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56" r:id="rId6"/>
    <p:sldId id="257" r:id="rId7"/>
    <p:sldId id="270" r:id="rId8"/>
    <p:sldId id="265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F5A1F-3553-4BEB-81F8-B349E9699E16}" type="datetimeFigureOut">
              <a:rPr lang="ru-RU" smtClean="0"/>
              <a:t>12.03.2012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338C-7559-47BC-AC46-F4F59ADEF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46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9338C-7559-47BC-AC46-F4F59ADEF64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553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69CF-DB3B-4143-BB3A-AAD3B566D180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1BAD-A8EF-4368-9B24-46C9959F8DD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1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E1369-52EB-40D3-876A-4287F1826892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77633-697C-4CF4-B7C2-6E9ABBE78619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7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59C05-45DC-4369-98B7-0A041E650188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B61D8-FC48-470C-BDAF-25604E17EAA0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69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7A754-A06C-41BC-9687-65AF7230CD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2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66E9-F9BC-4A42-8FDC-C3C290E778FC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0684-7D1A-426A-B5E4-3116177A8F86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822D8-CBD7-4079-B52B-969963E67164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BF395-2A41-4272-81C5-3A02933B85D8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1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F2318-04CA-4F75-9F3B-BDA49F40D889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4F3B6-C2E6-46D2-AEC4-47434EC85A25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49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41F5-02FF-484D-9656-BB238C9AE7C6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B335C-1642-417B-8FA7-48DD327120B1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25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CC3C5-0209-48FD-A224-3F5848551260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B6A41-85F4-4945-8056-4C84E4E35A9F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9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B108-23F9-48D4-AF7B-B9FA1DA67AF7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A9BB7-DDAA-44D6-BD58-34B166C27B91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50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11AEF-1266-4146-AED2-46E3613AF134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6DAA9-1C13-4C81-A13D-818177F6BCBE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28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409D1-4652-46FC-90A8-8C49C4B534EA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378D6-B664-4147-AAE5-AE46220EA5CA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7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5F3743-F326-435A-BA9F-1344A2A9DB78}" type="datetimeFigureOut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12.03.2012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66FBAC-62E5-40EC-A559-56F46B0E2485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580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card/1997/opredelenie-arifmeticheskoy-progressii-svoystvo-arifmeticheskoy-progressii-i1.html" TargetMode="External"/><Relationship Id="rId2" Type="http://schemas.openxmlformats.org/officeDocument/2006/relationships/hyperlink" Target="http://school-collection.edu.ru/catalog/rubr/73bc8240-49f3-44c6-8991-a547d457a20f/112769/?interface=teacher&amp;class=51&amp;subject=1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101" y="188640"/>
            <a:ext cx="30257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Устная работа</a:t>
            </a: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591383" y="804519"/>
            <a:ext cx="8229600" cy="125633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Последовательность (х</a:t>
            </a:r>
            <a:r>
              <a:rPr kumimoji="0" lang="en-US" sz="1800" b="1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 задана формулой: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х</a:t>
            </a:r>
            <a:r>
              <a:rPr kumimoji="0" lang="en-US" sz="1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n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 =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n</a:t>
            </a:r>
            <a:r>
              <a:rPr kumimoji="0" lang="en-US" sz="1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2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Какой номер имеет член этой последовательности, если он равен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144?  225? 100?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                                                          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95966" y="2780928"/>
            <a:ext cx="8229600" cy="2615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О последовательности (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u</a:t>
            </a:r>
            <a:r>
              <a:rPr kumimoji="0" lang="en-US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) известно, что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u</a:t>
            </a:r>
            <a:r>
              <a:rPr kumimoji="0" lang="en-US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1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=2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u</a:t>
            </a:r>
            <a:r>
              <a:rPr kumimoji="0" lang="en-US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n+1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=3u</a:t>
            </a:r>
            <a:r>
              <a:rPr kumimoji="0" lang="en-US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+1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.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Как называется такой способ задания последовательности? 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Найдите первые четыре члена этой последовательности.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7984" y="4365104"/>
            <a:ext cx="38576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Рекуррентный способ.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16216" y="5157335"/>
            <a:ext cx="200025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u</a:t>
            </a:r>
            <a:r>
              <a:rPr kumimoji="0" lang="en-US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=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u</a:t>
            </a:r>
            <a:r>
              <a:rPr kumimoji="0" lang="ru-RU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2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=3u</a:t>
            </a:r>
            <a:r>
              <a:rPr kumimoji="0" lang="ru-RU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+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1=7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u</a:t>
            </a:r>
            <a:r>
              <a:rPr kumimoji="0" lang="ru-RU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=3u</a:t>
            </a:r>
            <a:r>
              <a:rPr kumimoji="0" lang="ru-RU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2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+1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=22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u</a:t>
            </a:r>
            <a:r>
              <a:rPr kumimoji="0" lang="ru-RU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=3u</a:t>
            </a:r>
            <a:r>
              <a:rPr kumimoji="0" lang="ru-RU" sz="24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+1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/>
                <a:cs typeface="+mn-cs"/>
              </a:rPr>
              <a:t> =67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5966" y="1650723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		</a:t>
            </a:r>
            <a:r>
              <a:rPr lang="ru-RU" sz="2400" dirty="0"/>
              <a:t> </a:t>
            </a:r>
            <a:r>
              <a:rPr lang="ru-RU" sz="2400" dirty="0" smtClean="0"/>
              <a:t>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12       </a:t>
            </a:r>
            <a:r>
              <a:rPr lang="ru-RU" sz="2400" b="1" dirty="0">
                <a:solidFill>
                  <a:srgbClr val="FF0000"/>
                </a:solidFill>
              </a:rPr>
              <a:t>15       </a:t>
            </a:r>
            <a:r>
              <a:rPr lang="ru-RU" sz="2400" b="1" dirty="0" smtClean="0">
                <a:solidFill>
                  <a:srgbClr val="FF0000"/>
                </a:solidFill>
              </a:rPr>
              <a:t>10</a:t>
            </a:r>
            <a:endParaRPr lang="ru-RU" sz="2400" dirty="0"/>
          </a:p>
          <a:p>
            <a:r>
              <a:rPr lang="ru-RU" sz="2400" dirty="0"/>
              <a:t>Являются ли членами этой последовательности числа  </a:t>
            </a:r>
            <a:r>
              <a:rPr lang="ru-RU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48? 49? 169?</a:t>
            </a:r>
            <a:endParaRPr lang="ru-RU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CRTN05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265" y="2291540"/>
            <a:ext cx="2295996" cy="207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76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34387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 последовательности  (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 известно, что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a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=(n-1)(n+4)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 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Как называется такой способ задания последовательности? 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kern="0" dirty="0">
              <a:solidFill>
                <a:srgbClr val="FF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Найдите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если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=150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3058293"/>
            <a:ext cx="4000500" cy="29543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Заметим, что в формуле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n-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ого члена множители отличаются друг от друга на 5.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150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=(n-1)(n+4)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9DD9">
                  <a:lumMod val="50000"/>
                </a:srgbClr>
              </a:solidFill>
              <a:effectLst/>
              <a:uLnTx/>
              <a:uFillTx/>
              <a:latin typeface="Constanti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150=10·15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n=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9DD9">
                    <a:lumMod val="50000"/>
                  </a:srgbClr>
                </a:solidFill>
                <a:effectLst/>
                <a:uLnTx/>
                <a:uFillTx/>
                <a:latin typeface="Constantia"/>
                <a:cs typeface="+mn-cs"/>
              </a:rPr>
              <a:t>11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cs typeface="+mn-c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72816"/>
            <a:ext cx="4097337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34397"/>
            <a:ext cx="1296144" cy="167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80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186738" cy="1579563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В арифметической прогрессии четные члены оказались затёрты: 3, …, 7, …, 13…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Можно ли восстановить утраченные числа?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Содержимое 3"/>
          <p:cNvSpPr txBox="1">
            <a:spLocks/>
          </p:cNvSpPr>
          <p:nvPr/>
        </p:nvSpPr>
        <p:spPr bwMode="auto">
          <a:xfrm>
            <a:off x="395536" y="2852936"/>
            <a:ext cx="8186737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Заметим, что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3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+2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5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3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+2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7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5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+2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и т.д.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Тогда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=(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n+2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-a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):2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то есть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=2.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Искомая последовательность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     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3,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DD9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5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7,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DD9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9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13,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DD9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15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…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Можно ли найти пропущенные члены последовательности, не вычисляя разности?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9556" y="620688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тетрадях</a:t>
            </a:r>
            <a:endParaRPr lang="ru-RU" sz="2400" b="1" dirty="0">
              <a:ln w="12700">
                <a:solidFill>
                  <a:srgbClr val="FFFF00"/>
                </a:solidFill>
                <a:prstDash val="solid"/>
              </a:ln>
              <a:solidFill>
                <a:srgbClr val="0000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94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Tx/>
              <a:buFont typeface="Wingdings 2"/>
              <a:buChar char="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Пусть 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–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искомый член последовательности. Воспользуемся тем, что разность между соседними членами последовательности постоянна: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n-1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n+1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n-1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+a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n+1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</a:t>
            </a:r>
          </a:p>
          <a:p>
            <a:pPr marL="274320" marR="0" lvl="0" indent="-27432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Tx/>
              <a:buFont typeface="Wingdings 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=(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n-1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+a</a:t>
            </a:r>
            <a:r>
              <a:rPr kumimoji="0" lang="en-US" sz="1800" b="1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n+1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):2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274320" marR="0" lvl="0" indent="-2743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Tx/>
              <a:buFont typeface="Wingdings 2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  <a:defRPr/>
            </a:pPr>
            <a:endParaRPr lang="ru-RU" sz="2000" u="sng" dirty="0" smtClean="0">
              <a:hlinkClick r:id="rId2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  <a:defRPr/>
            </a:pPr>
            <a:endParaRPr lang="ru-RU" sz="2000" u="sng" dirty="0">
              <a:hlinkClick r:id="rId2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  <a:defRPr/>
            </a:pPr>
            <a:endParaRPr lang="ru-RU" sz="2000" u="sng" dirty="0" smtClean="0">
              <a:hlinkClick r:id="rId2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  <a:defRPr/>
            </a:pPr>
            <a:endParaRPr lang="ru-RU" sz="2000" u="sng" dirty="0">
              <a:hlinkClick r:id="rId2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http://fcior.edu.ru/card/1997/opredelenie-arifmeticheskoy-progressii-svoystvo-arifmeticheskoy-progressii-i1.html</a:t>
            </a:r>
            <a:r>
              <a:rPr lang="ru-RU" sz="200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2000">
              <a:latin typeface="Calibri"/>
              <a:ea typeface="Calibri"/>
              <a:cs typeface="Times New Roman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  <a:defRPr/>
            </a:pPr>
            <a:endParaRPr lang="ru-RU" sz="2000" u="sng" dirty="0"/>
          </a:p>
          <a:p>
            <a:pPr marL="274320" marR="0" lvl="0" indent="-2743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Tx/>
              <a:buFont typeface="Wingdings 2"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332655"/>
            <a:ext cx="7344816" cy="95410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0" cap="none" spc="100" normalizeH="0" baseline="0" noProof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uLnTx/>
                <a:uFillTx/>
              </a:rPr>
              <a:t>Характеристическое свойство </a:t>
            </a:r>
          </a:p>
          <a:p>
            <a:pPr algn="ctr"/>
            <a:r>
              <a:rPr kumimoji="0" lang="ru-RU" sz="2800" b="1" i="0" u="none" strike="noStrike" kern="0" cap="none" spc="100" normalizeH="0" baseline="0" noProof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>
                    <a:alpha val="5700"/>
                  </a:srgb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uLnTx/>
                <a:uFillTx/>
              </a:rPr>
              <a:t>арифметической прогрессии</a:t>
            </a:r>
            <a:endParaRPr lang="ru-RU" sz="28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FF00">
                  <a:alpha val="5700"/>
                </a:srgb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58112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13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00CC"/>
                </a:solidFill>
              </a:rPr>
              <a:t>Самостоятельная    работа. </a:t>
            </a:r>
            <a:r>
              <a:rPr lang="ru-RU" dirty="0" smtClean="0"/>
              <a:t>Заполнить  пропуски  в  таблице.</a:t>
            </a:r>
            <a:endParaRPr lang="ru-RU" dirty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457200" y="1855248"/>
            <a:ext cx="4040188" cy="659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0000CC"/>
                </a:solidFill>
              </a:rPr>
              <a:t>Вариант 1.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4645025" y="1859757"/>
            <a:ext cx="4041775" cy="65484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        Вариант 2.</a:t>
            </a:r>
            <a:endParaRPr lang="ru-RU" dirty="0">
              <a:solidFill>
                <a:srgbClr val="0000CC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878226"/>
              </p:ext>
            </p:extLst>
          </p:nvPr>
        </p:nvGraphicFramePr>
        <p:xfrm>
          <a:off x="457200" y="2514600"/>
          <a:ext cx="3030141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0047"/>
                <a:gridCol w="1010047"/>
                <a:gridCol w="10100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a</a:t>
                      </a:r>
                      <a:r>
                        <a:rPr lang="en-US" sz="2800" baseline="-25000" dirty="0" smtClean="0"/>
                        <a:t>1</a:t>
                      </a:r>
                      <a:endParaRPr lang="ru-RU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r>
                        <a:rPr lang="en-US" sz="2800" baseline="-250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53</a:t>
                      </a:r>
                      <a:endParaRPr lang="ru-RU" sz="2800" dirty="0"/>
                    </a:p>
                  </a:txBody>
                  <a:tcPr/>
                </a:tc>
              </a:tr>
              <a:tr h="51722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9,6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285447"/>
              </p:ext>
            </p:extLst>
          </p:nvPr>
        </p:nvGraphicFramePr>
        <p:xfrm>
          <a:off x="4645025" y="2514600"/>
          <a:ext cx="3031332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0444"/>
                <a:gridCol w="1010444"/>
                <a:gridCol w="1010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r>
                        <a:rPr lang="en-US" sz="2800" baseline="-250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r>
                        <a:rPr lang="en-US" sz="2800" baseline="-250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-35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62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9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2"/>
          <p:cNvSpPr txBox="1">
            <a:spLocks/>
          </p:cNvSpPr>
          <p:nvPr/>
        </p:nvSpPr>
        <p:spPr>
          <a:xfrm>
            <a:off x="428596" y="2316858"/>
            <a:ext cx="4040188" cy="807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Вариант 1.</a:t>
            </a:r>
            <a:endParaRPr lang="ru-RU" dirty="0"/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4658447" y="2328428"/>
            <a:ext cx="4041775" cy="4862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Вариант 2.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859565"/>
              </p:ext>
            </p:extLst>
          </p:nvPr>
        </p:nvGraphicFramePr>
        <p:xfrm>
          <a:off x="428596" y="3428998"/>
          <a:ext cx="3030141" cy="29175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0047"/>
                <a:gridCol w="1010047"/>
                <a:gridCol w="1010047"/>
              </a:tblGrid>
              <a:tr h="72937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r>
                        <a:rPr lang="en-US" sz="3600" baseline="-25000" dirty="0" smtClean="0"/>
                        <a:t>1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r>
                        <a:rPr lang="en-US" sz="3600" baseline="-250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</a:tr>
              <a:tr h="72937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937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-2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53</a:t>
                      </a:r>
                      <a:endParaRPr lang="ru-RU" sz="3600" dirty="0"/>
                    </a:p>
                  </a:txBody>
                  <a:tcPr/>
                </a:tc>
              </a:tr>
              <a:tr h="72937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25641623"/>
              </p:ext>
            </p:extLst>
          </p:nvPr>
        </p:nvGraphicFramePr>
        <p:xfrm>
          <a:off x="5004048" y="3429000"/>
          <a:ext cx="3190952" cy="288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3651"/>
                <a:gridCol w="966741"/>
                <a:gridCol w="11605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</a:t>
                      </a:r>
                      <a:r>
                        <a:rPr lang="en-US" sz="3200" baseline="-250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</a:t>
                      </a:r>
                      <a:r>
                        <a:rPr lang="en-US" sz="3200" baseline="-25000" dirty="0" smtClean="0"/>
                        <a:t>6</a:t>
                      </a:r>
                      <a:endParaRPr lang="ru-RU" sz="32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-35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-10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448690" y="1124744"/>
            <a:ext cx="42306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CC"/>
                </a:solidFill>
              </a:rPr>
              <a:t>Самостоятельная    работа</a:t>
            </a:r>
            <a:r>
              <a:rPr lang="ru-RU" sz="2400" b="1" dirty="0" smtClean="0">
                <a:solidFill>
                  <a:srgbClr val="0000CC"/>
                </a:solidFill>
              </a:rPr>
              <a:t>.</a:t>
            </a:r>
          </a:p>
          <a:p>
            <a:pPr algn="ctr"/>
            <a:r>
              <a:rPr lang="ru-RU" sz="2400" b="1" dirty="0">
                <a:solidFill>
                  <a:srgbClr val="0000CC"/>
                </a:solidFill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</a:rPr>
              <a:t>проверим </a:t>
            </a:r>
            <a:endParaRPr lang="ru-RU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242887" y="583406"/>
            <a:ext cx="6757988" cy="79692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rgbClr val="FF0000"/>
                </a:solidFill>
              </a:rPr>
              <a:t>Япония</a:t>
            </a:r>
            <a:r>
              <a:rPr lang="ru-RU" sz="2000" dirty="0" smtClean="0"/>
              <a:t> – </a:t>
            </a:r>
            <a:r>
              <a:rPr lang="ru-RU" sz="2000" b="1" dirty="0" smtClean="0"/>
              <a:t>островное государство. Поэтому основу японской национальной кухни составляют блюда из морепродуктов.</a:t>
            </a:r>
          </a:p>
        </p:txBody>
      </p:sp>
      <p:graphicFrame>
        <p:nvGraphicFramePr>
          <p:cNvPr id="9372" name="Group 15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810903"/>
              </p:ext>
            </p:extLst>
          </p:nvPr>
        </p:nvGraphicFramePr>
        <p:xfrm>
          <a:off x="158829" y="1464283"/>
          <a:ext cx="6661150" cy="4583219"/>
        </p:xfrm>
        <a:graphic>
          <a:graphicData uri="http://schemas.openxmlformats.org/drawingml/2006/table">
            <a:tbl>
              <a:tblPr/>
              <a:tblGrid>
                <a:gridCol w="342276"/>
                <a:gridCol w="5187956"/>
                <a:gridCol w="1130918"/>
              </a:tblGrid>
              <a:tr h="393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marL="91432" marR="91432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Задание</a:t>
                      </a:r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БУКВА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0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2" marR="91432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арифметической прогрессии 12-й член равен 17, а разность равна 2. Найдите ее первый член.</a:t>
                      </a:r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2" marR="91432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арифметической прогрессии  первый член равен 7, десятый  равен -11. Найдите разность этой прогрессии.</a:t>
                      </a:r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2" marR="91432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арифметической прогрессии первый член равен 12.2, разность равна 0.4. Найдите номер члена этой прогрессии равного 30.6.</a:t>
                      </a:r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2" marR="91432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Сумма второго и третьего членов арифметической прогрессии равна 20, а разность равна 2. Найдите ее первый член. </a:t>
                      </a:r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2" marR="91432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21" name="Picture 153" descr="MCj04125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63082">
            <a:off x="7500938" y="785812"/>
            <a:ext cx="15303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2" name="Picture 154" descr="MCj04125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929313"/>
            <a:ext cx="157321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3" name="Picture 153" descr="MCj04125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63082">
            <a:off x="7970838" y="2271712"/>
            <a:ext cx="15303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4" name="Picture 153" descr="MCj04125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63082">
            <a:off x="7000876" y="2128837"/>
            <a:ext cx="15303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5" name="Picture 153" descr="MCj04125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63082">
            <a:off x="7935913" y="4241800"/>
            <a:ext cx="15303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6" name="Picture 153" descr="MCj04125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63082">
            <a:off x="6929438" y="4271962"/>
            <a:ext cx="15303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8101013" y="692150"/>
            <a:ext cx="358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м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200" b="1" smtClean="0">
                <a:solidFill>
                  <a:srgbClr val="000000"/>
                </a:solidFill>
              </a:rPr>
              <a:t>49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596188" y="1916113"/>
            <a:ext cx="360362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У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-2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8604250" y="2060575"/>
            <a:ext cx="288925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А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230" name="Text Box 40"/>
          <p:cNvSpPr txBox="1">
            <a:spLocks noChangeArrowheads="1"/>
          </p:cNvSpPr>
          <p:nvPr/>
        </p:nvSpPr>
        <p:spPr bwMode="auto">
          <a:xfrm>
            <a:off x="7524750" y="6092825"/>
            <a:ext cx="792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000000"/>
                </a:solidFill>
              </a:rPr>
              <a:t>С   -5</a:t>
            </a:r>
          </a:p>
        </p:txBody>
      </p:sp>
      <p:sp>
        <p:nvSpPr>
          <p:cNvPr id="8231" name="Text Box 41"/>
          <p:cNvSpPr txBox="1">
            <a:spLocks noChangeArrowheads="1"/>
          </p:cNvSpPr>
          <p:nvPr/>
        </p:nvSpPr>
        <p:spPr bwMode="auto">
          <a:xfrm>
            <a:off x="7524750" y="4149725"/>
            <a:ext cx="360363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И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8232" name="Text Box 42"/>
          <p:cNvSpPr txBox="1">
            <a:spLocks noChangeArrowheads="1"/>
          </p:cNvSpPr>
          <p:nvPr/>
        </p:nvSpPr>
        <p:spPr bwMode="auto">
          <a:xfrm>
            <a:off x="8532813" y="4149725"/>
            <a:ext cx="3603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200" b="1" smtClean="0">
                <a:solidFill>
                  <a:srgbClr val="000000"/>
                </a:solidFill>
              </a:rPr>
              <a:t>Ш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200" b="1" smtClean="0">
                <a:solidFill>
                  <a:srgbClr val="000000"/>
                </a:solidFill>
              </a:rPr>
              <a:t>47</a:t>
            </a:r>
          </a:p>
        </p:txBody>
      </p:sp>
      <p:sp>
        <p:nvSpPr>
          <p:cNvPr id="8233" name="Text Box 43"/>
          <p:cNvSpPr txBox="1">
            <a:spLocks noChangeArrowheads="1"/>
          </p:cNvSpPr>
          <p:nvPr/>
        </p:nvSpPr>
        <p:spPr bwMode="auto">
          <a:xfrm>
            <a:off x="264242" y="6092825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FF0000"/>
                </a:solidFill>
              </a:rPr>
              <a:t>Суши</a:t>
            </a:r>
            <a:r>
              <a:rPr lang="ru-RU" sz="1400" dirty="0" smtClean="0">
                <a:solidFill>
                  <a:srgbClr val="000000"/>
                </a:solidFill>
              </a:rPr>
              <a:t> -  рисовые котлетки, пропитанные соусом, на которые сверху положены кусочки сырой рыбы или креветки.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16805" y="111716"/>
            <a:ext cx="5256361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>
                  <a:solidFill>
                    <a:srgbClr val="FFFF00"/>
                  </a:solidFill>
                </a:ln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  <a:t>Экскурс в географию</a:t>
            </a:r>
            <a:endParaRPr lang="ru-RU" sz="3200" b="1" cap="all" dirty="0">
              <a:ln w="0">
                <a:solidFill>
                  <a:srgbClr val="FFFF00"/>
                </a:solidFill>
              </a:ln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443560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1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3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76886" y="26064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Основные формулы: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601181" y="1412776"/>
            <a:ext cx="8229600" cy="4389437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Рекуррентный способ задания              арифметической прогрессии        </a:t>
            </a:r>
            <a:r>
              <a:rPr lang="en-US" b="1" i="1" dirty="0" smtClean="0"/>
              <a:t> </a:t>
            </a:r>
            <a:r>
              <a:rPr lang="en-US" sz="3200" b="1" i="1" dirty="0" smtClean="0"/>
              <a:t>a</a:t>
            </a:r>
            <a:r>
              <a:rPr lang="en-US" sz="3200" b="1" i="1" baseline="-25000" dirty="0" smtClean="0"/>
              <a:t>n+1</a:t>
            </a:r>
            <a:r>
              <a:rPr lang="en-US" sz="3200" b="1" i="1" dirty="0" smtClean="0"/>
              <a:t>=</a:t>
            </a:r>
            <a:r>
              <a:rPr lang="en-US" sz="3200" b="1" i="1" dirty="0" err="1" smtClean="0"/>
              <a:t>a</a:t>
            </a:r>
            <a:r>
              <a:rPr lang="en-US" sz="3200" b="1" i="1" baseline="-25000" dirty="0" err="1" smtClean="0"/>
              <a:t>n</a:t>
            </a:r>
            <a:r>
              <a:rPr lang="en-US" sz="3200" b="1" i="1" dirty="0" err="1" smtClean="0"/>
              <a:t>+d</a:t>
            </a:r>
            <a:endParaRPr lang="en-US" sz="3200" b="1" i="1" dirty="0" smtClean="0"/>
          </a:p>
          <a:p>
            <a:pPr eaLnBrk="1" hangingPunct="1"/>
            <a:r>
              <a:rPr lang="ru-RU" b="1" i="1" dirty="0" smtClean="0"/>
              <a:t>Разность прогрессии                        </a:t>
            </a:r>
            <a:r>
              <a:rPr lang="en-US" sz="3200" b="1" i="1" dirty="0" smtClean="0"/>
              <a:t>d=a</a:t>
            </a:r>
            <a:r>
              <a:rPr lang="en-US" sz="3200" b="1" i="1" baseline="-25000" dirty="0" smtClean="0"/>
              <a:t>n+1</a:t>
            </a:r>
            <a:r>
              <a:rPr lang="en-US" sz="3200" b="1" i="1" dirty="0" smtClean="0"/>
              <a:t>-a</a:t>
            </a:r>
            <a:r>
              <a:rPr lang="en-US" sz="3200" b="1" i="1" baseline="-25000" dirty="0" smtClean="0"/>
              <a:t>n</a:t>
            </a:r>
          </a:p>
          <a:p>
            <a:pPr eaLnBrk="1" hangingPunct="1"/>
            <a:r>
              <a:rPr lang="ru-RU" b="1" i="1" dirty="0" smtClean="0"/>
              <a:t>Формула </a:t>
            </a:r>
            <a:r>
              <a:rPr lang="en-US" b="1" i="1" dirty="0" smtClean="0"/>
              <a:t>n</a:t>
            </a:r>
            <a:r>
              <a:rPr lang="ru-RU" b="1" i="1" dirty="0" smtClean="0"/>
              <a:t>-ого члена                         </a:t>
            </a:r>
            <a:r>
              <a:rPr lang="en-US" sz="3200" b="1" i="1" dirty="0" smtClean="0"/>
              <a:t>a</a:t>
            </a:r>
            <a:r>
              <a:rPr lang="en-US" sz="3200" b="1" i="1" baseline="-25000" dirty="0" smtClean="0"/>
              <a:t>n</a:t>
            </a:r>
            <a:r>
              <a:rPr lang="en-US" sz="3200" b="1" i="1" dirty="0" smtClean="0"/>
              <a:t>=a</a:t>
            </a:r>
            <a:r>
              <a:rPr lang="en-US" sz="3200" b="1" i="1" baseline="-25000" dirty="0" smtClean="0"/>
              <a:t>1</a:t>
            </a:r>
            <a:r>
              <a:rPr lang="en-US" sz="3200" b="1" i="1" dirty="0" smtClean="0"/>
              <a:t>+d(n-1)</a:t>
            </a:r>
            <a:endParaRPr lang="ru-RU" sz="3200" b="1" i="1" dirty="0" smtClean="0"/>
          </a:p>
          <a:p>
            <a:pPr eaLnBrk="1" hangingPunct="1"/>
            <a:r>
              <a:rPr lang="ru-RU" b="1" i="1" dirty="0" smtClean="0"/>
              <a:t>Характеристическое свойство</a:t>
            </a:r>
          </a:p>
        </p:txBody>
      </p:sp>
      <p:pic>
        <p:nvPicPr>
          <p:cNvPr id="24580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4293096"/>
            <a:ext cx="2660650" cy="820738"/>
          </a:xfrm>
          <a:prstGeom prst="rect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</p:pic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179512" y="6072188"/>
            <a:ext cx="857250" cy="5715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794" y="3861048"/>
            <a:ext cx="2825206" cy="3015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2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CCFFFF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8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33791983"/>
              </p:ext>
            </p:extLst>
          </p:nvPr>
        </p:nvGraphicFramePr>
        <p:xfrm>
          <a:off x="873197" y="1700808"/>
          <a:ext cx="3636962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Формула" r:id="rId3" imgW="1346040" imgH="1625400" progId="Equation.3">
                  <p:embed/>
                </p:oleObj>
              </mc:Choice>
              <mc:Fallback>
                <p:oleObj name="Формула" r:id="rId3" imgW="1346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97" y="1700808"/>
                        <a:ext cx="3636962" cy="4896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70525" y="1557338"/>
            <a:ext cx="3673475" cy="4530725"/>
          </a:xfrm>
        </p:spPr>
        <p:txBody>
          <a:bodyPr/>
          <a:lstStyle/>
          <a:p>
            <a:pPr eaLnBrk="1" hangingPunct="1"/>
            <a:r>
              <a:rPr lang="ru-RU" sz="2000" dirty="0" smtClean="0"/>
              <a:t>                     </a:t>
            </a:r>
            <a:r>
              <a:rPr lang="ru-RU" sz="2400" b="1" dirty="0" smtClean="0"/>
              <a:t>2,5</a:t>
            </a:r>
          </a:p>
          <a:p>
            <a:pPr eaLnBrk="1" hangingPunct="1"/>
            <a:endParaRPr lang="ru-RU" sz="2000" dirty="0" smtClean="0"/>
          </a:p>
          <a:p>
            <a:pPr eaLnBrk="1" hangingPunct="1"/>
            <a:r>
              <a:rPr lang="ru-RU" sz="2400" b="1" dirty="0" smtClean="0"/>
              <a:t>                       4</a:t>
            </a:r>
          </a:p>
          <a:p>
            <a:pPr eaLnBrk="1" hangingPunct="1"/>
            <a:endParaRPr lang="ru-RU" sz="2000" dirty="0" smtClean="0"/>
          </a:p>
          <a:p>
            <a:pPr eaLnBrk="1" hangingPunct="1"/>
            <a:r>
              <a:rPr lang="ru-RU" sz="2000" dirty="0" smtClean="0"/>
              <a:t>                      </a:t>
            </a:r>
            <a:r>
              <a:rPr lang="ru-RU" sz="2400" b="1" dirty="0" smtClean="0"/>
              <a:t>14</a:t>
            </a:r>
          </a:p>
          <a:p>
            <a:pPr eaLnBrk="1" hangingPunct="1"/>
            <a:endParaRPr lang="ru-RU" sz="2000" dirty="0" smtClean="0"/>
          </a:p>
          <a:p>
            <a:pPr eaLnBrk="1" hangingPunct="1"/>
            <a:endParaRPr lang="ru-RU" sz="2000" dirty="0" smtClean="0"/>
          </a:p>
          <a:p>
            <a:pPr eaLnBrk="1" hangingPunct="1"/>
            <a:r>
              <a:rPr lang="ru-RU" sz="2400" b="1" dirty="0" smtClean="0"/>
              <a:t>                       6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/>
          </a:p>
          <a:p>
            <a:pPr eaLnBrk="1" hangingPunct="1"/>
            <a:r>
              <a:rPr lang="ru-RU" sz="2400" b="1" dirty="0" smtClean="0"/>
              <a:t>                       7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00" y="-171400"/>
            <a:ext cx="224247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805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490</Words>
  <Application>Microsoft Office PowerPoint</Application>
  <PresentationFormat>Экран (4:3)</PresentationFormat>
  <Paragraphs>138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Поток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Япония – островное государство. Поэтому основу японской национальной кухни составляют блюда из морепродуктов.</vt:lpstr>
      <vt:lpstr>Основные формулы: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</cp:revision>
  <dcterms:created xsi:type="dcterms:W3CDTF">2012-01-28T12:30:12Z</dcterms:created>
  <dcterms:modified xsi:type="dcterms:W3CDTF">2012-03-12T16:01:38Z</dcterms:modified>
</cp:coreProperties>
</file>