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5" autoAdjust="0"/>
    <p:restoredTop sz="94660"/>
  </p:normalViewPr>
  <p:slideViewPr>
    <p:cSldViewPr>
      <p:cViewPr varScale="1">
        <p:scale>
          <a:sx n="110" d="100"/>
          <a:sy n="110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10E502-D7A6-49BA-8A28-6BE64191D698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6DE4E6-D692-48B2-AB7F-B9EFB3E6B3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1539602"/>
          </a:xfrm>
        </p:spPr>
        <p:txBody>
          <a:bodyPr>
            <a:noAutofit/>
          </a:bodyPr>
          <a:lstStyle/>
          <a:p>
            <a:r>
              <a:rPr lang="ru-RU" sz="6000" dirty="0" smtClean="0"/>
              <a:t>Арифметическая   прогрессия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085184"/>
            <a:ext cx="5832648" cy="13681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i="1" u="sng" dirty="0" smtClean="0"/>
              <a:t>Презентация </a:t>
            </a:r>
            <a:r>
              <a:rPr lang="ru-RU" sz="2000" b="1" i="1" dirty="0" smtClean="0"/>
              <a:t> Гуроглян Арпине </a:t>
            </a:r>
          </a:p>
          <a:p>
            <a:pPr algn="l"/>
            <a:r>
              <a:rPr lang="ru-RU" sz="2000" b="1" i="1" dirty="0" smtClean="0"/>
              <a:t>и Кучумова Михаила</a:t>
            </a:r>
          </a:p>
          <a:p>
            <a:pPr algn="l"/>
            <a:r>
              <a:rPr lang="ru-RU" b="1" i="1" dirty="0" smtClean="0"/>
              <a:t> </a:t>
            </a:r>
            <a:r>
              <a:rPr lang="ru-RU" b="1" i="1" dirty="0" smtClean="0"/>
              <a:t>                                 10«А»класс</a:t>
            </a:r>
            <a:r>
              <a:rPr lang="ru-RU" sz="2000" b="1" i="1" dirty="0" smtClean="0"/>
              <a:t>  </a:t>
            </a:r>
          </a:p>
          <a:p>
            <a:pPr algn="l"/>
            <a:r>
              <a:rPr lang="ru-RU" sz="2000" b="1" i="1" dirty="0"/>
              <a:t> </a:t>
            </a:r>
            <a:r>
              <a:rPr lang="ru-RU" sz="2000" b="1" i="1" dirty="0" smtClean="0"/>
              <a:t>                          </a:t>
            </a:r>
          </a:p>
          <a:p>
            <a:pPr algn="l"/>
            <a:r>
              <a:rPr lang="ru-RU" sz="2000" dirty="0" smtClean="0"/>
              <a:t>                                                          </a:t>
            </a:r>
            <a:endParaRPr lang="ru-RU" sz="2000" dirty="0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8388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700808"/>
            <a:ext cx="8183880" cy="273630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       Конец</a:t>
            </a:r>
            <a:endParaRPr lang="ru-RU" sz="7200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1368152"/>
          </a:xfrm>
        </p:spPr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Впервые</a:t>
            </a:r>
            <a:r>
              <a:rPr lang="ru-RU" dirty="0"/>
              <a:t>, эта формула была доказана древнегреческим ученым Диофантом (III в. н. э.). </a:t>
            </a:r>
            <a:endParaRPr lang="ru-RU" dirty="0" smtClean="0"/>
          </a:p>
          <a:p>
            <a:r>
              <a:rPr lang="ru-RU" dirty="0" smtClean="0"/>
              <a:t>Правило </a:t>
            </a:r>
            <a:r>
              <a:rPr lang="ru-RU" dirty="0"/>
              <a:t>отыскания суммы n-первых членов произвольной арифметической прогрессии встречается в “книге Абаки” Л. Фибоначчи (1202г.). </a:t>
            </a:r>
            <a:endParaRPr lang="ru-RU" dirty="0" smtClean="0"/>
          </a:p>
          <a:p>
            <a:r>
              <a:rPr lang="ru-RU" dirty="0" smtClean="0"/>
              <a:t>Много </a:t>
            </a:r>
            <a:r>
              <a:rPr lang="ru-RU" dirty="0"/>
              <a:t>в этой области работал знаменитый немецкий математик К.Гаусс (1777 г.-1855г.). Он еще в детстве за 1 минуту сложил все числа от 1 до 100, </a:t>
            </a:r>
            <a:r>
              <a:rPr lang="ru-RU" dirty="0" smtClean="0"/>
              <a:t>увидел эту закономерность.</a:t>
            </a:r>
          </a:p>
          <a:p>
            <a:r>
              <a:rPr lang="ru-RU" dirty="0" smtClean="0"/>
              <a:t> </a:t>
            </a:r>
            <a:r>
              <a:rPr lang="ru-RU" dirty="0"/>
              <a:t>Но, несмотря на пятидесяти вековую древность различных задач на прогрессии, в нашем школьном обиходе </a:t>
            </a:r>
            <a:r>
              <a:rPr lang="ru-RU" dirty="0" smtClean="0"/>
              <a:t>прогрессии </a:t>
            </a:r>
            <a:r>
              <a:rPr lang="ru-RU" dirty="0"/>
              <a:t>появились сравнительно недавно. В первом учебнике “Арифметика” Леонида Филипповича Магницкого, изданном двести лет назад и служившем целых полвека основным руководством для школьного обучения, прогрессии хотя и имеются, но общих формул, связывающих входящие в них величины между собою, в нем не дано. Поэтому сам составитель учебника не без затруднений справлялся с такими задачами.</a:t>
            </a:r>
          </a:p>
        </p:txBody>
      </p:sp>
    </p:spTree>
  </p:cSld>
  <p:clrMapOvr>
    <a:masterClrMapping/>
  </p:clrMapOvr>
  <p:transition spd="slow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такое?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dirty="0" smtClean="0"/>
              <a:t>Последовательность</a:t>
            </a:r>
            <a:r>
              <a:rPr lang="ru-RU" sz="2000" dirty="0"/>
              <a:t>, у которой задан первый член </a:t>
            </a:r>
            <a:r>
              <a:rPr lang="ru-RU" sz="2000" i="1" dirty="0"/>
              <a:t>a</a:t>
            </a:r>
            <a:r>
              <a:rPr lang="ru-RU" sz="2000" i="1" baseline="-25000" dirty="0"/>
              <a:t>1</a:t>
            </a:r>
            <a:r>
              <a:rPr lang="ru-RU" sz="2000" dirty="0"/>
              <a:t>, а каждый следующий равен предыдущему, сложенному с одним и тем же числом </a:t>
            </a:r>
            <a:r>
              <a:rPr lang="ru-RU" sz="2000" i="1" dirty="0" err="1"/>
              <a:t>d</a:t>
            </a:r>
            <a:r>
              <a:rPr lang="ru-RU" sz="2000" i="1" dirty="0"/>
              <a:t>,</a:t>
            </a:r>
            <a:r>
              <a:rPr lang="ru-RU" sz="2000" dirty="0"/>
              <a:t> называется </a:t>
            </a:r>
            <a:r>
              <a:rPr lang="ru-RU" sz="2000" i="1" u="sng" dirty="0"/>
              <a:t>арифметической прогрессией:</a:t>
            </a:r>
            <a:r>
              <a:rPr lang="ru-RU" sz="2000" dirty="0"/>
              <a:t> </a:t>
            </a: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       </a:t>
            </a:r>
            <a:r>
              <a:rPr lang="ru-RU" sz="3600" i="1" dirty="0" smtClean="0"/>
              <a:t>a</a:t>
            </a:r>
            <a:r>
              <a:rPr lang="ru-RU" sz="3600" i="1" baseline="-25000" dirty="0" smtClean="0"/>
              <a:t>n+1</a:t>
            </a:r>
            <a:r>
              <a:rPr lang="ru-RU" sz="3600" i="1" dirty="0"/>
              <a:t> = </a:t>
            </a:r>
            <a:r>
              <a:rPr lang="ru-RU" sz="3600" i="1" dirty="0" err="1"/>
              <a:t>a</a:t>
            </a:r>
            <a:r>
              <a:rPr lang="ru-RU" sz="3600" i="1" baseline="-25000" dirty="0" err="1"/>
              <a:t>n</a:t>
            </a:r>
            <a:r>
              <a:rPr lang="ru-RU" sz="3600" i="1" dirty="0"/>
              <a:t> + </a:t>
            </a:r>
            <a:r>
              <a:rPr lang="ru-RU" sz="3600" i="1" dirty="0" err="1" smtClean="0"/>
              <a:t>d</a:t>
            </a:r>
            <a:r>
              <a:rPr lang="ru-RU" sz="3600" dirty="0" smtClean="0"/>
              <a:t>,</a:t>
            </a:r>
            <a:r>
              <a:rPr lang="ru-RU" sz="2000" dirty="0" smtClean="0"/>
              <a:t> </a:t>
            </a:r>
            <a:r>
              <a:rPr lang="ru-RU" sz="2000" dirty="0"/>
              <a:t>где </a:t>
            </a:r>
            <a:r>
              <a:rPr lang="ru-RU" sz="3600" i="1" dirty="0" err="1"/>
              <a:t>d</a:t>
            </a:r>
            <a:r>
              <a:rPr lang="ru-RU" sz="3600" i="1" dirty="0"/>
              <a:t> </a:t>
            </a:r>
            <a:r>
              <a:rPr lang="ru-RU" sz="2000" dirty="0"/>
              <a:t>- </a:t>
            </a:r>
            <a:r>
              <a:rPr lang="ru-RU" sz="2000" i="1" u="sng" dirty="0"/>
              <a:t>разность</a:t>
            </a:r>
            <a:r>
              <a:rPr lang="ru-RU" sz="2000" dirty="0"/>
              <a:t> прогрессии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ru-RU" sz="3200" b="1" dirty="0"/>
              <a:t>Формула разности арифметической прогрессии</a:t>
            </a:r>
            <a:r>
              <a:rPr lang="ru-RU" b="1" dirty="0"/>
              <a:t/>
            </a:r>
            <a:br>
              <a:rPr lang="ru-RU" b="1" dirty="0"/>
            </a:br>
            <a:r>
              <a:rPr lang="en-US" dirty="0" smtClean="0"/>
              <a:t>d= a</a:t>
            </a:r>
            <a:r>
              <a:rPr lang="en-US" sz="2000" dirty="0" smtClean="0"/>
              <a:t>n+1</a:t>
            </a:r>
            <a:r>
              <a:rPr lang="en-US" dirty="0" smtClean="0"/>
              <a:t>-a</a:t>
            </a:r>
            <a:r>
              <a:rPr lang="en-US" sz="2000" dirty="0" smtClean="0"/>
              <a:t>n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32047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n-US" sz="2600" i="1" dirty="0" smtClean="0"/>
              <a:t> </a:t>
            </a:r>
            <a:r>
              <a:rPr lang="ru-RU" sz="2600" dirty="0"/>
              <a:t>Если  — арифметическую прогрессию называют </a:t>
            </a:r>
            <a:r>
              <a:rPr lang="ru-RU" sz="2600" b="1" dirty="0"/>
              <a:t>возрастающей</a:t>
            </a:r>
            <a:r>
              <a:rPr lang="ru-RU" sz="2600" b="1" dirty="0" smtClean="0"/>
              <a:t>;</a:t>
            </a:r>
            <a:endParaRPr lang="en-US" sz="2600" b="1" dirty="0" smtClean="0"/>
          </a:p>
          <a:p>
            <a:r>
              <a:rPr lang="en-US" sz="2600" b="1" i="1" dirty="0"/>
              <a:t> </a:t>
            </a:r>
            <a:r>
              <a:rPr lang="ru-RU" sz="2600" dirty="0"/>
              <a:t>Если  — арифметическую прогрессию называют</a:t>
            </a:r>
            <a:r>
              <a:rPr lang="ru-RU" sz="2600" b="1" dirty="0"/>
              <a:t> убывающей</a:t>
            </a:r>
            <a:r>
              <a:rPr lang="ru-RU" sz="2600" b="1" dirty="0" smtClean="0"/>
              <a:t>;</a:t>
            </a:r>
            <a:endParaRPr lang="en-US" sz="2600" b="1" dirty="0" smtClean="0"/>
          </a:p>
          <a:p>
            <a:r>
              <a:rPr lang="en-US" sz="2600" b="1" dirty="0"/>
              <a:t> </a:t>
            </a:r>
            <a:r>
              <a:rPr lang="ru-RU" sz="2600" dirty="0"/>
              <a:t>В случае, если </a:t>
            </a:r>
            <a:r>
              <a:rPr lang="en-US" sz="2600" b="1" dirty="0" smtClean="0"/>
              <a:t>d=0</a:t>
            </a:r>
            <a:r>
              <a:rPr lang="ru-RU" sz="2600" dirty="0"/>
              <a:t> — все члены прогрессии равны числу </a:t>
            </a:r>
            <a:r>
              <a:rPr lang="en-US" sz="2600" b="1" dirty="0" smtClean="0"/>
              <a:t> a</a:t>
            </a:r>
            <a:r>
              <a:rPr lang="ru-RU" sz="2600" dirty="0" smtClean="0"/>
              <a:t>,</a:t>
            </a:r>
            <a:r>
              <a:rPr lang="en-US" sz="2600" dirty="0" smtClean="0"/>
              <a:t> </a:t>
            </a:r>
            <a:r>
              <a:rPr lang="ru-RU" sz="2600" dirty="0" smtClean="0"/>
              <a:t>то  ариф</a:t>
            </a:r>
            <a:r>
              <a:rPr lang="ru-RU" sz="2600" dirty="0"/>
              <a:t>м</a:t>
            </a:r>
            <a:r>
              <a:rPr lang="ru-RU" sz="2600" dirty="0" smtClean="0"/>
              <a:t>.прогрессию </a:t>
            </a:r>
            <a:r>
              <a:rPr lang="ru-RU" sz="2600" dirty="0"/>
              <a:t>называют </a:t>
            </a:r>
            <a:r>
              <a:rPr lang="ru-RU" sz="2600" b="1" dirty="0"/>
              <a:t>стационарной.</a:t>
            </a:r>
            <a:endParaRPr lang="en-US" sz="2600" b="1" dirty="0" smtClean="0"/>
          </a:p>
          <a:p>
            <a:endParaRPr lang="en-US" i="1" dirty="0" smtClean="0"/>
          </a:p>
          <a:p>
            <a:endParaRPr lang="ru-RU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Формулы арифметической прогрессии: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36004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err="1" smtClean="0"/>
              <a:t>a</a:t>
            </a:r>
            <a:r>
              <a:rPr lang="ru-RU" i="1" baseline="-25000" dirty="0" err="1" smtClean="0"/>
              <a:t>n</a:t>
            </a:r>
            <a:r>
              <a:rPr lang="ru-RU" i="1" dirty="0"/>
              <a:t> = a</a:t>
            </a:r>
            <a:r>
              <a:rPr lang="ru-RU" i="1" baseline="-25000" dirty="0"/>
              <a:t>1</a:t>
            </a:r>
            <a:r>
              <a:rPr lang="ru-RU" i="1" dirty="0"/>
              <a:t> + </a:t>
            </a:r>
            <a:r>
              <a:rPr lang="ru-RU" i="1" dirty="0" err="1"/>
              <a:t>d</a:t>
            </a:r>
            <a:r>
              <a:rPr lang="ru-RU" i="1" dirty="0"/>
              <a:t>(</a:t>
            </a:r>
            <a:r>
              <a:rPr lang="ru-RU" i="1" dirty="0" err="1"/>
              <a:t>n</a:t>
            </a:r>
            <a:r>
              <a:rPr lang="ru-RU" i="1" dirty="0"/>
              <a:t> - 1)</a:t>
            </a:r>
            <a:r>
              <a:rPr lang="ru-RU" dirty="0"/>
              <a:t> - формула </a:t>
            </a:r>
            <a:r>
              <a:rPr lang="ru-RU" i="1" dirty="0"/>
              <a:t>n-</a:t>
            </a:r>
            <a:r>
              <a:rPr lang="ru-RU" dirty="0"/>
              <a:t>го члена арифметической прогрессии;</a:t>
            </a:r>
          </a:p>
          <a:p>
            <a:r>
              <a:rPr lang="ru-RU" i="1" dirty="0"/>
              <a:t>2a</a:t>
            </a:r>
            <a:r>
              <a:rPr lang="ru-RU" i="1" baseline="-25000" dirty="0"/>
              <a:t>n</a:t>
            </a:r>
            <a:r>
              <a:rPr lang="ru-RU" i="1" dirty="0"/>
              <a:t> = a</a:t>
            </a:r>
            <a:r>
              <a:rPr lang="ru-RU" i="1" baseline="-25000" dirty="0"/>
              <a:t>n-1</a:t>
            </a:r>
            <a:r>
              <a:rPr lang="ru-RU" i="1" dirty="0"/>
              <a:t> + a</a:t>
            </a:r>
            <a:r>
              <a:rPr lang="ru-RU" i="1" baseline="-25000" dirty="0"/>
              <a:t>n+1</a:t>
            </a:r>
            <a:r>
              <a:rPr lang="ru-RU" dirty="0"/>
              <a:t> - характеристическое свойство арифметической прогрессии для трех последовательных чисел;</a:t>
            </a:r>
          </a:p>
          <a:p>
            <a:r>
              <a:rPr lang="ru-RU" i="1" dirty="0" err="1"/>
              <a:t>a</a:t>
            </a:r>
            <a:r>
              <a:rPr lang="ru-RU" i="1" baseline="-25000" dirty="0" err="1"/>
              <a:t>n</a:t>
            </a:r>
            <a:r>
              <a:rPr lang="ru-RU" i="1" dirty="0"/>
              <a:t> = </a:t>
            </a:r>
            <a:r>
              <a:rPr lang="ru-RU" i="1" dirty="0" err="1"/>
              <a:t>a</a:t>
            </a:r>
            <a:r>
              <a:rPr lang="ru-RU" i="1" baseline="-25000" dirty="0" err="1"/>
              <a:t>k</a:t>
            </a:r>
            <a:r>
              <a:rPr lang="ru-RU" i="1" dirty="0"/>
              <a:t> + </a:t>
            </a:r>
            <a:r>
              <a:rPr lang="ru-RU" i="1" dirty="0" err="1"/>
              <a:t>d</a:t>
            </a:r>
            <a:r>
              <a:rPr lang="ru-RU" i="1" dirty="0"/>
              <a:t>(</a:t>
            </a:r>
            <a:r>
              <a:rPr lang="ru-RU" i="1" dirty="0" err="1"/>
              <a:t>n</a:t>
            </a:r>
            <a:r>
              <a:rPr lang="ru-RU" i="1" dirty="0"/>
              <a:t> - </a:t>
            </a:r>
            <a:r>
              <a:rPr lang="ru-RU" i="1" dirty="0" err="1"/>
              <a:t>k</a:t>
            </a:r>
            <a:r>
              <a:rPr lang="ru-RU" i="1" dirty="0"/>
              <a:t>)</a:t>
            </a:r>
            <a:r>
              <a:rPr lang="ru-RU" dirty="0"/>
              <a:t> - формула нахождения </a:t>
            </a:r>
            <a:r>
              <a:rPr lang="ru-RU" i="1" dirty="0"/>
              <a:t>n-</a:t>
            </a:r>
            <a:r>
              <a:rPr lang="ru-RU" dirty="0"/>
              <a:t>го члена арифметической прогрессии через </a:t>
            </a:r>
            <a:r>
              <a:rPr lang="ru-RU" i="1" dirty="0" err="1"/>
              <a:t>k</a:t>
            </a:r>
            <a:r>
              <a:rPr lang="ru-RU" dirty="0"/>
              <a:t> -</a:t>
            </a:r>
            <a:r>
              <a:rPr lang="ru-RU" dirty="0" err="1"/>
              <a:t>ый</a:t>
            </a:r>
            <a:r>
              <a:rPr lang="ru-RU" dirty="0"/>
              <a:t> член прогрессии;</a:t>
            </a:r>
          </a:p>
          <a:p>
            <a:r>
              <a:rPr lang="ru-RU" i="1" dirty="0" err="1"/>
              <a:t>a</a:t>
            </a:r>
            <a:r>
              <a:rPr lang="ru-RU" i="1" baseline="-25000" dirty="0" err="1"/>
              <a:t>n</a:t>
            </a:r>
            <a:r>
              <a:rPr lang="ru-RU" i="1" dirty="0"/>
              <a:t> + </a:t>
            </a:r>
            <a:r>
              <a:rPr lang="ru-RU" i="1" dirty="0" err="1"/>
              <a:t>a</a:t>
            </a:r>
            <a:r>
              <a:rPr lang="ru-RU" i="1" baseline="-25000" dirty="0" err="1"/>
              <a:t>m</a:t>
            </a:r>
            <a:r>
              <a:rPr lang="ru-RU" i="1" dirty="0"/>
              <a:t> = </a:t>
            </a:r>
            <a:r>
              <a:rPr lang="ru-RU" i="1" dirty="0" err="1"/>
              <a:t>a</a:t>
            </a:r>
            <a:r>
              <a:rPr lang="ru-RU" i="1" baseline="-25000" dirty="0" err="1"/>
              <a:t>k</a:t>
            </a:r>
            <a:r>
              <a:rPr lang="ru-RU" i="1" dirty="0"/>
              <a:t> + </a:t>
            </a:r>
            <a:r>
              <a:rPr lang="ru-RU" i="1" dirty="0" err="1"/>
              <a:t>a</a:t>
            </a:r>
            <a:r>
              <a:rPr lang="ru-RU" i="1" baseline="-25000" dirty="0" err="1"/>
              <a:t>l</a:t>
            </a:r>
            <a:r>
              <a:rPr lang="ru-RU" i="1" dirty="0"/>
              <a:t>,</a:t>
            </a:r>
            <a:r>
              <a:rPr lang="ru-RU" dirty="0"/>
              <a:t> - характеристическое свойство арифметической прогрессии для четырех произвольных чисел, если </a:t>
            </a:r>
            <a:r>
              <a:rPr lang="ru-RU" i="1" dirty="0" err="1"/>
              <a:t>n</a:t>
            </a:r>
            <a:r>
              <a:rPr lang="ru-RU" i="1" dirty="0"/>
              <a:t> + </a:t>
            </a:r>
            <a:r>
              <a:rPr lang="ru-RU" i="1" dirty="0" err="1"/>
              <a:t>m</a:t>
            </a:r>
            <a:r>
              <a:rPr lang="ru-RU" i="1" dirty="0"/>
              <a:t> = </a:t>
            </a:r>
            <a:r>
              <a:rPr lang="ru-RU" i="1" dirty="0" err="1"/>
              <a:t>k</a:t>
            </a:r>
            <a:r>
              <a:rPr lang="ru-RU" i="1" dirty="0"/>
              <a:t> + </a:t>
            </a:r>
            <a:r>
              <a:rPr lang="ru-RU" i="1" dirty="0" err="1"/>
              <a:t>l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Сумма </a:t>
            </a:r>
            <a:r>
              <a:rPr lang="ru-RU" b="1" i="1" dirty="0" err="1" smtClean="0"/>
              <a:t>n</a:t>
            </a:r>
            <a:r>
              <a:rPr lang="ru-RU" b="1" i="1" dirty="0"/>
              <a:t> </a:t>
            </a:r>
            <a:r>
              <a:rPr lang="ru-RU" b="1" dirty="0"/>
              <a:t>членов арифметической прогрессии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2" name="Picture 2" descr="C:\Users\АрмНел\Desktop\сумм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4998946" cy="3240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6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317552" cy="1008112"/>
          </a:xfrm>
        </p:spPr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1043608" y="1412775"/>
            <a:ext cx="3453780" cy="12233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331640" y="548680"/>
            <a:ext cx="7252449" cy="822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ПРИМЕР 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99592" y="808236"/>
            <a:ext cx="5616624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Содержимое 7" descr="ПРИМЕР 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899592" y="4149080"/>
            <a:ext cx="7272808" cy="8121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029520" cy="346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003232" cy="4968552"/>
          </a:xfrm>
        </p:spPr>
        <p:txBody>
          <a:bodyPr>
            <a:normAutofit/>
          </a:bodyPr>
          <a:lstStyle/>
          <a:p>
            <a:pPr fontAlgn="base"/>
            <a:r>
              <a:rPr lang="ru-RU" sz="2600" b="1" i="1" dirty="0"/>
              <a:t> </a:t>
            </a:r>
            <a:r>
              <a:rPr lang="ru-RU" sz="2400" dirty="0"/>
              <a:t>В арифметической прогрессии, первый член которой равен -3,4, а разность равна 3, найдите пятый и одиннадцатый члены.</a:t>
            </a:r>
          </a:p>
          <a:p>
            <a:pPr fontAlgn="base">
              <a:buNone/>
            </a:pPr>
            <a:r>
              <a:rPr lang="ru-RU" sz="2400" dirty="0"/>
              <a:t>Итак, мы знаем, что a</a:t>
            </a:r>
            <a:r>
              <a:rPr lang="ru-RU" sz="2400" baseline="-25000" dirty="0"/>
              <a:t>1</a:t>
            </a:r>
            <a:r>
              <a:rPr lang="ru-RU" sz="2400" dirty="0"/>
              <a:t> = -3,4; </a:t>
            </a:r>
            <a:r>
              <a:rPr lang="ru-RU" sz="2400" dirty="0" err="1"/>
              <a:t>d</a:t>
            </a:r>
            <a:r>
              <a:rPr lang="ru-RU" sz="2400" dirty="0"/>
              <a:t> = 3. Найти: a</a:t>
            </a:r>
            <a:r>
              <a:rPr lang="ru-RU" sz="2400" baseline="-25000" dirty="0"/>
              <a:t>5</a:t>
            </a:r>
            <a:r>
              <a:rPr lang="ru-RU" sz="2400" dirty="0"/>
              <a:t>, </a:t>
            </a:r>
            <a:r>
              <a:rPr lang="ru-RU" sz="2400" dirty="0" smtClean="0"/>
              <a:t>a</a:t>
            </a:r>
            <a:r>
              <a:rPr lang="ru-RU" sz="2400" baseline="-25000" dirty="0" smtClean="0"/>
              <a:t>11</a:t>
            </a:r>
            <a:r>
              <a:rPr lang="ru-RU" sz="2400" dirty="0" smtClean="0"/>
              <a:t>.</a:t>
            </a:r>
            <a:endParaRPr lang="ru-RU" sz="2400" dirty="0"/>
          </a:p>
          <a:p>
            <a:pPr fontAlgn="base">
              <a:buNone/>
            </a:pPr>
            <a:r>
              <a:rPr lang="ru-RU" sz="2400" u="sng" dirty="0"/>
              <a:t>Решение. </a:t>
            </a:r>
            <a:endParaRPr lang="ru-RU" sz="2400" u="sng" dirty="0" smtClean="0"/>
          </a:p>
          <a:p>
            <a:pPr fontAlgn="base">
              <a:buNone/>
            </a:pPr>
            <a:r>
              <a:rPr lang="ru-RU" sz="2400" dirty="0" smtClean="0"/>
              <a:t>Для </a:t>
            </a:r>
            <a:r>
              <a:rPr lang="ru-RU" sz="2400" dirty="0"/>
              <a:t>нахождения n-ого члена </a:t>
            </a:r>
            <a:r>
              <a:rPr lang="ru-RU" sz="2400" dirty="0" smtClean="0"/>
              <a:t>арифметической прогрессии </a:t>
            </a:r>
            <a:r>
              <a:rPr lang="ru-RU" sz="2400" dirty="0"/>
              <a:t>воспользуемся формулой: </a:t>
            </a:r>
            <a:r>
              <a:rPr lang="ru-RU" sz="2400" dirty="0" err="1" smtClean="0"/>
              <a:t>a</a:t>
            </a:r>
            <a:r>
              <a:rPr lang="ru-RU" sz="2400" baseline="-25000" dirty="0" err="1" smtClean="0"/>
              <a:t>n</a:t>
            </a:r>
            <a:r>
              <a:rPr lang="ru-RU" sz="2400" baseline="-25000" dirty="0"/>
              <a:t> </a:t>
            </a:r>
            <a:r>
              <a:rPr lang="ru-RU" sz="2400" dirty="0"/>
              <a:t>= a</a:t>
            </a:r>
            <a:r>
              <a:rPr lang="ru-RU" sz="2400" baseline="-25000" dirty="0"/>
              <a:t>1</a:t>
            </a:r>
            <a:r>
              <a:rPr lang="ru-RU" sz="2400" dirty="0"/>
              <a:t> + (</a:t>
            </a:r>
            <a:r>
              <a:rPr lang="ru-RU" sz="2400" dirty="0" smtClean="0"/>
              <a:t>n-1)</a:t>
            </a:r>
            <a:r>
              <a:rPr lang="ru-RU" sz="2400" dirty="0" err="1" smtClean="0"/>
              <a:t>d</a:t>
            </a:r>
            <a:r>
              <a:rPr lang="ru-RU" sz="2400" dirty="0"/>
              <a:t>. Имеем:</a:t>
            </a:r>
          </a:p>
          <a:p>
            <a:pPr fontAlgn="base">
              <a:buNone/>
            </a:pPr>
            <a:r>
              <a:rPr lang="ru-RU" sz="2400" dirty="0"/>
              <a:t>a</a:t>
            </a:r>
            <a:r>
              <a:rPr lang="ru-RU" sz="2400" baseline="-25000" dirty="0"/>
              <a:t>5</a:t>
            </a:r>
            <a:r>
              <a:rPr lang="ru-RU" sz="2400" dirty="0"/>
              <a:t> = a</a:t>
            </a:r>
            <a:r>
              <a:rPr lang="ru-RU" sz="2400" baseline="-25000" dirty="0"/>
              <a:t>1</a:t>
            </a:r>
            <a:r>
              <a:rPr lang="ru-RU" sz="2400" dirty="0"/>
              <a:t> + (5 – 1)</a:t>
            </a:r>
            <a:r>
              <a:rPr lang="ru-RU" sz="2400" dirty="0" err="1"/>
              <a:t>d</a:t>
            </a:r>
            <a:r>
              <a:rPr lang="ru-RU" sz="2400" dirty="0"/>
              <a:t> = -3,4 + 4 · 3 = 8,6;</a:t>
            </a:r>
          </a:p>
          <a:p>
            <a:pPr fontAlgn="base">
              <a:buNone/>
            </a:pPr>
            <a:r>
              <a:rPr lang="ru-RU" sz="2400" dirty="0"/>
              <a:t>a</a:t>
            </a:r>
            <a:r>
              <a:rPr lang="ru-RU" sz="2400" baseline="-25000" dirty="0"/>
              <a:t>11</a:t>
            </a:r>
            <a:r>
              <a:rPr lang="ru-RU" sz="2400" dirty="0"/>
              <a:t> = a</a:t>
            </a:r>
            <a:r>
              <a:rPr lang="ru-RU" sz="2400" baseline="-25000" dirty="0"/>
              <a:t>1</a:t>
            </a:r>
            <a:r>
              <a:rPr lang="ru-RU" sz="2400" dirty="0"/>
              <a:t> + (11 – 1)</a:t>
            </a:r>
            <a:r>
              <a:rPr lang="ru-RU" sz="2400" dirty="0" err="1"/>
              <a:t>d</a:t>
            </a:r>
            <a:r>
              <a:rPr lang="ru-RU" sz="2400" dirty="0"/>
              <a:t> = -3,4 + 10 · 3 = 26,6</a:t>
            </a:r>
            <a:r>
              <a:rPr lang="ru-RU" sz="2400" dirty="0" smtClean="0"/>
              <a:t>.</a:t>
            </a:r>
          </a:p>
          <a:p>
            <a:pPr fontAlgn="base">
              <a:buNone/>
            </a:pPr>
            <a:r>
              <a:rPr lang="ru-RU" sz="2400" dirty="0" smtClean="0"/>
              <a:t>                                      </a:t>
            </a:r>
            <a:r>
              <a:rPr lang="ru-RU" sz="2400" u="sng" dirty="0" smtClean="0"/>
              <a:t>Ответ:</a:t>
            </a:r>
            <a:r>
              <a:rPr lang="ru-RU" sz="2400" dirty="0" smtClean="0"/>
              <a:t> 8,6 и 26,6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ransition spd="slow" advClick="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58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fontAlgn="base">
              <a:buNone/>
            </a:pPr>
            <a:endParaRPr lang="ru-RU" sz="2800" b="1" i="1" dirty="0" smtClean="0"/>
          </a:p>
          <a:p>
            <a:pPr fontAlgn="base"/>
            <a:r>
              <a:rPr lang="ru-RU" sz="2400" dirty="0" smtClean="0"/>
              <a:t>Найдите </a:t>
            </a:r>
            <a:r>
              <a:rPr lang="ru-RU" sz="2400" dirty="0"/>
              <a:t>разность арифметической прогрессии, если известно, что a</a:t>
            </a:r>
            <a:r>
              <a:rPr lang="ru-RU" sz="2400" baseline="-25000" dirty="0"/>
              <a:t>3</a:t>
            </a:r>
            <a:r>
              <a:rPr lang="ru-RU" sz="2400" dirty="0"/>
              <a:t> = 36; a</a:t>
            </a:r>
            <a:r>
              <a:rPr lang="ru-RU" sz="2400" baseline="-25000" dirty="0"/>
              <a:t>8</a:t>
            </a:r>
            <a:r>
              <a:rPr lang="ru-RU" sz="2400" dirty="0"/>
              <a:t> = </a:t>
            </a:r>
            <a:r>
              <a:rPr lang="ru-RU" sz="2400" dirty="0" smtClean="0"/>
              <a:t>106.</a:t>
            </a:r>
          </a:p>
          <a:p>
            <a:pPr fontAlgn="base">
              <a:buNone/>
            </a:pPr>
            <a:r>
              <a:rPr lang="ru-RU" sz="2400" dirty="0" smtClean="0"/>
              <a:t>Используя </a:t>
            </a:r>
            <a:r>
              <a:rPr lang="ru-RU" sz="2400" dirty="0"/>
              <a:t>полученную нами формулу, решение задачи можно записать в одну строчку:</a:t>
            </a:r>
          </a:p>
          <a:p>
            <a:pPr fontAlgn="base">
              <a:buNone/>
            </a:pPr>
            <a:r>
              <a:rPr lang="ru-RU" sz="2400" dirty="0" err="1"/>
              <a:t>d</a:t>
            </a:r>
            <a:r>
              <a:rPr lang="ru-RU" sz="2400" dirty="0"/>
              <a:t> = (a</a:t>
            </a:r>
            <a:r>
              <a:rPr lang="ru-RU" sz="2400" baseline="-25000" dirty="0"/>
              <a:t>8 </a:t>
            </a:r>
            <a:r>
              <a:rPr lang="ru-RU" sz="2400" dirty="0"/>
              <a:t>– a</a:t>
            </a:r>
            <a:r>
              <a:rPr lang="ru-RU" sz="2400" baseline="-25000" dirty="0"/>
              <a:t>3</a:t>
            </a:r>
            <a:r>
              <a:rPr lang="ru-RU" sz="2400" dirty="0" smtClean="0"/>
              <a:t>) </a:t>
            </a:r>
            <a:r>
              <a:rPr lang="ru-RU" sz="2400" dirty="0"/>
              <a:t>/ (8 – 3) = (106 – 36) / 5 </a:t>
            </a:r>
            <a:r>
              <a:rPr lang="ru-RU" sz="2400" dirty="0" smtClean="0"/>
              <a:t>= </a:t>
            </a:r>
            <a:r>
              <a:rPr lang="ru-RU" sz="2400" dirty="0"/>
              <a:t>14</a:t>
            </a:r>
            <a:r>
              <a:rPr lang="ru-RU" sz="2400" dirty="0" smtClean="0"/>
              <a:t>.</a:t>
            </a:r>
          </a:p>
          <a:p>
            <a:pPr fontAlgn="base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</a:t>
            </a:r>
            <a:r>
              <a:rPr lang="ru-RU" sz="2400" u="sng" dirty="0" smtClean="0"/>
              <a:t>Ответ:</a:t>
            </a:r>
            <a:r>
              <a:rPr lang="ru-RU" sz="2400" dirty="0" smtClean="0"/>
              <a:t>14</a:t>
            </a:r>
          </a:p>
          <a:p>
            <a:pPr fontAlgn="base">
              <a:buNone/>
            </a:pPr>
            <a:endParaRPr lang="ru-RU" sz="2400" dirty="0" smtClean="0"/>
          </a:p>
          <a:p>
            <a:pPr fontAlgn="base">
              <a:buNone/>
            </a:pPr>
            <a:endParaRPr lang="ru-RU" sz="2400" dirty="0" smtClean="0"/>
          </a:p>
          <a:p>
            <a:pPr fontAlgn="base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 Хорошо освоив эти формулы, можно научиться с легкостью решать задачи с арифметической прогрессией.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182</TotalTime>
  <Words>203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Арифметическая   прогрессия </vt:lpstr>
      <vt:lpstr>Историческая справка</vt:lpstr>
      <vt:lpstr>Что это такое?</vt:lpstr>
      <vt:lpstr>Формула разности арифметической прогрессии d= an+1-an</vt:lpstr>
      <vt:lpstr> Формулы арифметической прогрессии:</vt:lpstr>
      <vt:lpstr>Сумма n членов арифметической прогрессии:  </vt:lpstr>
      <vt:lpstr>ПРИМЕРЫ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  прогрессия</dc:title>
  <dc:creator>АрмНел</dc:creator>
  <cp:lastModifiedBy>АрмНел</cp:lastModifiedBy>
  <cp:revision>19</cp:revision>
  <dcterms:created xsi:type="dcterms:W3CDTF">2013-01-19T12:17:04Z</dcterms:created>
  <dcterms:modified xsi:type="dcterms:W3CDTF">2013-01-19T15:19:37Z</dcterms:modified>
</cp:coreProperties>
</file>