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37"/>
  </p:notesMasterIdLst>
  <p:sldIdLst>
    <p:sldId id="257" r:id="rId3"/>
    <p:sldId id="263" r:id="rId4"/>
    <p:sldId id="258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60" r:id="rId18"/>
    <p:sldId id="273" r:id="rId19"/>
    <p:sldId id="261" r:id="rId20"/>
    <p:sldId id="295" r:id="rId21"/>
    <p:sldId id="317" r:id="rId22"/>
    <p:sldId id="321" r:id="rId23"/>
    <p:sldId id="286" r:id="rId24"/>
    <p:sldId id="313" r:id="rId25"/>
    <p:sldId id="314" r:id="rId26"/>
    <p:sldId id="315" r:id="rId27"/>
    <p:sldId id="318" r:id="rId28"/>
    <p:sldId id="296" r:id="rId29"/>
    <p:sldId id="309" r:id="rId30"/>
    <p:sldId id="310" r:id="rId31"/>
    <p:sldId id="311" r:id="rId32"/>
    <p:sldId id="299" r:id="rId33"/>
    <p:sldId id="262" r:id="rId34"/>
    <p:sldId id="259" r:id="rId35"/>
    <p:sldId id="32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84" autoAdjust="0"/>
    <p:restoredTop sz="94660"/>
  </p:normalViewPr>
  <p:slideViewPr>
    <p:cSldViewPr showGuides="1">
      <p:cViewPr>
        <p:scale>
          <a:sx n="85" d="100"/>
          <a:sy n="85" d="100"/>
        </p:scale>
        <p:origin x="-3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87FF7-4C0F-4225-BEC1-1CB9E078F207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6A2623F-8AF0-44A9-98DF-AFCA5D04D2B1}">
      <dgm:prSet/>
      <dgm:spPr/>
      <dgm:t>
        <a:bodyPr/>
        <a:lstStyle/>
        <a:p>
          <a:pPr rtl="0"/>
          <a:endParaRPr lang="ru-RU" dirty="0"/>
        </a:p>
      </dgm:t>
    </dgm:pt>
    <dgm:pt modelId="{B62F8586-A145-4A8B-9451-FF74492FE453}" type="parTrans" cxnId="{9478093D-4C2E-49AA-8EA1-4BC6B5B7F293}">
      <dgm:prSet/>
      <dgm:spPr/>
      <dgm:t>
        <a:bodyPr/>
        <a:lstStyle/>
        <a:p>
          <a:endParaRPr lang="ru-RU"/>
        </a:p>
      </dgm:t>
    </dgm:pt>
    <dgm:pt modelId="{3BF80F0F-6041-4CA5-934C-86432CE76274}" type="sibTrans" cxnId="{9478093D-4C2E-49AA-8EA1-4BC6B5B7F293}">
      <dgm:prSet/>
      <dgm:spPr/>
      <dgm:t>
        <a:bodyPr/>
        <a:lstStyle/>
        <a:p>
          <a:endParaRPr lang="ru-RU"/>
        </a:p>
      </dgm:t>
    </dgm:pt>
    <dgm:pt modelId="{777EF75A-BF25-4EBE-A8B9-1167424D36D2}">
      <dgm:prSet/>
      <dgm:spPr/>
      <dgm:t>
        <a:bodyPr/>
        <a:lstStyle/>
        <a:p>
          <a:pPr rtl="0"/>
          <a:endParaRPr lang="ru-RU" dirty="0"/>
        </a:p>
      </dgm:t>
    </dgm:pt>
    <dgm:pt modelId="{AC058CD5-6218-43B3-9D7C-06DA435F7BC9}" type="parTrans" cxnId="{6F3D9245-0288-473E-B863-1CBCB1EFA408}">
      <dgm:prSet/>
      <dgm:spPr/>
      <dgm:t>
        <a:bodyPr/>
        <a:lstStyle/>
        <a:p>
          <a:endParaRPr lang="ru-RU"/>
        </a:p>
      </dgm:t>
    </dgm:pt>
    <dgm:pt modelId="{1A7BB541-4A95-462D-829D-2754576FA55D}" type="sibTrans" cxnId="{6F3D9245-0288-473E-B863-1CBCB1EFA408}">
      <dgm:prSet/>
      <dgm:spPr/>
      <dgm:t>
        <a:bodyPr/>
        <a:lstStyle/>
        <a:p>
          <a:endParaRPr lang="ru-RU"/>
        </a:p>
      </dgm:t>
    </dgm:pt>
    <dgm:pt modelId="{8B3ED5DC-7C60-400A-B538-76D822EF8281}">
      <dgm:prSet/>
      <dgm:spPr/>
      <dgm:t>
        <a:bodyPr/>
        <a:lstStyle/>
        <a:p>
          <a:pPr rtl="0"/>
          <a:endParaRPr lang="ru-RU" b="1" dirty="0"/>
        </a:p>
      </dgm:t>
    </dgm:pt>
    <dgm:pt modelId="{DF956897-C5A0-4E77-AE41-445DB7F0CF3D}" type="parTrans" cxnId="{430EABE8-83A5-4239-BAD8-CEF83586CCC5}">
      <dgm:prSet/>
      <dgm:spPr/>
      <dgm:t>
        <a:bodyPr/>
        <a:lstStyle/>
        <a:p>
          <a:endParaRPr lang="ru-RU"/>
        </a:p>
      </dgm:t>
    </dgm:pt>
    <dgm:pt modelId="{B76EEEE2-DBAE-4962-B5AD-3442B41973B4}" type="sibTrans" cxnId="{430EABE8-83A5-4239-BAD8-CEF83586CCC5}">
      <dgm:prSet/>
      <dgm:spPr/>
      <dgm:t>
        <a:bodyPr/>
        <a:lstStyle/>
        <a:p>
          <a:endParaRPr lang="ru-RU"/>
        </a:p>
      </dgm:t>
    </dgm:pt>
    <dgm:pt modelId="{429CA6D3-F61B-4A95-95C8-1A1915FA6F56}">
      <dgm:prSet/>
      <dgm:spPr/>
      <dgm:t>
        <a:bodyPr/>
        <a:lstStyle/>
        <a:p>
          <a:r>
            <a:rPr lang="ru-RU" b="1" dirty="0" smtClean="0"/>
            <a:t>п. 14, </a:t>
          </a:r>
          <a:r>
            <a:rPr lang="ru-RU" b="1" dirty="0" err="1" smtClean="0"/>
            <a:t>стр</a:t>
          </a:r>
          <a:r>
            <a:rPr lang="ru-RU" b="1" dirty="0" smtClean="0"/>
            <a:t> 83-85</a:t>
          </a:r>
          <a:endParaRPr lang="ru-RU" b="1" dirty="0"/>
        </a:p>
      </dgm:t>
    </dgm:pt>
    <dgm:pt modelId="{B9F2881B-AD17-4C69-8A60-24383E2630B2}" type="parTrans" cxnId="{21A933CA-ECAC-470A-9D44-DE0215480476}">
      <dgm:prSet/>
      <dgm:spPr/>
      <dgm:t>
        <a:bodyPr/>
        <a:lstStyle/>
        <a:p>
          <a:endParaRPr lang="ru-RU"/>
        </a:p>
      </dgm:t>
    </dgm:pt>
    <dgm:pt modelId="{80A8BA5C-E233-4ED9-8511-0F4BFA389DCC}" type="sibTrans" cxnId="{21A933CA-ECAC-470A-9D44-DE0215480476}">
      <dgm:prSet/>
      <dgm:spPr/>
      <dgm:t>
        <a:bodyPr/>
        <a:lstStyle/>
        <a:p>
          <a:endParaRPr lang="ru-RU"/>
        </a:p>
      </dgm:t>
    </dgm:pt>
    <dgm:pt modelId="{17B2B6A9-597A-4CE6-8DB3-D315FA855BC1}">
      <dgm:prSet/>
      <dgm:spPr/>
      <dgm:t>
        <a:bodyPr/>
        <a:lstStyle/>
        <a:p>
          <a:r>
            <a:rPr lang="ru-RU" b="1" dirty="0" smtClean="0"/>
            <a:t>вопрос 1, </a:t>
          </a:r>
          <a:r>
            <a:rPr lang="ru-RU" b="1" dirty="0" err="1" smtClean="0"/>
            <a:t>стр</a:t>
          </a:r>
          <a:r>
            <a:rPr lang="ru-RU" b="1" dirty="0" smtClean="0"/>
            <a:t> 93</a:t>
          </a:r>
          <a:endParaRPr lang="ru-RU" b="1" dirty="0"/>
        </a:p>
      </dgm:t>
    </dgm:pt>
    <dgm:pt modelId="{424ED4B0-57E1-4329-A09F-5522397F46B2}" type="parTrans" cxnId="{A15DE2C2-16E8-4718-B3CC-B406C3CAB719}">
      <dgm:prSet/>
      <dgm:spPr/>
      <dgm:t>
        <a:bodyPr/>
        <a:lstStyle/>
        <a:p>
          <a:endParaRPr lang="ru-RU"/>
        </a:p>
      </dgm:t>
    </dgm:pt>
    <dgm:pt modelId="{F02FA47E-14F1-40D4-A652-E5FB1B3E1916}" type="sibTrans" cxnId="{A15DE2C2-16E8-4718-B3CC-B406C3CAB719}">
      <dgm:prSet/>
      <dgm:spPr/>
      <dgm:t>
        <a:bodyPr/>
        <a:lstStyle/>
        <a:p>
          <a:endParaRPr lang="ru-RU"/>
        </a:p>
      </dgm:t>
    </dgm:pt>
    <dgm:pt modelId="{6B8EC70A-0973-4A03-9AC4-AD496C011AAC}">
      <dgm:prSet/>
      <dgm:spPr/>
      <dgm:t>
        <a:bodyPr/>
        <a:lstStyle/>
        <a:p>
          <a:r>
            <a:rPr lang="ru-RU" b="1" dirty="0" smtClean="0"/>
            <a:t>№ 304(</a:t>
          </a:r>
          <a:r>
            <a:rPr lang="ru-RU" b="1" dirty="0" err="1" smtClean="0"/>
            <a:t>б,з</a:t>
          </a:r>
          <a:r>
            <a:rPr lang="ru-RU" b="1" dirty="0" smtClean="0"/>
            <a:t>), 305(в),310(б);буклеты</a:t>
          </a:r>
          <a:endParaRPr lang="ru-RU" b="1" dirty="0"/>
        </a:p>
      </dgm:t>
    </dgm:pt>
    <dgm:pt modelId="{6B5AEB5E-2C08-41B4-9B1B-1887AB736433}" type="parTrans" cxnId="{98EB05F0-ED37-42B8-A012-CDEB368D3F06}">
      <dgm:prSet/>
      <dgm:spPr/>
      <dgm:t>
        <a:bodyPr/>
        <a:lstStyle/>
        <a:p>
          <a:endParaRPr lang="ru-RU"/>
        </a:p>
      </dgm:t>
    </dgm:pt>
    <dgm:pt modelId="{31708E3F-40D0-410D-9671-DF5052DF942E}" type="sibTrans" cxnId="{98EB05F0-ED37-42B8-A012-CDEB368D3F06}">
      <dgm:prSet/>
      <dgm:spPr/>
      <dgm:t>
        <a:bodyPr/>
        <a:lstStyle/>
        <a:p>
          <a:endParaRPr lang="ru-RU"/>
        </a:p>
      </dgm:t>
    </dgm:pt>
    <dgm:pt modelId="{31CE4E30-0BF3-4EF1-9E03-56BFE0BE5C50}" type="pres">
      <dgm:prSet presAssocID="{7B587FF7-4C0F-4225-BEC1-1CB9E078F2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B0625F-11AD-40CC-835B-FD47B8518A5C}" type="pres">
      <dgm:prSet presAssocID="{F6A2623F-8AF0-44A9-98DF-AFCA5D04D2B1}" presName="composite" presStyleCnt="0"/>
      <dgm:spPr/>
      <dgm:t>
        <a:bodyPr/>
        <a:lstStyle/>
        <a:p>
          <a:endParaRPr lang="ru-RU"/>
        </a:p>
      </dgm:t>
    </dgm:pt>
    <dgm:pt modelId="{B09C1BC4-123B-433C-9C63-A8512889AA48}" type="pres">
      <dgm:prSet presAssocID="{F6A2623F-8AF0-44A9-98DF-AFCA5D04D2B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EF7BD-57B9-4E6C-AB93-B93A6F642EF0}" type="pres">
      <dgm:prSet presAssocID="{F6A2623F-8AF0-44A9-98DF-AFCA5D04D2B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AD962-0F33-4D34-9A26-AD201346568A}" type="pres">
      <dgm:prSet presAssocID="{3BF80F0F-6041-4CA5-934C-86432CE76274}" presName="sp" presStyleCnt="0"/>
      <dgm:spPr/>
      <dgm:t>
        <a:bodyPr/>
        <a:lstStyle/>
        <a:p>
          <a:endParaRPr lang="ru-RU"/>
        </a:p>
      </dgm:t>
    </dgm:pt>
    <dgm:pt modelId="{4C47F46F-F516-4050-BF98-9AC4446AF604}" type="pres">
      <dgm:prSet presAssocID="{777EF75A-BF25-4EBE-A8B9-1167424D36D2}" presName="composite" presStyleCnt="0"/>
      <dgm:spPr/>
      <dgm:t>
        <a:bodyPr/>
        <a:lstStyle/>
        <a:p>
          <a:endParaRPr lang="ru-RU"/>
        </a:p>
      </dgm:t>
    </dgm:pt>
    <dgm:pt modelId="{125FBDB9-CDF6-455D-B1FC-D5C8B9CCF251}" type="pres">
      <dgm:prSet presAssocID="{777EF75A-BF25-4EBE-A8B9-1167424D36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99993-1D7A-4683-A276-0A6427CA2BC2}" type="pres">
      <dgm:prSet presAssocID="{777EF75A-BF25-4EBE-A8B9-1167424D36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7CC50-4690-4479-BD0E-88BCD94C2162}" type="pres">
      <dgm:prSet presAssocID="{1A7BB541-4A95-462D-829D-2754576FA55D}" presName="sp" presStyleCnt="0"/>
      <dgm:spPr/>
      <dgm:t>
        <a:bodyPr/>
        <a:lstStyle/>
        <a:p>
          <a:endParaRPr lang="ru-RU"/>
        </a:p>
      </dgm:t>
    </dgm:pt>
    <dgm:pt modelId="{A2BA4035-E456-4EDA-A7AC-0775EF9D17CD}" type="pres">
      <dgm:prSet presAssocID="{8B3ED5DC-7C60-400A-B538-76D822EF8281}" presName="composite" presStyleCnt="0"/>
      <dgm:spPr/>
      <dgm:t>
        <a:bodyPr/>
        <a:lstStyle/>
        <a:p>
          <a:endParaRPr lang="ru-RU"/>
        </a:p>
      </dgm:t>
    </dgm:pt>
    <dgm:pt modelId="{4AC0349C-C7BD-48D6-96B8-2287F915265A}" type="pres">
      <dgm:prSet presAssocID="{8B3ED5DC-7C60-400A-B538-76D822EF828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F6FDE-54CA-41A8-986C-D2FC2D95D4FD}" type="pres">
      <dgm:prSet presAssocID="{8B3ED5DC-7C60-400A-B538-76D822EF828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5210CA-E8A8-44C1-A6DC-541B0A396795}" type="presOf" srcId="{8B3ED5DC-7C60-400A-B538-76D822EF8281}" destId="{4AC0349C-C7BD-48D6-96B8-2287F915265A}" srcOrd="0" destOrd="0" presId="urn:microsoft.com/office/officeart/2005/8/layout/chevron2"/>
    <dgm:cxn modelId="{A4EC267C-431C-4AA9-AD6E-C34474F3E982}" type="presOf" srcId="{F6A2623F-8AF0-44A9-98DF-AFCA5D04D2B1}" destId="{B09C1BC4-123B-433C-9C63-A8512889AA48}" srcOrd="0" destOrd="0" presId="urn:microsoft.com/office/officeart/2005/8/layout/chevron2"/>
    <dgm:cxn modelId="{DA24579E-B5E0-4BEE-BCB0-DA95B5DF71A9}" type="presOf" srcId="{6B8EC70A-0973-4A03-9AC4-AD496C011AAC}" destId="{812F6FDE-54CA-41A8-986C-D2FC2D95D4FD}" srcOrd="0" destOrd="0" presId="urn:microsoft.com/office/officeart/2005/8/layout/chevron2"/>
    <dgm:cxn modelId="{6F3D9245-0288-473E-B863-1CBCB1EFA408}" srcId="{7B587FF7-4C0F-4225-BEC1-1CB9E078F207}" destId="{777EF75A-BF25-4EBE-A8B9-1167424D36D2}" srcOrd="1" destOrd="0" parTransId="{AC058CD5-6218-43B3-9D7C-06DA435F7BC9}" sibTransId="{1A7BB541-4A95-462D-829D-2754576FA55D}"/>
    <dgm:cxn modelId="{21A933CA-ECAC-470A-9D44-DE0215480476}" srcId="{F6A2623F-8AF0-44A9-98DF-AFCA5D04D2B1}" destId="{429CA6D3-F61B-4A95-95C8-1A1915FA6F56}" srcOrd="0" destOrd="0" parTransId="{B9F2881B-AD17-4C69-8A60-24383E2630B2}" sibTransId="{80A8BA5C-E233-4ED9-8511-0F4BFA389DCC}"/>
    <dgm:cxn modelId="{A15DE2C2-16E8-4718-B3CC-B406C3CAB719}" srcId="{777EF75A-BF25-4EBE-A8B9-1167424D36D2}" destId="{17B2B6A9-597A-4CE6-8DB3-D315FA855BC1}" srcOrd="0" destOrd="0" parTransId="{424ED4B0-57E1-4329-A09F-5522397F46B2}" sibTransId="{F02FA47E-14F1-40D4-A652-E5FB1B3E1916}"/>
    <dgm:cxn modelId="{4B6F19F4-41E8-497B-AA37-607DF7DFB002}" type="presOf" srcId="{429CA6D3-F61B-4A95-95C8-1A1915FA6F56}" destId="{331EF7BD-57B9-4E6C-AB93-B93A6F642EF0}" srcOrd="0" destOrd="0" presId="urn:microsoft.com/office/officeart/2005/8/layout/chevron2"/>
    <dgm:cxn modelId="{98EB05F0-ED37-42B8-A012-CDEB368D3F06}" srcId="{8B3ED5DC-7C60-400A-B538-76D822EF8281}" destId="{6B8EC70A-0973-4A03-9AC4-AD496C011AAC}" srcOrd="0" destOrd="0" parTransId="{6B5AEB5E-2C08-41B4-9B1B-1887AB736433}" sibTransId="{31708E3F-40D0-410D-9671-DF5052DF942E}"/>
    <dgm:cxn modelId="{430EABE8-83A5-4239-BAD8-CEF83586CCC5}" srcId="{7B587FF7-4C0F-4225-BEC1-1CB9E078F207}" destId="{8B3ED5DC-7C60-400A-B538-76D822EF8281}" srcOrd="2" destOrd="0" parTransId="{DF956897-C5A0-4E77-AE41-445DB7F0CF3D}" sibTransId="{B76EEEE2-DBAE-4962-B5AD-3442B41973B4}"/>
    <dgm:cxn modelId="{9478093D-4C2E-49AA-8EA1-4BC6B5B7F293}" srcId="{7B587FF7-4C0F-4225-BEC1-1CB9E078F207}" destId="{F6A2623F-8AF0-44A9-98DF-AFCA5D04D2B1}" srcOrd="0" destOrd="0" parTransId="{B62F8586-A145-4A8B-9451-FF74492FE453}" sibTransId="{3BF80F0F-6041-4CA5-934C-86432CE76274}"/>
    <dgm:cxn modelId="{2E4C2F9E-9181-4E5B-B6A3-C02FF406DD57}" type="presOf" srcId="{7B587FF7-4C0F-4225-BEC1-1CB9E078F207}" destId="{31CE4E30-0BF3-4EF1-9E03-56BFE0BE5C50}" srcOrd="0" destOrd="0" presId="urn:microsoft.com/office/officeart/2005/8/layout/chevron2"/>
    <dgm:cxn modelId="{21021101-03AD-4EE2-AA54-252DFFDA4DB0}" type="presOf" srcId="{777EF75A-BF25-4EBE-A8B9-1167424D36D2}" destId="{125FBDB9-CDF6-455D-B1FC-D5C8B9CCF251}" srcOrd="0" destOrd="0" presId="urn:microsoft.com/office/officeart/2005/8/layout/chevron2"/>
    <dgm:cxn modelId="{B8A5C007-4447-47FA-81CD-D37080E064AE}" type="presOf" srcId="{17B2B6A9-597A-4CE6-8DB3-D315FA855BC1}" destId="{F2B99993-1D7A-4683-A276-0A6427CA2BC2}" srcOrd="0" destOrd="0" presId="urn:microsoft.com/office/officeart/2005/8/layout/chevron2"/>
    <dgm:cxn modelId="{BEF0C7DC-B549-47B9-9E97-ADF511C3E266}" type="presParOf" srcId="{31CE4E30-0BF3-4EF1-9E03-56BFE0BE5C50}" destId="{0FB0625F-11AD-40CC-835B-FD47B8518A5C}" srcOrd="0" destOrd="0" presId="urn:microsoft.com/office/officeart/2005/8/layout/chevron2"/>
    <dgm:cxn modelId="{9A36528B-2A62-4ED9-AC72-CCBE86E93B8D}" type="presParOf" srcId="{0FB0625F-11AD-40CC-835B-FD47B8518A5C}" destId="{B09C1BC4-123B-433C-9C63-A8512889AA48}" srcOrd="0" destOrd="0" presId="urn:microsoft.com/office/officeart/2005/8/layout/chevron2"/>
    <dgm:cxn modelId="{67FCC4F1-55CC-4178-9C46-16B5F0AF40C5}" type="presParOf" srcId="{0FB0625F-11AD-40CC-835B-FD47B8518A5C}" destId="{331EF7BD-57B9-4E6C-AB93-B93A6F642EF0}" srcOrd="1" destOrd="0" presId="urn:microsoft.com/office/officeart/2005/8/layout/chevron2"/>
    <dgm:cxn modelId="{E4EB025B-4B94-44E1-BBE6-8595CB5C6062}" type="presParOf" srcId="{31CE4E30-0BF3-4EF1-9E03-56BFE0BE5C50}" destId="{DE1AD962-0F33-4D34-9A26-AD201346568A}" srcOrd="1" destOrd="0" presId="urn:microsoft.com/office/officeart/2005/8/layout/chevron2"/>
    <dgm:cxn modelId="{E2F9805E-2D61-4B65-BB15-5A37C8B77499}" type="presParOf" srcId="{31CE4E30-0BF3-4EF1-9E03-56BFE0BE5C50}" destId="{4C47F46F-F516-4050-BF98-9AC4446AF604}" srcOrd="2" destOrd="0" presId="urn:microsoft.com/office/officeart/2005/8/layout/chevron2"/>
    <dgm:cxn modelId="{D52C940C-087E-42DA-8C84-451AEEA3859A}" type="presParOf" srcId="{4C47F46F-F516-4050-BF98-9AC4446AF604}" destId="{125FBDB9-CDF6-455D-B1FC-D5C8B9CCF251}" srcOrd="0" destOrd="0" presId="urn:microsoft.com/office/officeart/2005/8/layout/chevron2"/>
    <dgm:cxn modelId="{2DDEC39E-DD1D-49EB-8FB2-E4434234F8AE}" type="presParOf" srcId="{4C47F46F-F516-4050-BF98-9AC4446AF604}" destId="{F2B99993-1D7A-4683-A276-0A6427CA2BC2}" srcOrd="1" destOrd="0" presId="urn:microsoft.com/office/officeart/2005/8/layout/chevron2"/>
    <dgm:cxn modelId="{8D68DF64-910A-4BC9-84A8-41B7F6801598}" type="presParOf" srcId="{31CE4E30-0BF3-4EF1-9E03-56BFE0BE5C50}" destId="{E877CC50-4690-4479-BD0E-88BCD94C2162}" srcOrd="3" destOrd="0" presId="urn:microsoft.com/office/officeart/2005/8/layout/chevron2"/>
    <dgm:cxn modelId="{54748004-02EE-4A77-84AA-0C3F1414D659}" type="presParOf" srcId="{31CE4E30-0BF3-4EF1-9E03-56BFE0BE5C50}" destId="{A2BA4035-E456-4EDA-A7AC-0775EF9D17CD}" srcOrd="4" destOrd="0" presId="urn:microsoft.com/office/officeart/2005/8/layout/chevron2"/>
    <dgm:cxn modelId="{CEC20CAD-1D49-4AD6-B965-693BFE4094B9}" type="presParOf" srcId="{A2BA4035-E456-4EDA-A7AC-0775EF9D17CD}" destId="{4AC0349C-C7BD-48D6-96B8-2287F915265A}" srcOrd="0" destOrd="0" presId="urn:microsoft.com/office/officeart/2005/8/layout/chevron2"/>
    <dgm:cxn modelId="{459145C0-67AE-4FFE-B228-3D5DF127E117}" type="presParOf" srcId="{A2BA4035-E456-4EDA-A7AC-0775EF9D17CD}" destId="{812F6FDE-54CA-41A8-986C-D2FC2D95D4FD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6027E-AF8C-482B-B1EA-907082D85B8F}" type="datetimeFigureOut">
              <a:rPr lang="ru-RU" smtClean="0"/>
              <a:pPr/>
              <a:t>22.11.2008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87497-04D9-4AC7-BB3E-B31116338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1CB297-734D-43A1-844C-80BCCDCB96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C823-8EF0-4622-8858-CD6428D42F7B}" type="datetimeFigureOut">
              <a:rPr lang="ru-RU" smtClean="0"/>
              <a:pPr/>
              <a:t>22.11.2008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C7C6-2BFA-48A1-AAF0-F7ACBF8DF1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F86D-703D-4546-8459-88C30E55D57F}" type="datetimeFigureOut">
              <a:rPr lang="ru-RU" smtClean="0"/>
              <a:pPr/>
              <a:t>22.11.2008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DCF3-6A01-4003-8DE9-B988A1FC8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5372-6528-4567-A861-402B8FE167C6}" type="datetimeFigureOut">
              <a:rPr lang="ru-RU"/>
              <a:pPr>
                <a:defRPr/>
              </a:pPr>
              <a:t>22.11.2008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7FCC0-8525-46BE-A3B3-4BF71844D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5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AF86D-703D-4546-8459-88C30E55D57F}" type="datetimeFigureOut">
              <a:rPr lang="ru-RU" smtClean="0"/>
              <a:pPr/>
              <a:t>22.11.2008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3DCF3-6A01-4003-8DE9-B988A1FC8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C10184-F0B1-4433-B61B-5F176A472669}" type="datetimeFigureOut">
              <a:rPr lang="ru-RU"/>
              <a:pPr>
                <a:defRPr/>
              </a:pPr>
              <a:t>22.11.2008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381F42-3CAF-4032-9DE8-796474617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12" Type="http://schemas.openxmlformats.org/officeDocument/2006/relationships/slide" Target="slide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15.xml"/><Relationship Id="rId5" Type="http://schemas.openxmlformats.org/officeDocument/2006/relationships/image" Target="../media/image7.png"/><Relationship Id="rId10" Type="http://schemas.openxmlformats.org/officeDocument/2006/relationships/slide" Target="slide14.xml"/><Relationship Id="rId4" Type="http://schemas.openxmlformats.org/officeDocument/2006/relationships/image" Target="../media/image6.png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37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37.wmf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3" Type="http://schemas.openxmlformats.org/officeDocument/2006/relationships/image" Target="../media/image62.jpeg"/><Relationship Id="rId7" Type="http://schemas.openxmlformats.org/officeDocument/2006/relationships/image" Target="../media/image6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41;&#1083;&#1102;&#1079;%20&#1087;&#1086;&#1076;%20&#1076;&#1086;&#1078;&#1076;&#1077;&#1084;.mp3" TargetMode="External"/><Relationship Id="rId6" Type="http://schemas.openxmlformats.org/officeDocument/2006/relationships/image" Target="../media/image65.gif"/><Relationship Id="rId5" Type="http://schemas.openxmlformats.org/officeDocument/2006/relationships/image" Target="../media/image64.gif"/><Relationship Id="rId10" Type="http://schemas.openxmlformats.org/officeDocument/2006/relationships/image" Target="../media/image69.png"/><Relationship Id="rId4" Type="http://schemas.openxmlformats.org/officeDocument/2006/relationships/image" Target="../media/image63.gif"/><Relationship Id="rId9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9.png"/><Relationship Id="rId7" Type="http://schemas.openxmlformats.org/officeDocument/2006/relationships/image" Target="../media/image37.w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83.png"/><Relationship Id="rId7" Type="http://schemas.openxmlformats.org/officeDocument/2006/relationships/image" Target="../media/image6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9.png"/><Relationship Id="rId7" Type="http://schemas.openxmlformats.org/officeDocument/2006/relationships/image" Target="../media/image37.w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39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wm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41;&#1083;&#1102;&#1079;%20&#1087;&#1086;&#1076;%20&#1076;&#1086;&#1078;&#1076;&#1077;&#1084;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14356"/>
            <a:ext cx="8229600" cy="318612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6"/>
                </a:solidFill>
              </a:rPr>
              <a:t>Решение неравенств второй степени с одной переменной.</a:t>
            </a:r>
            <a:endParaRPr lang="ru-RU" sz="5400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5000636"/>
            <a:ext cx="5915044" cy="1714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Юракова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Наталия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Петровна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МОУ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школа№13 с углубленным изучением отдельных предметов, г Жуковский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2009-2010 учебный год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4000504"/>
            <a:ext cx="245291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класс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93166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№7.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85794"/>
            <a:ext cx="878687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Пересекает ли ось ОХ график функции, заданной уравнением: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(Если «да», то в каких точках?)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г)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214554"/>
            <a:ext cx="2588204" cy="700088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114674"/>
            <a:ext cx="2604664" cy="671515"/>
          </a:xfrm>
          <a:prstGeom prst="rect">
            <a:avLst/>
          </a:prstGeom>
          <a:noFill/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214818"/>
            <a:ext cx="2493836" cy="642942"/>
          </a:xfrm>
          <a:prstGeom prst="rect">
            <a:avLst/>
          </a:prstGeom>
          <a:noFill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143512"/>
            <a:ext cx="3238500" cy="628650"/>
          </a:xfrm>
          <a:prstGeom prst="rect">
            <a:avLst/>
          </a:prstGeom>
          <a:noFill/>
        </p:spPr>
      </p:pic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3" y="6072206"/>
            <a:ext cx="2428893" cy="735353"/>
          </a:xfrm>
          <a:prstGeom prst="rect">
            <a:avLst/>
          </a:prstGeom>
          <a:noFill/>
        </p:spPr>
      </p:pic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Управляющая кнопка: справка 21">
            <a:hlinkClick r:id="rId7" action="ppaction://hlinksldjump" highlightClick="1"/>
          </p:cNvPr>
          <p:cNvSpPr/>
          <p:nvPr/>
        </p:nvSpPr>
        <p:spPr>
          <a:xfrm>
            <a:off x="3857620" y="2357430"/>
            <a:ext cx="35719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справка 23">
            <a:hlinkClick r:id="rId8" action="ppaction://hlinksldjump" highlightClick="1"/>
          </p:cNvPr>
          <p:cNvSpPr/>
          <p:nvPr/>
        </p:nvSpPr>
        <p:spPr>
          <a:xfrm>
            <a:off x="3857620" y="3286124"/>
            <a:ext cx="35719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справка 24">
            <a:hlinkClick r:id="rId9" action="ppaction://hlinksldjump" highlightClick="1"/>
          </p:cNvPr>
          <p:cNvSpPr/>
          <p:nvPr/>
        </p:nvSpPr>
        <p:spPr>
          <a:xfrm>
            <a:off x="3857620" y="4357694"/>
            <a:ext cx="35719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справка 25">
            <a:hlinkClick r:id="rId10" action="ppaction://hlinksldjump" highlightClick="1"/>
          </p:cNvPr>
          <p:cNvSpPr/>
          <p:nvPr/>
        </p:nvSpPr>
        <p:spPr>
          <a:xfrm>
            <a:off x="4214810" y="5286388"/>
            <a:ext cx="357190" cy="42862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справка 26">
            <a:hlinkClick r:id="rId11" action="ppaction://hlinksldjump" highlightClick="1"/>
          </p:cNvPr>
          <p:cNvSpPr/>
          <p:nvPr/>
        </p:nvSpPr>
        <p:spPr>
          <a:xfrm>
            <a:off x="3857620" y="6215082"/>
            <a:ext cx="357190" cy="42862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rId12" action="ppaction://hlinksldjump" highlightClick="1"/>
          </p:cNvPr>
          <p:cNvSpPr/>
          <p:nvPr/>
        </p:nvSpPr>
        <p:spPr>
          <a:xfrm>
            <a:off x="6929454" y="550070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428868"/>
            <a:ext cx="2588204" cy="7000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920621"/>
            <a:ext cx="62865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Да.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Ось ОХ пересекает график функции, заданной уравнением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в двух точках с координатами 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(4;0)  и (-4;0)</a:t>
            </a:r>
            <a:endParaRPr lang="ru-RU" sz="3200" dirty="0"/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h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1552">
            <a:off x="5340303" y="4611329"/>
            <a:ext cx="2024070" cy="1841904"/>
          </a:xfrm>
          <a:prstGeom prst="rect">
            <a:avLst/>
          </a:prstGeom>
        </p:spPr>
      </p:pic>
      <p:pic>
        <p:nvPicPr>
          <p:cNvPr id="5" name="Рисунок 4" descr="E64CNCABD6KNOCAM8W1W4CAC467SQCAKEGQOECAMQJXXMCAJ9V728CAK9LZOZCAEZNJGCCA811NE6CAUWN4BHCAOZSBP5CA9CQ9B5CAIQ1VXUCAG3KJCQCA6O16DNCAZ049TYCAKBMPESCAIYR0TMCA00GYJ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14290"/>
            <a:ext cx="1500198" cy="1957402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7858148" y="5786454"/>
            <a:ext cx="1000100" cy="92867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143116"/>
            <a:ext cx="2604664" cy="671515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858148" y="5786454"/>
            <a:ext cx="1000100" cy="92867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E64CNCABD6KNOCAM8W1W4CAC467SQCAKEGQOECAMQJXXMCAJ9V728CAK9LZOZCAEZNJGCCA811NE6CAUWN4BHCAOZSBP5CA9CQ9B5CAIQ1VXUCAG3KJCQCA6O16DNCAZ049TYCAKBMPESCAIYR0TMCA00GYJ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14290"/>
            <a:ext cx="1500198" cy="1957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500042"/>
            <a:ext cx="62865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Ось ОХ пересекает график функции, заданной уравнением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в одной точке с координаты 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которой  (-3;0)</a:t>
            </a:r>
            <a:endParaRPr lang="ru-RU" sz="3200" dirty="0"/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h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1552">
            <a:off x="5983245" y="3976642"/>
            <a:ext cx="2024070" cy="1841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214554"/>
            <a:ext cx="2493836" cy="642942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858148" y="5786454"/>
            <a:ext cx="1000100" cy="92867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E64CNCABD6KNOCAM8W1W4CAC467SQCAKEGQOECAMQJXXMCAJ9V728CAK9LZOZCAEZNJGCCA811NE6CAUWN4BHCAOZSBP5CA9CQ9B5CAIQ1VXUCAG3KJCQCA6O16DNCAZ049TYCAKBMPESCAIYR0TMCA00GYJ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14290"/>
            <a:ext cx="1500198" cy="1957402"/>
          </a:xfrm>
          <a:prstGeom prst="rect">
            <a:avLst/>
          </a:prstGeom>
        </p:spPr>
      </p:pic>
      <p:pic>
        <p:nvPicPr>
          <p:cNvPr id="5" name="Рисунок 4" descr="2h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1552">
            <a:off x="5768931" y="4119520"/>
            <a:ext cx="2024070" cy="1841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8794" y="500042"/>
            <a:ext cx="62865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Ось ОХ пересекает график функции, заданной уравнением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в одной точке с координаты 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которой  (5;0)</a:t>
            </a:r>
            <a:endParaRPr lang="ru-RU" sz="3200" dirty="0"/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500174"/>
            <a:ext cx="3238500" cy="628650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858148" y="5786454"/>
            <a:ext cx="1000100" cy="92867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E64CNCABD6KNOCAM8W1W4CAC467SQCAKEGQOECAMQJXXMCAJ9V728CAK9LZOZCAEZNJGCCA811NE6CAUWN4BHCAOZSBP5CA9CQ9B5CAIQ1VXUCAG3KJCQCA6O16DNCAZ049TYCAKBMPESCAIYR0TMCA00GYJ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14290"/>
            <a:ext cx="1500198" cy="1957402"/>
          </a:xfrm>
          <a:prstGeom prst="rect">
            <a:avLst/>
          </a:prstGeom>
        </p:spPr>
      </p:pic>
      <p:pic>
        <p:nvPicPr>
          <p:cNvPr id="5" name="Рисунок 4" descr="2h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1552">
            <a:off x="7197691" y="3333702"/>
            <a:ext cx="2024070" cy="1841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356" y="0"/>
            <a:ext cx="628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г) 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Ось ОХ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пересекает график функции, заданной уравнением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18"/>
          <p:cNvGrpSpPr/>
          <p:nvPr/>
        </p:nvGrpSpPr>
        <p:grpSpPr>
          <a:xfrm>
            <a:off x="3071802" y="2071678"/>
            <a:ext cx="3257533" cy="4643447"/>
            <a:chOff x="3071802" y="2071678"/>
            <a:chExt cx="3257533" cy="4643447"/>
          </a:xfrm>
        </p:grpSpPr>
        <p:sp>
          <p:nvSpPr>
            <p:cNvPr id="8" name="TextBox 7"/>
            <p:cNvSpPr txBox="1"/>
            <p:nvPr/>
          </p:nvSpPr>
          <p:spPr>
            <a:xfrm>
              <a:off x="3920246" y="2071678"/>
              <a:ext cx="417058" cy="625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у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AutoShape 2"/>
            <p:cNvCxnSpPr>
              <a:cxnSpLocks noChangeShapeType="1"/>
            </p:cNvCxnSpPr>
            <p:nvPr/>
          </p:nvCxnSpPr>
          <p:spPr bwMode="auto">
            <a:xfrm rot="5400000" flipH="1" flipV="1">
              <a:off x="2119266" y="4392822"/>
              <a:ext cx="4643446" cy="1159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AutoShape 2"/>
            <p:cNvCxnSpPr>
              <a:cxnSpLocks noChangeShapeType="1"/>
            </p:cNvCxnSpPr>
            <p:nvPr/>
          </p:nvCxnSpPr>
          <p:spPr bwMode="auto">
            <a:xfrm flipV="1">
              <a:off x="3071802" y="5419232"/>
              <a:ext cx="3107553" cy="10032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762297" y="5417713"/>
              <a:ext cx="417058" cy="625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х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24510" y="5263298"/>
              <a:ext cx="417058" cy="625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214810" y="2214554"/>
              <a:ext cx="2114525" cy="1948053"/>
            </a:xfrm>
            <a:custGeom>
              <a:avLst/>
              <a:gdLst>
                <a:gd name="connsiteX0" fmla="*/ 0 w 1448790"/>
                <a:gd name="connsiteY0" fmla="*/ 0 h 1438893"/>
                <a:gd name="connsiteX1" fmla="*/ 308759 w 1448790"/>
                <a:gd name="connsiteY1" fmla="*/ 1140031 h 1438893"/>
                <a:gd name="connsiteX2" fmla="*/ 724395 w 1448790"/>
                <a:gd name="connsiteY2" fmla="*/ 1425038 h 1438893"/>
                <a:gd name="connsiteX3" fmla="*/ 1092530 w 1448790"/>
                <a:gd name="connsiteY3" fmla="*/ 1056903 h 1438893"/>
                <a:gd name="connsiteX4" fmla="*/ 1448790 w 1448790"/>
                <a:gd name="connsiteY4" fmla="*/ 0 h 143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790" h="1438893">
                  <a:moveTo>
                    <a:pt x="0" y="0"/>
                  </a:moveTo>
                  <a:cubicBezTo>
                    <a:pt x="94013" y="451262"/>
                    <a:pt x="188027" y="902525"/>
                    <a:pt x="308759" y="1140031"/>
                  </a:cubicBezTo>
                  <a:cubicBezTo>
                    <a:pt x="429491" y="1377537"/>
                    <a:pt x="593767" y="1438893"/>
                    <a:pt x="724395" y="1425038"/>
                  </a:cubicBezTo>
                  <a:cubicBezTo>
                    <a:pt x="855023" y="1411183"/>
                    <a:pt x="971798" y="1294409"/>
                    <a:pt x="1092530" y="1056903"/>
                  </a:cubicBezTo>
                  <a:cubicBezTo>
                    <a:pt x="1213262" y="819397"/>
                    <a:pt x="1331026" y="409698"/>
                    <a:pt x="1448790" y="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>
              <a:endCxn id="18" idx="4"/>
            </p:cNvCxnSpPr>
            <p:nvPr/>
          </p:nvCxnSpPr>
          <p:spPr>
            <a:xfrm rot="16200000" flipV="1">
              <a:off x="4657725" y="4800609"/>
              <a:ext cx="1243022" cy="1428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>
              <a:stCxn id="18" idx="5"/>
            </p:cNvCxnSpPr>
            <p:nvPr/>
          </p:nvCxnSpPr>
          <p:spPr>
            <a:xfrm rot="5400000" flipH="1">
              <a:off x="4857752" y="3714753"/>
              <a:ext cx="26123" cy="883379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072066" y="5357826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2"/>
            <p:cNvSpPr>
              <a:spLocks noChangeArrowheads="1"/>
            </p:cNvSpPr>
            <p:nvPr/>
          </p:nvSpPr>
          <p:spPr bwMode="auto">
            <a:xfrm>
              <a:off x="5214942" y="4071942"/>
              <a:ext cx="114300" cy="114300"/>
            </a:xfrm>
            <a:prstGeom prst="ellipse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29058" y="3929066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500174"/>
            <a:ext cx="2428893" cy="735353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858148" y="5786454"/>
            <a:ext cx="1000100" cy="92867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E64CNCABD6KNOCAM8W1W4CAC467SQCAKEGQOECAMQJXXMCAJ9V728CAK9LZOZCAEZNJGCCA811NE6CAUWN4BHCAOZSBP5CA9CQ9B5CAIQ1VXUCAG3KJCQCA6O16DNCAZ049TYCAKBMPESCAIYR0TMCA00GYJ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14290"/>
            <a:ext cx="1500198" cy="1957402"/>
          </a:xfrm>
          <a:prstGeom prst="rect">
            <a:avLst/>
          </a:prstGeom>
        </p:spPr>
      </p:pic>
      <p:pic>
        <p:nvPicPr>
          <p:cNvPr id="5" name="Рисунок 4" descr="2h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22373">
            <a:off x="6018646" y="4109429"/>
            <a:ext cx="2024070" cy="1841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356" y="0"/>
            <a:ext cx="628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Нет.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Ось ОХ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пересекает график функции, заданной уравнением          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15"/>
          <p:cNvGrpSpPr/>
          <p:nvPr/>
        </p:nvGrpSpPr>
        <p:grpSpPr>
          <a:xfrm>
            <a:off x="1928794" y="2071678"/>
            <a:ext cx="4410633" cy="4600628"/>
            <a:chOff x="1928794" y="2071678"/>
            <a:chExt cx="4410633" cy="4600628"/>
          </a:xfrm>
        </p:grpSpPr>
        <p:sp>
          <p:nvSpPr>
            <p:cNvPr id="8" name="TextBox 7"/>
            <p:cNvSpPr txBox="1"/>
            <p:nvPr/>
          </p:nvSpPr>
          <p:spPr>
            <a:xfrm>
              <a:off x="3500430" y="2071678"/>
              <a:ext cx="338667" cy="60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у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AutoShape 2"/>
            <p:cNvCxnSpPr>
              <a:cxnSpLocks noChangeShapeType="1"/>
            </p:cNvCxnSpPr>
            <p:nvPr/>
          </p:nvCxnSpPr>
          <p:spPr bwMode="auto">
            <a:xfrm rot="5400000" flipH="1" flipV="1">
              <a:off x="1629686" y="4442489"/>
              <a:ext cx="4457753" cy="1882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AutoShape 2"/>
            <p:cNvCxnSpPr>
              <a:cxnSpLocks noChangeShapeType="1"/>
            </p:cNvCxnSpPr>
            <p:nvPr/>
          </p:nvCxnSpPr>
          <p:spPr bwMode="auto">
            <a:xfrm>
              <a:off x="1928794" y="5572140"/>
              <a:ext cx="4402667" cy="1274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00760" y="5643578"/>
              <a:ext cx="338667" cy="60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х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57620" y="5572140"/>
              <a:ext cx="338667" cy="60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071802" y="2786058"/>
              <a:ext cx="1717072" cy="1870583"/>
            </a:xfrm>
            <a:custGeom>
              <a:avLst/>
              <a:gdLst>
                <a:gd name="connsiteX0" fmla="*/ 0 w 1448790"/>
                <a:gd name="connsiteY0" fmla="*/ 0 h 1438893"/>
                <a:gd name="connsiteX1" fmla="*/ 308759 w 1448790"/>
                <a:gd name="connsiteY1" fmla="*/ 1140031 h 1438893"/>
                <a:gd name="connsiteX2" fmla="*/ 724395 w 1448790"/>
                <a:gd name="connsiteY2" fmla="*/ 1425038 h 1438893"/>
                <a:gd name="connsiteX3" fmla="*/ 1092530 w 1448790"/>
                <a:gd name="connsiteY3" fmla="*/ 1056903 h 1438893"/>
                <a:gd name="connsiteX4" fmla="*/ 1448790 w 1448790"/>
                <a:gd name="connsiteY4" fmla="*/ 0 h 143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790" h="1438893">
                  <a:moveTo>
                    <a:pt x="0" y="0"/>
                  </a:moveTo>
                  <a:cubicBezTo>
                    <a:pt x="94013" y="451262"/>
                    <a:pt x="188027" y="902525"/>
                    <a:pt x="308759" y="1140031"/>
                  </a:cubicBezTo>
                  <a:cubicBezTo>
                    <a:pt x="429491" y="1377537"/>
                    <a:pt x="593767" y="1438893"/>
                    <a:pt x="724395" y="1425038"/>
                  </a:cubicBezTo>
                  <a:cubicBezTo>
                    <a:pt x="855023" y="1411183"/>
                    <a:pt x="971798" y="1294409"/>
                    <a:pt x="1092530" y="1056903"/>
                  </a:cubicBezTo>
                  <a:cubicBezTo>
                    <a:pt x="1213262" y="819397"/>
                    <a:pt x="1331026" y="409698"/>
                    <a:pt x="1448790" y="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Oval 2"/>
            <p:cNvSpPr>
              <a:spLocks noChangeArrowheads="1"/>
            </p:cNvSpPr>
            <p:nvPr/>
          </p:nvSpPr>
          <p:spPr bwMode="auto">
            <a:xfrm>
              <a:off x="3786182" y="4572008"/>
              <a:ext cx="135466" cy="148592"/>
            </a:xfrm>
            <a:prstGeom prst="ellipse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00430" y="4643446"/>
              <a:ext cx="4286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761" y="0"/>
            <a:ext cx="7954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 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Изучение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нового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материала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2" y="857232"/>
            <a:ext cx="8715375" cy="57554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Неравенства вида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a</a:t>
            </a:r>
            <a:r>
              <a:rPr lang="ru-RU" sz="4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х</a:t>
            </a:r>
            <a:r>
              <a:rPr lang="ru-RU" sz="4800" b="1" i="1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2</a:t>
            </a:r>
            <a:r>
              <a:rPr lang="ru-RU" sz="4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 + </a:t>
            </a:r>
            <a:r>
              <a:rPr lang="en-US" sz="4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b</a:t>
            </a:r>
            <a:r>
              <a:rPr lang="ru-RU" sz="48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х</a:t>
            </a:r>
            <a:r>
              <a:rPr lang="ru-RU" sz="4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 + с </a:t>
            </a:r>
            <a:r>
              <a:rPr lang="en-US" sz="4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&gt; 0</a:t>
            </a:r>
            <a:r>
              <a:rPr lang="ru-RU" sz="4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4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a</a:t>
            </a:r>
            <a:r>
              <a:rPr lang="ru-RU" sz="4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х</a:t>
            </a:r>
            <a:r>
              <a:rPr lang="ru-RU" sz="4800" b="1" i="1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2</a:t>
            </a:r>
            <a:r>
              <a:rPr lang="ru-RU" sz="4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 + </a:t>
            </a:r>
            <a:r>
              <a:rPr lang="en-US" sz="4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b</a:t>
            </a:r>
            <a:r>
              <a:rPr lang="ru-RU" sz="48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х</a:t>
            </a:r>
            <a:r>
              <a:rPr lang="ru-RU" sz="4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 + с </a:t>
            </a:r>
            <a:r>
              <a:rPr lang="en-US" sz="4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&lt;</a:t>
            </a:r>
            <a:r>
              <a:rPr lang="ru-RU" sz="4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 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sz="4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переменная,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а, в, с </a:t>
            </a: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–некоторые </a:t>
            </a:r>
            <a:r>
              <a:rPr lang="ru-RU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числа,</a:t>
            </a:r>
            <a:endParaRPr lang="ru-RU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причем              ,</a:t>
            </a:r>
            <a:endParaRPr lang="ru-RU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называют неравенствами </a:t>
            </a:r>
            <a:endParaRPr lang="ru-RU" sz="4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</a:t>
            </a:r>
            <a:r>
              <a:rPr lang="ru-RU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степени с одной </a:t>
            </a:r>
            <a:r>
              <a:rPr lang="ru-RU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переменной.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572008"/>
            <a:ext cx="1485900" cy="819150"/>
          </a:xfrm>
          <a:prstGeom prst="rect">
            <a:avLst/>
          </a:prstGeom>
          <a:noFill/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1142984"/>
            <a:ext cx="560281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Внимание!</a:t>
            </a:r>
            <a:endParaRPr lang="ru-RU" sz="8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14313" y="571500"/>
            <a:ext cx="80010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4313" y="428625"/>
            <a:ext cx="8715375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-2930524" y="3429000"/>
            <a:ext cx="64309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2966243" y="3393281"/>
            <a:ext cx="6502400" cy="15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-2286000" y="2857500"/>
            <a:ext cx="542925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0063" y="642938"/>
            <a:ext cx="8501062" cy="142875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6350">
                  <a:noFill/>
                </a:ln>
                <a:solidFill>
                  <a:srgbClr val="FF33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 решения неравенств вида </a:t>
            </a:r>
            <a:r>
              <a:rPr lang="en-US" sz="3600" b="1" dirty="0">
                <a:ln w="6350">
                  <a:noFill/>
                </a:ln>
                <a:solidFill>
                  <a:srgbClr val="FF33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ax</a:t>
            </a:r>
            <a:r>
              <a:rPr lang="en-US" sz="3600" b="1" baseline="30000" dirty="0">
                <a:ln w="6350">
                  <a:noFill/>
                </a:ln>
                <a:solidFill>
                  <a:srgbClr val="FF33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en-US" sz="3600" b="1" dirty="0">
                <a:ln w="6350">
                  <a:noFill/>
                </a:ln>
                <a:solidFill>
                  <a:srgbClr val="FF33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+bx+c&gt;0 </a:t>
            </a:r>
            <a:r>
              <a:rPr lang="ru-RU" sz="3600" b="1" dirty="0">
                <a:ln w="6350">
                  <a:noFill/>
                </a:ln>
                <a:solidFill>
                  <a:srgbClr val="FF33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и </a:t>
            </a:r>
            <a:r>
              <a:rPr lang="en-US" sz="3600" b="1" dirty="0">
                <a:ln w="6350">
                  <a:noFill/>
                </a:ln>
                <a:solidFill>
                  <a:srgbClr val="FF33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ax</a:t>
            </a:r>
            <a:r>
              <a:rPr lang="en-US" sz="3600" b="1" baseline="30000" dirty="0">
                <a:ln w="6350">
                  <a:noFill/>
                </a:ln>
                <a:solidFill>
                  <a:srgbClr val="FF33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en-US" sz="3600" b="1" dirty="0">
                <a:ln w="6350">
                  <a:noFill/>
                </a:ln>
                <a:solidFill>
                  <a:srgbClr val="FF33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+bx+c&lt;0</a:t>
            </a:r>
            <a:endParaRPr lang="ru-RU" sz="3600" b="1" dirty="0">
              <a:ln w="6350">
                <a:noFill/>
              </a:ln>
              <a:solidFill>
                <a:srgbClr val="FF33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5" y="2000250"/>
            <a:ext cx="8501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Рассмотрим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функцию</a:t>
            </a:r>
            <a:endParaRPr lang="ru-RU" sz="28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0" y="3743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00063" y="2428875"/>
            <a:ext cx="842962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</a:rPr>
              <a:t>2. Графиком функции является парабола ,</a:t>
            </a:r>
          </a:p>
          <a:p>
            <a:pPr>
              <a:defRPr/>
            </a:pPr>
            <a:r>
              <a:rPr lang="ru-RU" sz="2800" dirty="0">
                <a:latin typeface="+mn-lt"/>
              </a:rPr>
              <a:t>    ветви которой направлены вверх (т.к. </a:t>
            </a:r>
            <a:r>
              <a:rPr lang="ru-RU" sz="2800" i="1" dirty="0">
                <a:latin typeface="+mn-lt"/>
              </a:rPr>
              <a:t>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800" i="1" dirty="0">
                <a:latin typeface="+mn-lt"/>
              </a:rPr>
              <a:t>0</a:t>
            </a:r>
            <a:r>
              <a:rPr lang="ru-RU" sz="2800" dirty="0">
                <a:latin typeface="+mn-lt"/>
              </a:rPr>
              <a:t>)</a:t>
            </a:r>
          </a:p>
          <a:p>
            <a:pPr>
              <a:defRPr/>
            </a:pPr>
            <a:r>
              <a:rPr lang="ru-RU" sz="2800" dirty="0" smtClean="0">
                <a:latin typeface="+mn-lt"/>
              </a:rPr>
              <a:t>    </a:t>
            </a:r>
            <a:r>
              <a:rPr lang="ru-RU" sz="2800" b="1" dirty="0" smtClean="0">
                <a:latin typeface="+mn-lt"/>
              </a:rPr>
              <a:t>/</a:t>
            </a:r>
            <a:r>
              <a:rPr lang="ru-RU" sz="2800" dirty="0" smtClean="0">
                <a:latin typeface="+mn-lt"/>
              </a:rPr>
              <a:t>или вниз</a:t>
            </a:r>
            <a:r>
              <a:rPr lang="en-US" sz="2800" dirty="0" smtClean="0">
                <a:latin typeface="+mn-lt"/>
              </a:rPr>
              <a:t> </a:t>
            </a:r>
            <a:r>
              <a:rPr lang="ru-RU" sz="2800" dirty="0" smtClean="0">
                <a:latin typeface="+mn-lt"/>
              </a:rPr>
              <a:t>(т.к. </a:t>
            </a:r>
            <a:r>
              <a:rPr lang="ru-RU" sz="2800" i="1" dirty="0" smtClean="0">
                <a:latin typeface="+mn-lt"/>
              </a:rPr>
              <a:t>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</a:t>
            </a:r>
            <a:endParaRPr lang="ru-RU" dirty="0" smtClean="0">
              <a:latin typeface="Arial" charset="0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625" y="3714750"/>
            <a:ext cx="8429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Найдем нули функции.</a:t>
            </a:r>
            <a:endParaRPr lang="ru-RU" sz="28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625" y="4214813"/>
            <a:ext cx="84296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</a:rPr>
              <a:t>4. На область определения функции нанесем нули           функции. Нарисуем параболу. </a:t>
            </a:r>
            <a:r>
              <a:rPr lang="ru-RU" dirty="0">
                <a:latin typeface="Arial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8625" y="5286375"/>
            <a:ext cx="850106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</a:rPr>
              <a:t>5. Найдем значения переменной </a:t>
            </a:r>
            <a:r>
              <a:rPr lang="ru-RU" sz="2800" dirty="0" err="1">
                <a:latin typeface="+mn-lt"/>
              </a:rPr>
              <a:t>х</a:t>
            </a:r>
            <a:r>
              <a:rPr lang="ru-RU" sz="2800" dirty="0">
                <a:latin typeface="+mn-lt"/>
              </a:rPr>
              <a:t>, при которых 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ru-RU" sz="2800" dirty="0">
                <a:latin typeface="Arial" charset="0"/>
              </a:rPr>
              <a:t>0</a:t>
            </a:r>
          </a:p>
          <a:p>
            <a:pPr>
              <a:defRPr/>
            </a:pPr>
            <a:r>
              <a:rPr lang="ru-RU" sz="2800" dirty="0">
                <a:latin typeface="+mn-lt"/>
              </a:rPr>
              <a:t>  </a:t>
            </a:r>
            <a:r>
              <a:rPr lang="ru-RU" sz="2800" b="1" dirty="0">
                <a:latin typeface="+mn-lt"/>
              </a:rPr>
              <a:t>/</a:t>
            </a:r>
            <a:r>
              <a:rPr lang="ru-RU" sz="2800" dirty="0">
                <a:latin typeface="+mn-lt"/>
              </a:rPr>
              <a:t>или у</a:t>
            </a:r>
            <a:r>
              <a:rPr lang="ru-RU" dirty="0">
                <a:latin typeface="Arial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ru-RU" sz="2800" dirty="0">
              <a:latin typeface="Arial" charset="0"/>
            </a:endParaRPr>
          </a:p>
        </p:txBody>
      </p:sp>
      <p:sp>
        <p:nvSpPr>
          <p:cNvPr id="616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6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309940"/>
            <a:ext cx="866775" cy="47625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0159" y="3357562"/>
            <a:ext cx="2733675" cy="4762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071678"/>
            <a:ext cx="2600325" cy="485775"/>
          </a:xfrm>
          <a:prstGeom prst="rect">
            <a:avLst/>
          </a:prstGeom>
          <a:noFill/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467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    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Тренировочные 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упражнения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107521" y="1285860"/>
            <a:ext cx="292895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№305(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а,б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№304(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а,в,д,ж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№307(а)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№308(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а,в,г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№310(а)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" y="-24"/>
            <a:ext cx="364333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305 (а), </a:t>
            </a:r>
            <a:r>
              <a:rPr lang="ru-RU" sz="2800" b="1" dirty="0" err="1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86.</a:t>
            </a:r>
            <a:endParaRPr lang="ru-RU" sz="2800" b="1" dirty="0">
              <a:ln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44" y="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Найдите множество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500042"/>
            <a:ext cx="3895725" cy="6286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42976" y="6263366"/>
            <a:ext cx="685804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1685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500702"/>
            <a:ext cx="7324725" cy="619125"/>
          </a:xfrm>
          <a:prstGeom prst="rect">
            <a:avLst/>
          </a:prstGeom>
          <a:noFill/>
        </p:spPr>
      </p:pic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844" y="1500174"/>
            <a:ext cx="842962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</a:rPr>
              <a:t>2. </a:t>
            </a:r>
            <a:r>
              <a:rPr lang="ru-RU" sz="2800" dirty="0">
                <a:latin typeface="+mn-lt"/>
              </a:rPr>
              <a:t>Графиком функции является парабола </a:t>
            </a:r>
            <a:r>
              <a:rPr lang="ru-RU" sz="2800" dirty="0" smtClean="0">
                <a:latin typeface="+mn-lt"/>
              </a:rPr>
              <a:t>,    </a:t>
            </a:r>
            <a:r>
              <a:rPr lang="ru-RU" sz="2800" dirty="0">
                <a:latin typeface="+mn-lt"/>
              </a:rPr>
              <a:t>ветви которой направлены вверх (т.к. </a:t>
            </a:r>
            <a:r>
              <a:rPr lang="ru-RU" sz="2800" dirty="0" smtClean="0">
                <a:latin typeface="+mn-lt"/>
              </a:rPr>
              <a:t>2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800" i="1" dirty="0">
                <a:latin typeface="+mn-lt"/>
              </a:rPr>
              <a:t>0</a:t>
            </a:r>
            <a:r>
              <a:rPr lang="ru-RU" sz="2800" dirty="0" smtClean="0">
                <a:latin typeface="+mn-lt"/>
              </a:rPr>
              <a:t>).</a:t>
            </a:r>
            <a:endParaRPr lang="ru-RU" sz="2800" dirty="0">
              <a:latin typeface="+mn-lt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845" y="928670"/>
            <a:ext cx="392909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Рассмотрим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функцию</a:t>
            </a:r>
            <a:endParaRPr lang="ru-RU" sz="28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903" y="2477152"/>
            <a:ext cx="4429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Найдем нули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функции:</a:t>
            </a:r>
            <a:endParaRPr lang="ru-RU" sz="28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844" y="3429000"/>
            <a:ext cx="55007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</a:rPr>
              <a:t>4. </a:t>
            </a:r>
            <a:r>
              <a:rPr lang="ru-RU" sz="2800" dirty="0">
                <a:latin typeface="+mn-lt"/>
              </a:rPr>
              <a:t>На область определения </a:t>
            </a:r>
            <a:endParaRPr lang="ru-RU" sz="2800" dirty="0" smtClean="0">
              <a:latin typeface="+mn-lt"/>
            </a:endParaRPr>
          </a:p>
          <a:p>
            <a:pPr>
              <a:defRPr/>
            </a:pPr>
            <a:r>
              <a:rPr lang="ru-RU" sz="2800" dirty="0" smtClean="0">
                <a:latin typeface="+mn-lt"/>
              </a:rPr>
              <a:t>функции </a:t>
            </a:r>
            <a:r>
              <a:rPr lang="ru-RU" sz="2800" dirty="0">
                <a:latin typeface="+mn-lt"/>
              </a:rPr>
              <a:t>нанесем </a:t>
            </a:r>
            <a:r>
              <a:rPr lang="ru-RU" sz="2800" dirty="0" smtClean="0">
                <a:latin typeface="+mn-lt"/>
              </a:rPr>
              <a:t>нули функции.</a:t>
            </a:r>
          </a:p>
          <a:p>
            <a:pPr>
              <a:defRPr/>
            </a:pPr>
            <a:r>
              <a:rPr lang="ru-RU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Нарисуем параболу. </a:t>
            </a:r>
            <a:r>
              <a:rPr lang="ru-RU" dirty="0">
                <a:latin typeface="Arial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2876" y="4643446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</a:rPr>
              <a:t>5. </a:t>
            </a:r>
            <a:r>
              <a:rPr lang="ru-RU" sz="2800" dirty="0">
                <a:latin typeface="+mn-lt"/>
              </a:rPr>
              <a:t>Найдем значения </a:t>
            </a:r>
            <a:endParaRPr lang="ru-RU" sz="2800" dirty="0" smtClean="0">
              <a:latin typeface="+mn-lt"/>
            </a:endParaRPr>
          </a:p>
          <a:p>
            <a:pPr>
              <a:defRPr/>
            </a:pPr>
            <a:r>
              <a:rPr lang="ru-RU" sz="2800" dirty="0" smtClean="0">
                <a:latin typeface="+mn-lt"/>
              </a:rPr>
              <a:t>переменной </a:t>
            </a:r>
            <a:r>
              <a:rPr lang="ru-RU" sz="2800" dirty="0" err="1">
                <a:latin typeface="+mn-lt"/>
              </a:rPr>
              <a:t>х</a:t>
            </a:r>
            <a:r>
              <a:rPr lang="ru-RU" sz="2800" dirty="0">
                <a:latin typeface="+mn-lt"/>
              </a:rPr>
              <a:t>, при </a:t>
            </a:r>
            <a:r>
              <a:rPr lang="ru-RU" sz="2800" dirty="0" smtClean="0">
                <a:latin typeface="+mn-lt"/>
              </a:rPr>
              <a:t>которых</a:t>
            </a:r>
            <a:endParaRPr lang="ru-RU" sz="2800" dirty="0">
              <a:latin typeface="Arial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024056"/>
            <a:ext cx="27336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928670"/>
            <a:ext cx="3324225" cy="628650"/>
          </a:xfrm>
          <a:prstGeom prst="rect">
            <a:avLst/>
          </a:prstGeom>
          <a:noFill/>
        </p:spPr>
      </p:pic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519360"/>
            <a:ext cx="4914900" cy="552450"/>
          </a:xfrm>
          <a:prstGeom prst="rect">
            <a:avLst/>
          </a:prstGeom>
          <a:noFill/>
        </p:spPr>
      </p:pic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6295" y="5072074"/>
            <a:ext cx="1057275" cy="619125"/>
          </a:xfrm>
          <a:prstGeom prst="rect">
            <a:avLst/>
          </a:prstGeom>
          <a:noFill/>
        </p:spPr>
      </p:pic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0684" y="500042"/>
            <a:ext cx="4064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решений неравенства:</a:t>
            </a:r>
            <a:endParaRPr lang="ru-RU" sz="3200" dirty="0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0" y="9715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48" name="Picture 3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4040" y="2947988"/>
            <a:ext cx="3105150" cy="552450"/>
          </a:xfrm>
          <a:prstGeom prst="rect">
            <a:avLst/>
          </a:prstGeom>
          <a:noFill/>
        </p:spPr>
      </p:pic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54" name="Picture 3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019426"/>
            <a:ext cx="1381125" cy="552450"/>
          </a:xfrm>
          <a:prstGeom prst="rect">
            <a:avLst/>
          </a:prstGeom>
          <a:noFill/>
        </p:spPr>
      </p:pic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5286380" y="4500570"/>
            <a:ext cx="35719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629913" y="4408457"/>
            <a:ext cx="228367" cy="66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х</a:t>
            </a:r>
            <a:endParaRPr lang="ru-RU" sz="2800" dirty="0"/>
          </a:p>
        </p:txBody>
      </p:sp>
      <p:sp>
        <p:nvSpPr>
          <p:cNvPr id="63" name="Полилиния 62"/>
          <p:cNvSpPr/>
          <p:nvPr/>
        </p:nvSpPr>
        <p:spPr>
          <a:xfrm>
            <a:off x="5999356" y="3423424"/>
            <a:ext cx="1427356" cy="1432931"/>
          </a:xfrm>
          <a:custGeom>
            <a:avLst/>
            <a:gdLst>
              <a:gd name="connsiteX0" fmla="*/ 0 w 1427356"/>
              <a:gd name="connsiteY0" fmla="*/ 11152 h 1432931"/>
              <a:gd name="connsiteX1" fmla="*/ 345688 w 1427356"/>
              <a:gd name="connsiteY1" fmla="*/ 1115122 h 1432931"/>
              <a:gd name="connsiteX2" fmla="*/ 713678 w 1427356"/>
              <a:gd name="connsiteY2" fmla="*/ 1427356 h 1432931"/>
              <a:gd name="connsiteX3" fmla="*/ 1070517 w 1427356"/>
              <a:gd name="connsiteY3" fmla="*/ 1081669 h 1432931"/>
              <a:gd name="connsiteX4" fmla="*/ 1427356 w 1427356"/>
              <a:gd name="connsiteY4" fmla="*/ 0 h 143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356" h="1432931">
                <a:moveTo>
                  <a:pt x="0" y="11152"/>
                </a:moveTo>
                <a:cubicBezTo>
                  <a:pt x="113371" y="445120"/>
                  <a:pt x="226742" y="879088"/>
                  <a:pt x="345688" y="1115122"/>
                </a:cubicBezTo>
                <a:cubicBezTo>
                  <a:pt x="464634" y="1351156"/>
                  <a:pt x="592873" y="1432931"/>
                  <a:pt x="713678" y="1427356"/>
                </a:cubicBezTo>
                <a:cubicBezTo>
                  <a:pt x="834483" y="1421781"/>
                  <a:pt x="951571" y="1319562"/>
                  <a:pt x="1070517" y="1081669"/>
                </a:cubicBezTo>
                <a:cubicBezTo>
                  <a:pt x="1189463" y="843776"/>
                  <a:pt x="1308409" y="421888"/>
                  <a:pt x="1427356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5643570" y="4500570"/>
            <a:ext cx="90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-2,5</a:t>
            </a:r>
            <a:endParaRPr lang="ru-RU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7000892" y="450057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68" name="Полилиния 67"/>
          <p:cNvSpPr/>
          <p:nvPr/>
        </p:nvSpPr>
        <p:spPr>
          <a:xfrm>
            <a:off x="6000750" y="3429000"/>
            <a:ext cx="333375" cy="1066800"/>
          </a:xfrm>
          <a:custGeom>
            <a:avLst/>
            <a:gdLst>
              <a:gd name="connsiteX0" fmla="*/ 0 w 333375"/>
              <a:gd name="connsiteY0" fmla="*/ 0 h 1066800"/>
              <a:gd name="connsiteX1" fmla="*/ 209550 w 333375"/>
              <a:gd name="connsiteY1" fmla="*/ 752475 h 1066800"/>
              <a:gd name="connsiteX2" fmla="*/ 333375 w 333375"/>
              <a:gd name="connsiteY2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" h="1066800">
                <a:moveTo>
                  <a:pt x="0" y="0"/>
                </a:moveTo>
                <a:lnTo>
                  <a:pt x="209550" y="752475"/>
                </a:lnTo>
                <a:lnTo>
                  <a:pt x="333375" y="106680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7096125" y="3419475"/>
            <a:ext cx="342900" cy="1085850"/>
          </a:xfrm>
          <a:custGeom>
            <a:avLst/>
            <a:gdLst>
              <a:gd name="connsiteX0" fmla="*/ 342900 w 342900"/>
              <a:gd name="connsiteY0" fmla="*/ 0 h 1085850"/>
              <a:gd name="connsiteX1" fmla="*/ 152400 w 342900"/>
              <a:gd name="connsiteY1" fmla="*/ 638175 h 1085850"/>
              <a:gd name="connsiteX2" fmla="*/ 0 w 342900"/>
              <a:gd name="connsiteY2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085850">
                <a:moveTo>
                  <a:pt x="342900" y="0"/>
                </a:moveTo>
                <a:lnTo>
                  <a:pt x="152400" y="638175"/>
                </a:lnTo>
                <a:lnTo>
                  <a:pt x="0" y="108585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572000" y="4202676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\\\\\\\\\\\\\\\\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052352" y="4202676"/>
            <a:ext cx="187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/////////////////</a:t>
            </a:r>
            <a:endParaRPr lang="ru-RU" dirty="0"/>
          </a:p>
        </p:txBody>
      </p:sp>
      <p:pic>
        <p:nvPicPr>
          <p:cNvPr id="72" name="Picture 2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3286124"/>
            <a:ext cx="1057275" cy="619125"/>
          </a:xfrm>
          <a:prstGeom prst="rect">
            <a:avLst/>
          </a:prstGeom>
          <a:noFill/>
        </p:spPr>
      </p:pic>
      <p:pic>
        <p:nvPicPr>
          <p:cNvPr id="73" name="Picture 2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286124"/>
            <a:ext cx="1057275" cy="619125"/>
          </a:xfrm>
          <a:prstGeom prst="rect">
            <a:avLst/>
          </a:prstGeom>
          <a:noFill/>
        </p:spPr>
      </p:pic>
      <p:sp>
        <p:nvSpPr>
          <p:cNvPr id="74" name="Полилиния 73"/>
          <p:cNvSpPr/>
          <p:nvPr/>
        </p:nvSpPr>
        <p:spPr>
          <a:xfrm>
            <a:off x="7136780" y="4505093"/>
            <a:ext cx="1661532" cy="0"/>
          </a:xfrm>
          <a:custGeom>
            <a:avLst/>
            <a:gdLst>
              <a:gd name="connsiteX0" fmla="*/ 0 w 1661532"/>
              <a:gd name="connsiteY0" fmla="*/ 0 h 0"/>
              <a:gd name="connsiteX1" fmla="*/ 1661532 w 166153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61532">
                <a:moveTo>
                  <a:pt x="0" y="0"/>
                </a:moveTo>
                <a:lnTo>
                  <a:pt x="1661532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>
            <a:off x="4739268" y="4493941"/>
            <a:ext cx="1605776" cy="22303"/>
          </a:xfrm>
          <a:custGeom>
            <a:avLst/>
            <a:gdLst>
              <a:gd name="connsiteX0" fmla="*/ 0 w 1605776"/>
              <a:gd name="connsiteY0" fmla="*/ 22303 h 22303"/>
              <a:gd name="connsiteX1" fmla="*/ 1605776 w 1605776"/>
              <a:gd name="connsiteY1" fmla="*/ 0 h 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5776" h="22303">
                <a:moveTo>
                  <a:pt x="0" y="22303"/>
                </a:moveTo>
                <a:lnTo>
                  <a:pt x="1605776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Oval 2"/>
          <p:cNvSpPr>
            <a:spLocks noChangeArrowheads="1"/>
          </p:cNvSpPr>
          <p:nvPr/>
        </p:nvSpPr>
        <p:spPr bwMode="auto">
          <a:xfrm>
            <a:off x="6286512" y="4429132"/>
            <a:ext cx="101184" cy="114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Oval 2"/>
          <p:cNvSpPr>
            <a:spLocks noChangeArrowheads="1"/>
          </p:cNvSpPr>
          <p:nvPr/>
        </p:nvSpPr>
        <p:spPr bwMode="auto">
          <a:xfrm>
            <a:off x="7072330" y="4429132"/>
            <a:ext cx="101184" cy="114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8787" y="6238875"/>
            <a:ext cx="5686425" cy="619125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23" grpId="0"/>
      <p:bldP spid="24" grpId="1"/>
      <p:bldP spid="25" grpId="0"/>
      <p:bldP spid="26" grpId="0"/>
      <p:bldP spid="27" grpId="0"/>
      <p:bldP spid="41" grpId="0"/>
      <p:bldP spid="61" grpId="0"/>
      <p:bldP spid="63" grpId="0" animBg="1"/>
      <p:bldP spid="66" grpId="0"/>
      <p:bldP spid="67" grpId="0"/>
      <p:bldP spid="68" grpId="0" animBg="1"/>
      <p:bldP spid="69" grpId="0" animBg="1"/>
      <p:bldP spid="70" grpId="0"/>
      <p:bldP spid="71" grpId="0"/>
      <p:bldP spid="74" grpId="0" animBg="1"/>
      <p:bldP spid="75" grpId="0" animBg="1"/>
      <p:bldP spid="65" grpId="0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98278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FF0000"/>
                </a:solidFill>
                <a:effectLst/>
              </a:rPr>
              <a:t>Урок </a:t>
            </a:r>
            <a:r>
              <a:rPr lang="ru-RU" sz="3600" b="1" cap="none" spc="0" dirty="0" smtClean="0">
                <a:ln/>
                <a:solidFill>
                  <a:srgbClr val="FF0000"/>
                </a:solidFill>
                <a:effectLst/>
              </a:rPr>
              <a:t>1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-2</a:t>
            </a:r>
            <a:r>
              <a:rPr lang="ru-RU" sz="3600" b="1" cap="none" spc="0" dirty="0" smtClean="0">
                <a:ln/>
                <a:solidFill>
                  <a:srgbClr val="FF0000"/>
                </a:solidFill>
                <a:effectLst/>
              </a:rPr>
              <a:t>.</a:t>
            </a:r>
            <a:endParaRPr lang="ru-RU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01" y="843393"/>
            <a:ext cx="864399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Цели урока: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ознакомление с понятием неравенства второй степени с одной переменной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навыков решения неравенств второй степени с одной переменной на основе свойств квадратичной функции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интереса к предмету в процессе нахождения решения проблемных ситуаций и выполнения заданий творческого характера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" y="-24"/>
            <a:ext cx="364333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305 (б), </a:t>
            </a:r>
            <a:r>
              <a:rPr lang="ru-RU" sz="2800" b="1" dirty="0" err="1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86.</a:t>
            </a:r>
            <a:endParaRPr lang="ru-RU" sz="2800" b="1" dirty="0">
              <a:ln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44" y="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Найдите множество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6263366"/>
            <a:ext cx="685804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1685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844" y="1500174"/>
            <a:ext cx="842962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</a:rPr>
              <a:t>2. </a:t>
            </a:r>
            <a:r>
              <a:rPr lang="ru-RU" sz="2800" dirty="0">
                <a:latin typeface="+mn-lt"/>
              </a:rPr>
              <a:t>Графиком функции является парабола </a:t>
            </a:r>
            <a:r>
              <a:rPr lang="ru-RU" sz="2800" dirty="0" smtClean="0">
                <a:latin typeface="+mn-lt"/>
              </a:rPr>
              <a:t>,    ветви ее направлены вниз </a:t>
            </a:r>
            <a:r>
              <a:rPr lang="ru-RU" sz="2800" dirty="0">
                <a:latin typeface="+mn-lt"/>
              </a:rPr>
              <a:t>(т.к</a:t>
            </a:r>
            <a:r>
              <a:rPr lang="ru-RU" sz="2800" dirty="0" smtClean="0">
                <a:latin typeface="+mn-lt"/>
              </a:rPr>
              <a:t>.               ).</a:t>
            </a:r>
            <a:endParaRPr lang="ru-RU" sz="2800" dirty="0">
              <a:latin typeface="+mn-lt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845" y="976299"/>
            <a:ext cx="392909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Рассмотрим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функцию</a:t>
            </a:r>
            <a:endParaRPr lang="ru-RU" sz="28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903" y="2428868"/>
            <a:ext cx="4429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Найдем нули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функции:</a:t>
            </a:r>
            <a:endParaRPr lang="ru-RU" sz="28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844" y="3615641"/>
            <a:ext cx="55007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</a:rPr>
              <a:t>4. </a:t>
            </a:r>
            <a:r>
              <a:rPr lang="ru-RU" sz="2800" dirty="0">
                <a:latin typeface="+mn-lt"/>
              </a:rPr>
              <a:t>На область определения </a:t>
            </a:r>
            <a:endParaRPr lang="ru-RU" sz="2800" dirty="0" smtClean="0">
              <a:latin typeface="+mn-lt"/>
            </a:endParaRPr>
          </a:p>
          <a:p>
            <a:pPr>
              <a:defRPr/>
            </a:pPr>
            <a:r>
              <a:rPr lang="ru-RU" sz="2800" dirty="0" smtClean="0">
                <a:latin typeface="+mn-lt"/>
              </a:rPr>
              <a:t>функции </a:t>
            </a:r>
            <a:r>
              <a:rPr lang="ru-RU" sz="2800" dirty="0">
                <a:latin typeface="+mn-lt"/>
              </a:rPr>
              <a:t>нанесем </a:t>
            </a:r>
            <a:r>
              <a:rPr lang="ru-RU" sz="2800" dirty="0" smtClean="0">
                <a:latin typeface="+mn-lt"/>
              </a:rPr>
              <a:t>нули </a:t>
            </a:r>
          </a:p>
          <a:p>
            <a:pPr>
              <a:defRPr/>
            </a:pPr>
            <a:r>
              <a:rPr lang="ru-RU" sz="2800" dirty="0" smtClean="0">
                <a:latin typeface="+mn-lt"/>
              </a:rPr>
              <a:t>Функции. </a:t>
            </a:r>
            <a:r>
              <a:rPr lang="ru-RU" sz="2800" dirty="0">
                <a:latin typeface="+mn-lt"/>
              </a:rPr>
              <a:t>Нарисуем параболу. </a:t>
            </a:r>
            <a:r>
              <a:rPr lang="ru-RU" dirty="0">
                <a:latin typeface="Arial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2876" y="4929198"/>
            <a:ext cx="52863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</a:rPr>
              <a:t>5. </a:t>
            </a:r>
            <a:r>
              <a:rPr lang="ru-RU" sz="2800" dirty="0">
                <a:latin typeface="+mn-lt"/>
              </a:rPr>
              <a:t>Найдем </a:t>
            </a:r>
            <a:r>
              <a:rPr lang="ru-RU" sz="2800" dirty="0" smtClean="0">
                <a:latin typeface="+mn-lt"/>
              </a:rPr>
              <a:t>значения переменной </a:t>
            </a:r>
            <a:r>
              <a:rPr lang="ru-RU" sz="2800" dirty="0" err="1">
                <a:latin typeface="+mn-lt"/>
              </a:rPr>
              <a:t>х</a:t>
            </a:r>
            <a:r>
              <a:rPr lang="ru-RU" sz="2800" dirty="0">
                <a:latin typeface="+mn-lt"/>
              </a:rPr>
              <a:t>, при </a:t>
            </a:r>
            <a:r>
              <a:rPr lang="ru-RU" sz="2800" dirty="0" smtClean="0">
                <a:latin typeface="+mn-lt"/>
              </a:rPr>
              <a:t>которых</a:t>
            </a:r>
            <a:endParaRPr lang="ru-RU" sz="2800" dirty="0">
              <a:latin typeface="Arial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024056"/>
            <a:ext cx="27336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286388"/>
            <a:ext cx="1057275" cy="619125"/>
          </a:xfrm>
          <a:prstGeom prst="rect">
            <a:avLst/>
          </a:prstGeom>
          <a:noFill/>
        </p:spPr>
      </p:pic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0684" y="500042"/>
            <a:ext cx="4064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решений неравенства:</a:t>
            </a:r>
            <a:endParaRPr lang="ru-RU" sz="3200" dirty="0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0" y="9715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5572100" y="4071942"/>
            <a:ext cx="35719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844227" y="4000504"/>
            <a:ext cx="228367" cy="66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х</a:t>
            </a:r>
            <a:endParaRPr lang="ru-RU" sz="2800" dirty="0"/>
          </a:p>
        </p:txBody>
      </p:sp>
      <p:sp>
        <p:nvSpPr>
          <p:cNvPr id="63" name="Полилиния 62"/>
          <p:cNvSpPr/>
          <p:nvPr/>
        </p:nvSpPr>
        <p:spPr>
          <a:xfrm rot="10800000">
            <a:off x="6500826" y="2643182"/>
            <a:ext cx="1427356" cy="2286016"/>
          </a:xfrm>
          <a:custGeom>
            <a:avLst/>
            <a:gdLst>
              <a:gd name="connsiteX0" fmla="*/ 0 w 1427356"/>
              <a:gd name="connsiteY0" fmla="*/ 11152 h 1432931"/>
              <a:gd name="connsiteX1" fmla="*/ 345688 w 1427356"/>
              <a:gd name="connsiteY1" fmla="*/ 1115122 h 1432931"/>
              <a:gd name="connsiteX2" fmla="*/ 713678 w 1427356"/>
              <a:gd name="connsiteY2" fmla="*/ 1427356 h 1432931"/>
              <a:gd name="connsiteX3" fmla="*/ 1070517 w 1427356"/>
              <a:gd name="connsiteY3" fmla="*/ 1081669 h 1432931"/>
              <a:gd name="connsiteX4" fmla="*/ 1427356 w 1427356"/>
              <a:gd name="connsiteY4" fmla="*/ 0 h 143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356" h="1432931">
                <a:moveTo>
                  <a:pt x="0" y="11152"/>
                </a:moveTo>
                <a:cubicBezTo>
                  <a:pt x="113371" y="445120"/>
                  <a:pt x="226742" y="879088"/>
                  <a:pt x="345688" y="1115122"/>
                </a:cubicBezTo>
                <a:cubicBezTo>
                  <a:pt x="464634" y="1351156"/>
                  <a:pt x="592873" y="1432931"/>
                  <a:pt x="713678" y="1427356"/>
                </a:cubicBezTo>
                <a:cubicBezTo>
                  <a:pt x="834483" y="1421781"/>
                  <a:pt x="951571" y="1319562"/>
                  <a:pt x="1070517" y="1081669"/>
                </a:cubicBezTo>
                <a:cubicBezTo>
                  <a:pt x="1189463" y="843776"/>
                  <a:pt x="1308409" y="421888"/>
                  <a:pt x="1427356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6095620" y="4048788"/>
            <a:ext cx="47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-2</a:t>
            </a:r>
            <a:endParaRPr lang="ru-RU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7858148" y="400050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pic>
        <p:nvPicPr>
          <p:cNvPr id="5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500042"/>
            <a:ext cx="4600575" cy="628650"/>
          </a:xfrm>
          <a:prstGeom prst="rect">
            <a:avLst/>
          </a:prstGeom>
          <a:noFill/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876550"/>
            <a:ext cx="5543550" cy="552450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000108"/>
            <a:ext cx="3486150" cy="552450"/>
          </a:xfrm>
          <a:prstGeom prst="rect">
            <a:avLst/>
          </a:prstGeom>
          <a:noFill/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000240"/>
            <a:ext cx="1123950" cy="476250"/>
          </a:xfrm>
          <a:prstGeom prst="rect">
            <a:avLst/>
          </a:prstGeom>
          <a:noFill/>
        </p:spPr>
      </p:pic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309940"/>
            <a:ext cx="1114425" cy="476250"/>
          </a:xfrm>
          <a:prstGeom prst="rect">
            <a:avLst/>
          </a:prstGeom>
          <a:noFill/>
        </p:spPr>
      </p:pic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338515"/>
            <a:ext cx="2200275" cy="447675"/>
          </a:xfrm>
          <a:prstGeom prst="rect">
            <a:avLst/>
          </a:prstGeom>
          <a:noFill/>
        </p:spPr>
      </p:pic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5" name="Picture 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2809875"/>
            <a:ext cx="1057275" cy="619125"/>
          </a:xfrm>
          <a:prstGeom prst="rect">
            <a:avLst/>
          </a:prstGeom>
          <a:noFill/>
        </p:spPr>
      </p:pic>
      <p:sp>
        <p:nvSpPr>
          <p:cNvPr id="77" name="Полилиния 76"/>
          <p:cNvSpPr/>
          <p:nvPr/>
        </p:nvSpPr>
        <p:spPr>
          <a:xfrm>
            <a:off x="6657975" y="2624138"/>
            <a:ext cx="1114425" cy="1452562"/>
          </a:xfrm>
          <a:custGeom>
            <a:avLst/>
            <a:gdLst>
              <a:gd name="connsiteX0" fmla="*/ 0 w 1114425"/>
              <a:gd name="connsiteY0" fmla="*/ 1452562 h 1452562"/>
              <a:gd name="connsiteX1" fmla="*/ 133350 w 1114425"/>
              <a:gd name="connsiteY1" fmla="*/ 785812 h 1452562"/>
              <a:gd name="connsiteX2" fmla="*/ 333375 w 1114425"/>
              <a:gd name="connsiteY2" fmla="*/ 223837 h 1452562"/>
              <a:gd name="connsiteX3" fmla="*/ 495300 w 1114425"/>
              <a:gd name="connsiteY3" fmla="*/ 33337 h 1452562"/>
              <a:gd name="connsiteX4" fmla="*/ 590550 w 1114425"/>
              <a:gd name="connsiteY4" fmla="*/ 23812 h 1452562"/>
              <a:gd name="connsiteX5" fmla="*/ 628650 w 1114425"/>
              <a:gd name="connsiteY5" fmla="*/ 33337 h 1452562"/>
              <a:gd name="connsiteX6" fmla="*/ 790575 w 1114425"/>
              <a:gd name="connsiteY6" fmla="*/ 176212 h 1452562"/>
              <a:gd name="connsiteX7" fmla="*/ 952500 w 1114425"/>
              <a:gd name="connsiteY7" fmla="*/ 633412 h 1452562"/>
              <a:gd name="connsiteX8" fmla="*/ 1085850 w 1114425"/>
              <a:gd name="connsiteY8" fmla="*/ 1243012 h 1452562"/>
              <a:gd name="connsiteX9" fmla="*/ 1114425 w 1114425"/>
              <a:gd name="connsiteY9" fmla="*/ 1423987 h 145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4425" h="1452562">
                <a:moveTo>
                  <a:pt x="0" y="1452562"/>
                </a:moveTo>
                <a:cubicBezTo>
                  <a:pt x="38894" y="1221581"/>
                  <a:pt x="77788" y="990600"/>
                  <a:pt x="133350" y="785812"/>
                </a:cubicBezTo>
                <a:cubicBezTo>
                  <a:pt x="188913" y="581025"/>
                  <a:pt x="273050" y="349249"/>
                  <a:pt x="333375" y="223837"/>
                </a:cubicBezTo>
                <a:cubicBezTo>
                  <a:pt x="393700" y="98425"/>
                  <a:pt x="452438" y="66674"/>
                  <a:pt x="495300" y="33337"/>
                </a:cubicBezTo>
                <a:cubicBezTo>
                  <a:pt x="538162" y="0"/>
                  <a:pt x="568325" y="23812"/>
                  <a:pt x="590550" y="23812"/>
                </a:cubicBezTo>
                <a:cubicBezTo>
                  <a:pt x="612775" y="23812"/>
                  <a:pt x="595313" y="7937"/>
                  <a:pt x="628650" y="33337"/>
                </a:cubicBezTo>
                <a:cubicBezTo>
                  <a:pt x="661987" y="58737"/>
                  <a:pt x="736600" y="76200"/>
                  <a:pt x="790575" y="176212"/>
                </a:cubicBezTo>
                <a:cubicBezTo>
                  <a:pt x="844550" y="276224"/>
                  <a:pt x="903288" y="455612"/>
                  <a:pt x="952500" y="633412"/>
                </a:cubicBezTo>
                <a:cubicBezTo>
                  <a:pt x="1001713" y="811212"/>
                  <a:pt x="1058863" y="1111250"/>
                  <a:pt x="1085850" y="1243012"/>
                </a:cubicBezTo>
                <a:cubicBezTo>
                  <a:pt x="1112838" y="1374775"/>
                  <a:pt x="1113631" y="1399381"/>
                  <a:pt x="1114425" y="142398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634039" y="377404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///////////</a:t>
            </a:r>
            <a:endParaRPr lang="ru-RU" dirty="0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54" name="Picture 1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6238875"/>
            <a:ext cx="3695700" cy="619125"/>
          </a:xfrm>
          <a:prstGeom prst="rect">
            <a:avLst/>
          </a:prstGeom>
          <a:noFill/>
        </p:spPr>
      </p:pic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" name="Полилиния 81"/>
          <p:cNvSpPr/>
          <p:nvPr/>
        </p:nvSpPr>
        <p:spPr>
          <a:xfrm>
            <a:off x="6667500" y="4076700"/>
            <a:ext cx="1123950" cy="9525"/>
          </a:xfrm>
          <a:custGeom>
            <a:avLst/>
            <a:gdLst>
              <a:gd name="connsiteX0" fmla="*/ 0 w 1123950"/>
              <a:gd name="connsiteY0" fmla="*/ 9525 h 9525"/>
              <a:gd name="connsiteX1" fmla="*/ 1123950 w 1123950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3950" h="9525">
                <a:moveTo>
                  <a:pt x="0" y="9525"/>
                </a:moveTo>
                <a:lnTo>
                  <a:pt x="112395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Oval 2"/>
          <p:cNvSpPr>
            <a:spLocks noChangeArrowheads="1"/>
          </p:cNvSpPr>
          <p:nvPr/>
        </p:nvSpPr>
        <p:spPr bwMode="auto">
          <a:xfrm>
            <a:off x="6613956" y="4000504"/>
            <a:ext cx="101184" cy="114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Oval 2"/>
          <p:cNvSpPr>
            <a:spLocks noChangeArrowheads="1"/>
          </p:cNvSpPr>
          <p:nvPr/>
        </p:nvSpPr>
        <p:spPr bwMode="auto">
          <a:xfrm>
            <a:off x="7715272" y="4000504"/>
            <a:ext cx="101184" cy="114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23" grpId="0"/>
      <p:bldP spid="24" grpId="0"/>
      <p:bldP spid="25" grpId="0"/>
      <p:bldP spid="26" grpId="0"/>
      <p:bldP spid="27" grpId="0"/>
      <p:bldP spid="41" grpId="0"/>
      <p:bldP spid="61" grpId="0"/>
      <p:bldP spid="63" grpId="0" animBg="1"/>
      <p:bldP spid="66" grpId="0"/>
      <p:bldP spid="67" grpId="0"/>
      <p:bldP spid="77" grpId="0" animBg="1"/>
      <p:bldP spid="78" grpId="0"/>
      <p:bldP spid="82" grpId="0" animBg="1"/>
      <p:bldP spid="65" grpId="0" animBg="1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53" y="2143116"/>
            <a:ext cx="83225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знаки неравенств появились лишь в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вв.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857760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знаки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ввел французский математик Пьер Буге (1698—1758).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429000"/>
            <a:ext cx="9001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Знаки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ввел английский математик  Томас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Гарриот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(1560—1621), </a:t>
            </a:r>
            <a:endParaRPr lang="ru-RU" sz="4000" dirty="0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572560" cy="228601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cs typeface="Times New Roman"/>
              </a:rPr>
              <a:t>Историческая миниатюра</a:t>
            </a:r>
            <a:endParaRPr lang="ru-RU" sz="3600" kern="10" spc="0" dirty="0">
              <a:ln w="9525">
                <a:solidFill>
                  <a:srgbClr val="00B0F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228601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cs typeface="Times New Roman"/>
              </a:rPr>
              <a:t>А знаете ли Вы что?..</a:t>
            </a:r>
            <a:endParaRPr lang="ru-RU" sz="3600" kern="10" spc="0" dirty="0">
              <a:ln w="9525">
                <a:solidFill>
                  <a:srgbClr val="00B0F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" y="-24"/>
            <a:ext cx="364333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304 (а), </a:t>
            </a:r>
            <a:r>
              <a:rPr lang="ru-RU" sz="2800" b="1" dirty="0" err="1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86.</a:t>
            </a:r>
            <a:endParaRPr lang="ru-RU" sz="2800" b="1" dirty="0">
              <a:ln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6143644"/>
            <a:ext cx="421484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786314" y="3286124"/>
            <a:ext cx="38576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5228995" y="2214554"/>
            <a:ext cx="1934631" cy="2027676"/>
          </a:xfrm>
          <a:custGeom>
            <a:avLst/>
            <a:gdLst>
              <a:gd name="connsiteX0" fmla="*/ 0 w 2185416"/>
              <a:gd name="connsiteY0" fmla="*/ 27432 h 2884932"/>
              <a:gd name="connsiteX1" fmla="*/ 338328 w 2185416"/>
              <a:gd name="connsiteY1" fmla="*/ 1837944 h 2884932"/>
              <a:gd name="connsiteX2" fmla="*/ 1097280 w 2185416"/>
              <a:gd name="connsiteY2" fmla="*/ 2880360 h 2884932"/>
              <a:gd name="connsiteX3" fmla="*/ 1819656 w 2185416"/>
              <a:gd name="connsiteY3" fmla="*/ 1810512 h 2884932"/>
              <a:gd name="connsiteX4" fmla="*/ 2185416 w 2185416"/>
              <a:gd name="connsiteY4" fmla="*/ 0 h 288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5416" h="2884932">
                <a:moveTo>
                  <a:pt x="0" y="27432"/>
                </a:moveTo>
                <a:cubicBezTo>
                  <a:pt x="77724" y="694944"/>
                  <a:pt x="155448" y="1362456"/>
                  <a:pt x="338328" y="1837944"/>
                </a:cubicBezTo>
                <a:cubicBezTo>
                  <a:pt x="521208" y="2313432"/>
                  <a:pt x="850392" y="2884932"/>
                  <a:pt x="1097280" y="2880360"/>
                </a:cubicBezTo>
                <a:cubicBezTo>
                  <a:pt x="1344168" y="2875788"/>
                  <a:pt x="1638300" y="2290572"/>
                  <a:pt x="1819656" y="1810512"/>
                </a:cubicBezTo>
                <a:cubicBezTo>
                  <a:pt x="2001012" y="1330452"/>
                  <a:pt x="2093214" y="665226"/>
                  <a:pt x="2185416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454245" y="3286124"/>
            <a:ext cx="189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х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2515" y="3286124"/>
            <a:ext cx="569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-8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810000" y="3286124"/>
            <a:ext cx="379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14" name="Полилиния 13"/>
          <p:cNvSpPr/>
          <p:nvPr/>
        </p:nvSpPr>
        <p:spPr>
          <a:xfrm>
            <a:off x="5430375" y="3267262"/>
            <a:ext cx="1521801" cy="970788"/>
          </a:xfrm>
          <a:custGeom>
            <a:avLst/>
            <a:gdLst>
              <a:gd name="connsiteX0" fmla="*/ 0 w 1719072"/>
              <a:gd name="connsiteY0" fmla="*/ 9144 h 970788"/>
              <a:gd name="connsiteX1" fmla="*/ 100584 w 1719072"/>
              <a:gd name="connsiteY1" fmla="*/ 237744 h 970788"/>
              <a:gd name="connsiteX2" fmla="*/ 384048 w 1719072"/>
              <a:gd name="connsiteY2" fmla="*/ 658368 h 970788"/>
              <a:gd name="connsiteX3" fmla="*/ 676656 w 1719072"/>
              <a:gd name="connsiteY3" fmla="*/ 914400 h 970788"/>
              <a:gd name="connsiteX4" fmla="*/ 868680 w 1719072"/>
              <a:gd name="connsiteY4" fmla="*/ 969264 h 970788"/>
              <a:gd name="connsiteX5" fmla="*/ 1014984 w 1719072"/>
              <a:gd name="connsiteY5" fmla="*/ 923544 h 970788"/>
              <a:gd name="connsiteX6" fmla="*/ 1216152 w 1719072"/>
              <a:gd name="connsiteY6" fmla="*/ 777240 h 970788"/>
              <a:gd name="connsiteX7" fmla="*/ 1426464 w 1719072"/>
              <a:gd name="connsiteY7" fmla="*/ 512064 h 970788"/>
              <a:gd name="connsiteX8" fmla="*/ 1719072 w 1719072"/>
              <a:gd name="connsiteY8" fmla="*/ 0 h 970788"/>
              <a:gd name="connsiteX9" fmla="*/ 1719072 w 1719072"/>
              <a:gd name="connsiteY9" fmla="*/ 0 h 970788"/>
              <a:gd name="connsiteX10" fmla="*/ 1719072 w 1719072"/>
              <a:gd name="connsiteY10" fmla="*/ 9144 h 97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9072" h="970788">
                <a:moveTo>
                  <a:pt x="0" y="9144"/>
                </a:moveTo>
                <a:cubicBezTo>
                  <a:pt x="18288" y="69342"/>
                  <a:pt x="36576" y="129540"/>
                  <a:pt x="100584" y="237744"/>
                </a:cubicBezTo>
                <a:cubicBezTo>
                  <a:pt x="164592" y="345948"/>
                  <a:pt x="288036" y="545592"/>
                  <a:pt x="384048" y="658368"/>
                </a:cubicBezTo>
                <a:cubicBezTo>
                  <a:pt x="480060" y="771144"/>
                  <a:pt x="595884" y="862584"/>
                  <a:pt x="676656" y="914400"/>
                </a:cubicBezTo>
                <a:cubicBezTo>
                  <a:pt x="757428" y="966216"/>
                  <a:pt x="812292" y="967740"/>
                  <a:pt x="868680" y="969264"/>
                </a:cubicBezTo>
                <a:cubicBezTo>
                  <a:pt x="925068" y="970788"/>
                  <a:pt x="957072" y="955548"/>
                  <a:pt x="1014984" y="923544"/>
                </a:cubicBezTo>
                <a:cubicBezTo>
                  <a:pt x="1072896" y="891540"/>
                  <a:pt x="1147572" y="845820"/>
                  <a:pt x="1216152" y="777240"/>
                </a:cubicBezTo>
                <a:cubicBezTo>
                  <a:pt x="1284732" y="708660"/>
                  <a:pt x="1342644" y="641604"/>
                  <a:pt x="1426464" y="512064"/>
                </a:cubicBezTo>
                <a:cubicBezTo>
                  <a:pt x="1510284" y="382524"/>
                  <a:pt x="1719072" y="0"/>
                  <a:pt x="1719072" y="0"/>
                </a:cubicBezTo>
                <a:lnTo>
                  <a:pt x="1719072" y="0"/>
                </a:lnTo>
                <a:lnTo>
                  <a:pt x="1719072" y="9144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5355476" y="3214686"/>
            <a:ext cx="101184" cy="1143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5430375" y="3285550"/>
            <a:ext cx="1497517" cy="9144"/>
          </a:xfrm>
          <a:custGeom>
            <a:avLst/>
            <a:gdLst>
              <a:gd name="connsiteX0" fmla="*/ 0 w 1691640"/>
              <a:gd name="connsiteY0" fmla="*/ 9144 h 9144"/>
              <a:gd name="connsiteX1" fmla="*/ 1691640 w 1691640"/>
              <a:gd name="connsiteY1" fmla="*/ 0 h 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1640" h="9144">
                <a:moveTo>
                  <a:pt x="0" y="9144"/>
                </a:moveTo>
                <a:lnTo>
                  <a:pt x="169164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285860"/>
            <a:ext cx="3324225" cy="628650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5101" y="642918"/>
            <a:ext cx="3895725" cy="628650"/>
          </a:xfrm>
          <a:prstGeom prst="rect">
            <a:avLst/>
          </a:prstGeom>
          <a:noFill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785926"/>
            <a:ext cx="3476625" cy="628650"/>
          </a:xfrm>
          <a:prstGeom prst="rect">
            <a:avLst/>
          </a:prstGeom>
          <a:noFill/>
        </p:spPr>
      </p:pic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357430"/>
            <a:ext cx="1809750" cy="619125"/>
          </a:xfrm>
          <a:prstGeom prst="rect">
            <a:avLst/>
          </a:prstGeom>
          <a:noFill/>
        </p:spPr>
      </p:pic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45" name="Picture 1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81313"/>
            <a:ext cx="3152775" cy="619125"/>
          </a:xfrm>
          <a:prstGeom prst="rect">
            <a:avLst/>
          </a:prstGeom>
          <a:noFill/>
        </p:spPr>
      </p:pic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4929198"/>
            <a:ext cx="4486275" cy="619125"/>
          </a:xfrm>
          <a:prstGeom prst="rect">
            <a:avLst/>
          </a:prstGeom>
          <a:noFill/>
        </p:spPr>
      </p:pic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286380" y="2857496"/>
            <a:ext cx="207170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\\\\\\\\\\\\\\\\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\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00496" y="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Решите неравенство: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2"/>
          <p:cNvSpPr>
            <a:spLocks noChangeArrowheads="1"/>
          </p:cNvSpPr>
          <p:nvPr/>
        </p:nvSpPr>
        <p:spPr bwMode="auto">
          <a:xfrm>
            <a:off x="6873240" y="3214686"/>
            <a:ext cx="101184" cy="1143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3786190"/>
            <a:ext cx="1057275" cy="619125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142844" y="3643314"/>
            <a:ext cx="3328171" cy="3000396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2285984" y="4071942"/>
            <a:ext cx="25003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6072206"/>
            <a:ext cx="3009900" cy="619125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/>
      <p:bldP spid="12" grpId="0"/>
      <p:bldP spid="13" grpId="0"/>
      <p:bldP spid="14" grpId="0" animBg="1"/>
      <p:bldP spid="15" grpId="0" animBg="1"/>
      <p:bldP spid="17" grpId="0" animBg="1"/>
      <p:bldP spid="13313" grpId="0"/>
      <p:bldP spid="42" grpId="0"/>
      <p:bldP spid="16" grpId="0" animBg="1"/>
      <p:bldP spid="41" grpId="0" animBg="1"/>
      <p:bldP spid="4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Решите неравенство: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214810" y="4145165"/>
            <a:ext cx="4643470" cy="2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29913" y="4145165"/>
            <a:ext cx="228367" cy="66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х</a:t>
            </a:r>
            <a:endParaRPr lang="ru-RU" sz="2800" dirty="0"/>
          </a:p>
        </p:txBody>
      </p:sp>
      <p:sp>
        <p:nvSpPr>
          <p:cNvPr id="20" name="Полилиния 19"/>
          <p:cNvSpPr/>
          <p:nvPr/>
        </p:nvSpPr>
        <p:spPr>
          <a:xfrm rot="10800000">
            <a:off x="4714876" y="2786058"/>
            <a:ext cx="2328722" cy="2571768"/>
          </a:xfrm>
          <a:custGeom>
            <a:avLst/>
            <a:gdLst>
              <a:gd name="connsiteX0" fmla="*/ 0 w 2185416"/>
              <a:gd name="connsiteY0" fmla="*/ 27432 h 2884932"/>
              <a:gd name="connsiteX1" fmla="*/ 338328 w 2185416"/>
              <a:gd name="connsiteY1" fmla="*/ 1837944 h 2884932"/>
              <a:gd name="connsiteX2" fmla="*/ 1097280 w 2185416"/>
              <a:gd name="connsiteY2" fmla="*/ 2880360 h 2884932"/>
              <a:gd name="connsiteX3" fmla="*/ 1819656 w 2185416"/>
              <a:gd name="connsiteY3" fmla="*/ 1810512 h 2884932"/>
              <a:gd name="connsiteX4" fmla="*/ 2185416 w 2185416"/>
              <a:gd name="connsiteY4" fmla="*/ 0 h 288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5416" h="2884932">
                <a:moveTo>
                  <a:pt x="0" y="27432"/>
                </a:moveTo>
                <a:cubicBezTo>
                  <a:pt x="77724" y="694944"/>
                  <a:pt x="155448" y="1362456"/>
                  <a:pt x="338328" y="1837944"/>
                </a:cubicBezTo>
                <a:cubicBezTo>
                  <a:pt x="521208" y="2313432"/>
                  <a:pt x="850392" y="2884932"/>
                  <a:pt x="1097280" y="2880360"/>
                </a:cubicBezTo>
                <a:cubicBezTo>
                  <a:pt x="1344168" y="2875788"/>
                  <a:pt x="1638300" y="2290572"/>
                  <a:pt x="1819656" y="1810512"/>
                </a:cubicBezTo>
                <a:cubicBezTo>
                  <a:pt x="2001012" y="1330452"/>
                  <a:pt x="2093214" y="665226"/>
                  <a:pt x="2185416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857752" y="4071942"/>
            <a:ext cx="90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</a:t>
            </a:r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16" y="407194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786610" y="3793813"/>
            <a:ext cx="221454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//////////////</a:t>
            </a:r>
            <a:r>
              <a:rPr lang="ru-RU" sz="2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///////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14480" y="6286520"/>
            <a:ext cx="685804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7088" y="1857364"/>
            <a:ext cx="3162300" cy="1114425"/>
          </a:xfrm>
          <a:prstGeom prst="rect">
            <a:avLst/>
          </a:prstGeom>
          <a:noFill/>
        </p:spPr>
      </p:pic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3786190"/>
            <a:ext cx="23230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\\\\\\\\\\\\\\\\\\\\\\\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2898648" y="4142232"/>
            <a:ext cx="2066544" cy="0"/>
          </a:xfrm>
          <a:custGeom>
            <a:avLst/>
            <a:gdLst>
              <a:gd name="connsiteX0" fmla="*/ 0 w 2066544"/>
              <a:gd name="connsiteY0" fmla="*/ 0 h 0"/>
              <a:gd name="connsiteX1" fmla="*/ 2066544 w 2066544"/>
              <a:gd name="connsiteY1" fmla="*/ 0 h 0"/>
              <a:gd name="connsiteX2" fmla="*/ 2066544 w 2066544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6544">
                <a:moveTo>
                  <a:pt x="0" y="0"/>
                </a:moveTo>
                <a:lnTo>
                  <a:pt x="2066544" y="0"/>
                </a:lnTo>
                <a:lnTo>
                  <a:pt x="2066544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6821424" y="4142232"/>
            <a:ext cx="1993392" cy="0"/>
          </a:xfrm>
          <a:custGeom>
            <a:avLst/>
            <a:gdLst>
              <a:gd name="connsiteX0" fmla="*/ 0 w 1993392"/>
              <a:gd name="connsiteY0" fmla="*/ 0 h 0"/>
              <a:gd name="connsiteX1" fmla="*/ 1993392 w 199339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93392">
                <a:moveTo>
                  <a:pt x="0" y="0"/>
                </a:moveTo>
                <a:lnTo>
                  <a:pt x="1993392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4718304" y="4114800"/>
            <a:ext cx="246888" cy="1252728"/>
          </a:xfrm>
          <a:custGeom>
            <a:avLst/>
            <a:gdLst>
              <a:gd name="connsiteX0" fmla="*/ 0 w 246888"/>
              <a:gd name="connsiteY0" fmla="*/ 1252728 h 1252728"/>
              <a:gd name="connsiteX1" fmla="*/ 91440 w 246888"/>
              <a:gd name="connsiteY1" fmla="*/ 667512 h 1252728"/>
              <a:gd name="connsiteX2" fmla="*/ 246888 w 246888"/>
              <a:gd name="connsiteY2" fmla="*/ 0 h 125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888" h="1252728">
                <a:moveTo>
                  <a:pt x="0" y="1252728"/>
                </a:moveTo>
                <a:lnTo>
                  <a:pt x="91440" y="667512"/>
                </a:lnTo>
                <a:lnTo>
                  <a:pt x="246888" y="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val 2"/>
          <p:cNvSpPr>
            <a:spLocks noChangeArrowheads="1"/>
          </p:cNvSpPr>
          <p:nvPr/>
        </p:nvSpPr>
        <p:spPr bwMode="auto">
          <a:xfrm>
            <a:off x="4899912" y="4054558"/>
            <a:ext cx="121795" cy="14497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6821424" y="4123944"/>
            <a:ext cx="219456" cy="1216152"/>
          </a:xfrm>
          <a:custGeom>
            <a:avLst/>
            <a:gdLst>
              <a:gd name="connsiteX0" fmla="*/ 219456 w 219456"/>
              <a:gd name="connsiteY0" fmla="*/ 1216152 h 1216152"/>
              <a:gd name="connsiteX1" fmla="*/ 155448 w 219456"/>
              <a:gd name="connsiteY1" fmla="*/ 740664 h 1216152"/>
              <a:gd name="connsiteX2" fmla="*/ 73152 w 219456"/>
              <a:gd name="connsiteY2" fmla="*/ 320040 h 1216152"/>
              <a:gd name="connsiteX3" fmla="*/ 0 w 219456"/>
              <a:gd name="connsiteY3" fmla="*/ 0 h 121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6" h="1216152">
                <a:moveTo>
                  <a:pt x="219456" y="1216152"/>
                </a:moveTo>
                <a:lnTo>
                  <a:pt x="155448" y="740664"/>
                </a:lnTo>
                <a:lnTo>
                  <a:pt x="73152" y="320040"/>
                </a:lnTo>
                <a:lnTo>
                  <a:pt x="0" y="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6736221" y="4071942"/>
            <a:ext cx="121795" cy="14497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3428992" y="1581150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-32" y="-24"/>
            <a:ext cx="364333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304 (в), </a:t>
            </a:r>
            <a:r>
              <a:rPr lang="ru-RU" sz="2800" b="1" dirty="0" err="1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86.</a:t>
            </a:r>
            <a:endParaRPr lang="ru-RU" sz="2800" b="1" dirty="0">
              <a:ln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1265" y="571480"/>
            <a:ext cx="4333875" cy="628650"/>
          </a:xfrm>
          <a:prstGeom prst="rect">
            <a:avLst/>
          </a:prstGeom>
          <a:noFill/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28912" y="1071546"/>
            <a:ext cx="3686175" cy="628650"/>
          </a:xfrm>
          <a:prstGeom prst="rect">
            <a:avLst/>
          </a:prstGeom>
          <a:noFill/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595429"/>
            <a:ext cx="1428750" cy="619125"/>
          </a:xfrm>
          <a:prstGeom prst="rect">
            <a:avLst/>
          </a:prstGeom>
          <a:noFill/>
        </p:spPr>
      </p:pic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4725" y="4786322"/>
            <a:ext cx="1057275" cy="619125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714884"/>
            <a:ext cx="1057275" cy="619125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1581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0" y="1581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2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0" y="2571744"/>
            <a:ext cx="2773476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928934"/>
            <a:ext cx="25003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6238875"/>
            <a:ext cx="5562600" cy="619125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5500702"/>
            <a:ext cx="6877050" cy="619125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0" grpId="0" animBg="1"/>
      <p:bldP spid="22" grpId="0"/>
      <p:bldP spid="23" grpId="0"/>
      <p:bldP spid="1033" grpId="0"/>
      <p:bldP spid="33" grpId="0" animBg="1"/>
      <p:bldP spid="44" grpId="0"/>
      <p:bldP spid="43" grpId="0" animBg="1"/>
      <p:bldP spid="46" grpId="0" animBg="1"/>
      <p:bldP spid="49" grpId="0" animBg="1"/>
      <p:bldP spid="25" grpId="0" animBg="1"/>
      <p:bldP spid="50" grpId="0" animBg="1"/>
      <p:bldP spid="26" grpId="0" animBg="1"/>
      <p:bldP spid="54" grpId="0" animBg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" y="-24"/>
            <a:ext cx="364333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304 (</a:t>
            </a:r>
            <a:r>
              <a:rPr lang="ru-RU" sz="2800" b="1" dirty="0" err="1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b="1" dirty="0" err="1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86.</a:t>
            </a:r>
            <a:endParaRPr lang="ru-RU" sz="2800" b="1" dirty="0">
              <a:ln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6130373"/>
            <a:ext cx="6858048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5550" y="571480"/>
            <a:ext cx="4152900" cy="628650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4000496" y="-7146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Решите неравенство: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4525" y="4572008"/>
            <a:ext cx="7229475" cy="619125"/>
          </a:xfrm>
          <a:prstGeom prst="rect">
            <a:avLst/>
          </a:prstGeom>
          <a:noFill/>
        </p:spPr>
      </p:pic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142984"/>
            <a:ext cx="3581400" cy="628650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643050"/>
            <a:ext cx="3629025" cy="628650"/>
          </a:xfrm>
          <a:prstGeom prst="rect">
            <a:avLst/>
          </a:prstGeom>
          <a:noFill/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143116"/>
            <a:ext cx="1181100" cy="619125"/>
          </a:xfrm>
          <a:prstGeom prst="rect">
            <a:avLst/>
          </a:prstGeom>
          <a:noFill/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571744"/>
            <a:ext cx="2609850" cy="619125"/>
          </a:xfrm>
          <a:prstGeom prst="rect">
            <a:avLst/>
          </a:prstGeom>
          <a:noFill/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714876" y="3763036"/>
            <a:ext cx="38576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5072066" y="1548458"/>
            <a:ext cx="1934631" cy="2214578"/>
          </a:xfrm>
          <a:custGeom>
            <a:avLst/>
            <a:gdLst>
              <a:gd name="connsiteX0" fmla="*/ 0 w 2185416"/>
              <a:gd name="connsiteY0" fmla="*/ 27432 h 2884932"/>
              <a:gd name="connsiteX1" fmla="*/ 338328 w 2185416"/>
              <a:gd name="connsiteY1" fmla="*/ 1837944 h 2884932"/>
              <a:gd name="connsiteX2" fmla="*/ 1097280 w 2185416"/>
              <a:gd name="connsiteY2" fmla="*/ 2880360 h 2884932"/>
              <a:gd name="connsiteX3" fmla="*/ 1819656 w 2185416"/>
              <a:gd name="connsiteY3" fmla="*/ 1810512 h 2884932"/>
              <a:gd name="connsiteX4" fmla="*/ 2185416 w 2185416"/>
              <a:gd name="connsiteY4" fmla="*/ 0 h 288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5416" h="2884932">
                <a:moveTo>
                  <a:pt x="0" y="27432"/>
                </a:moveTo>
                <a:cubicBezTo>
                  <a:pt x="77724" y="694944"/>
                  <a:pt x="155448" y="1362456"/>
                  <a:pt x="338328" y="1837944"/>
                </a:cubicBezTo>
                <a:cubicBezTo>
                  <a:pt x="521208" y="2313432"/>
                  <a:pt x="850392" y="2884932"/>
                  <a:pt x="1097280" y="2880360"/>
                </a:cubicBezTo>
                <a:cubicBezTo>
                  <a:pt x="1344168" y="2875788"/>
                  <a:pt x="1638300" y="2290572"/>
                  <a:pt x="1819656" y="1810512"/>
                </a:cubicBezTo>
                <a:cubicBezTo>
                  <a:pt x="2001012" y="1330452"/>
                  <a:pt x="2093214" y="665226"/>
                  <a:pt x="2185416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382807" y="3763036"/>
            <a:ext cx="189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х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674019" y="3763036"/>
            <a:ext cx="96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1,5</a:t>
            </a:r>
            <a:endParaRPr lang="ru-RU" sz="2800" dirty="0"/>
          </a:p>
        </p:txBody>
      </p:sp>
      <p:sp>
        <p:nvSpPr>
          <p:cNvPr id="42" name="Полилиния 41"/>
          <p:cNvSpPr/>
          <p:nvPr/>
        </p:nvSpPr>
        <p:spPr>
          <a:xfrm>
            <a:off x="4705348" y="3763036"/>
            <a:ext cx="1295411" cy="142875"/>
          </a:xfrm>
          <a:custGeom>
            <a:avLst/>
            <a:gdLst>
              <a:gd name="connsiteX0" fmla="*/ 0 w 628650"/>
              <a:gd name="connsiteY0" fmla="*/ 0 h 0"/>
              <a:gd name="connsiteX1" fmla="*/ 628650 w 6286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0">
                <a:moveTo>
                  <a:pt x="0" y="0"/>
                </a:moveTo>
                <a:lnTo>
                  <a:pt x="62865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 rot="10800000" flipV="1">
            <a:off x="6072198" y="3763036"/>
            <a:ext cx="2357454" cy="166030"/>
          </a:xfrm>
          <a:custGeom>
            <a:avLst/>
            <a:gdLst>
              <a:gd name="connsiteX0" fmla="*/ 0 w 1676400"/>
              <a:gd name="connsiteY0" fmla="*/ 0 h 0"/>
              <a:gd name="connsiteX1" fmla="*/ 1676400 w 167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429124" y="3334408"/>
            <a:ext cx="1785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\\\\\\\\\\\\\\\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00760" y="3334408"/>
            <a:ext cx="2768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//////////////////////////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олилиния 57"/>
          <p:cNvSpPr/>
          <p:nvPr/>
        </p:nvSpPr>
        <p:spPr>
          <a:xfrm>
            <a:off x="5067300" y="1500174"/>
            <a:ext cx="1943100" cy="2286017"/>
          </a:xfrm>
          <a:custGeom>
            <a:avLst/>
            <a:gdLst>
              <a:gd name="connsiteX0" fmla="*/ 0 w 1943100"/>
              <a:gd name="connsiteY0" fmla="*/ 28575 h 2232025"/>
              <a:gd name="connsiteX1" fmla="*/ 200025 w 1943100"/>
              <a:gd name="connsiteY1" fmla="*/ 1152525 h 2232025"/>
              <a:gd name="connsiteX2" fmla="*/ 581025 w 1943100"/>
              <a:gd name="connsiteY2" fmla="*/ 1895475 h 2232025"/>
              <a:gd name="connsiteX3" fmla="*/ 981075 w 1943100"/>
              <a:gd name="connsiteY3" fmla="*/ 2228850 h 2232025"/>
              <a:gd name="connsiteX4" fmla="*/ 1333500 w 1943100"/>
              <a:gd name="connsiteY4" fmla="*/ 1914525 h 2232025"/>
              <a:gd name="connsiteX5" fmla="*/ 1695450 w 1943100"/>
              <a:gd name="connsiteY5" fmla="*/ 1209675 h 2232025"/>
              <a:gd name="connsiteX6" fmla="*/ 1943100 w 1943100"/>
              <a:gd name="connsiteY6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2232025">
                <a:moveTo>
                  <a:pt x="0" y="28575"/>
                </a:moveTo>
                <a:cubicBezTo>
                  <a:pt x="51594" y="434975"/>
                  <a:pt x="103188" y="841375"/>
                  <a:pt x="200025" y="1152525"/>
                </a:cubicBezTo>
                <a:cubicBezTo>
                  <a:pt x="296863" y="1463675"/>
                  <a:pt x="450850" y="1716088"/>
                  <a:pt x="581025" y="1895475"/>
                </a:cubicBezTo>
                <a:cubicBezTo>
                  <a:pt x="711200" y="2074862"/>
                  <a:pt x="855663" y="2225675"/>
                  <a:pt x="981075" y="2228850"/>
                </a:cubicBezTo>
                <a:cubicBezTo>
                  <a:pt x="1106487" y="2232025"/>
                  <a:pt x="1214438" y="2084387"/>
                  <a:pt x="1333500" y="1914525"/>
                </a:cubicBezTo>
                <a:cubicBezTo>
                  <a:pt x="1452562" y="1744663"/>
                  <a:pt x="1593850" y="1528762"/>
                  <a:pt x="1695450" y="1209675"/>
                </a:cubicBezTo>
                <a:cubicBezTo>
                  <a:pt x="1797050" y="890588"/>
                  <a:pt x="1870075" y="445294"/>
                  <a:pt x="1943100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Oval 2"/>
          <p:cNvSpPr>
            <a:spLocks noChangeArrowheads="1"/>
          </p:cNvSpPr>
          <p:nvPr/>
        </p:nvSpPr>
        <p:spPr bwMode="auto">
          <a:xfrm>
            <a:off x="6000760" y="3714752"/>
            <a:ext cx="142876" cy="14287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500174"/>
            <a:ext cx="1076325" cy="619125"/>
          </a:xfrm>
          <a:prstGeom prst="rect">
            <a:avLst/>
          </a:prstGeom>
          <a:noFill/>
        </p:spPr>
      </p:pic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1523991"/>
            <a:ext cx="1076325" cy="619125"/>
          </a:xfrm>
          <a:prstGeom prst="rect">
            <a:avLst/>
          </a:prstGeom>
          <a:noFill/>
        </p:spPr>
      </p:pic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7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71406" y="3500438"/>
            <a:ext cx="2071702" cy="2071702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1643042" y="3857628"/>
            <a:ext cx="25003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6072206"/>
            <a:ext cx="5915025" cy="619125"/>
          </a:xfrm>
          <a:prstGeom prst="rect">
            <a:avLst/>
          </a:prstGeom>
          <a:noFill/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3" grpId="1"/>
      <p:bldP spid="9" grpId="0" animBg="1"/>
      <p:bldP spid="10" grpId="0"/>
      <p:bldP spid="12" grpId="0"/>
      <p:bldP spid="42" grpId="0" animBg="1"/>
      <p:bldP spid="44" grpId="0" animBg="1"/>
      <p:bldP spid="11265" grpId="0"/>
      <p:bldP spid="45" grpId="0"/>
      <p:bldP spid="58" grpId="0" animBg="1"/>
      <p:bldP spid="56" grpId="0" animBg="1"/>
      <p:bldP spid="41" grpId="0" animBg="1"/>
      <p:bldP spid="4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Решите неравенство: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214810" y="4145165"/>
            <a:ext cx="4643470" cy="2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29913" y="4145165"/>
            <a:ext cx="228367" cy="66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х</a:t>
            </a:r>
            <a:endParaRPr lang="ru-RU" sz="2800" dirty="0"/>
          </a:p>
        </p:txBody>
      </p:sp>
      <p:sp>
        <p:nvSpPr>
          <p:cNvPr id="20" name="Полилиния 19"/>
          <p:cNvSpPr/>
          <p:nvPr/>
        </p:nvSpPr>
        <p:spPr>
          <a:xfrm rot="10800000">
            <a:off x="4714876" y="2786058"/>
            <a:ext cx="2328722" cy="2571768"/>
          </a:xfrm>
          <a:custGeom>
            <a:avLst/>
            <a:gdLst>
              <a:gd name="connsiteX0" fmla="*/ 0 w 2185416"/>
              <a:gd name="connsiteY0" fmla="*/ 27432 h 2884932"/>
              <a:gd name="connsiteX1" fmla="*/ 338328 w 2185416"/>
              <a:gd name="connsiteY1" fmla="*/ 1837944 h 2884932"/>
              <a:gd name="connsiteX2" fmla="*/ 1097280 w 2185416"/>
              <a:gd name="connsiteY2" fmla="*/ 2880360 h 2884932"/>
              <a:gd name="connsiteX3" fmla="*/ 1819656 w 2185416"/>
              <a:gd name="connsiteY3" fmla="*/ 1810512 h 2884932"/>
              <a:gd name="connsiteX4" fmla="*/ 2185416 w 2185416"/>
              <a:gd name="connsiteY4" fmla="*/ 0 h 288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5416" h="2884932">
                <a:moveTo>
                  <a:pt x="0" y="27432"/>
                </a:moveTo>
                <a:cubicBezTo>
                  <a:pt x="77724" y="694944"/>
                  <a:pt x="155448" y="1362456"/>
                  <a:pt x="338328" y="1837944"/>
                </a:cubicBezTo>
                <a:cubicBezTo>
                  <a:pt x="521208" y="2313432"/>
                  <a:pt x="850392" y="2884932"/>
                  <a:pt x="1097280" y="2880360"/>
                </a:cubicBezTo>
                <a:cubicBezTo>
                  <a:pt x="1344168" y="2875788"/>
                  <a:pt x="1638300" y="2290572"/>
                  <a:pt x="1819656" y="1810512"/>
                </a:cubicBezTo>
                <a:cubicBezTo>
                  <a:pt x="2001012" y="1330452"/>
                  <a:pt x="2093214" y="665226"/>
                  <a:pt x="2185416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857752" y="407194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16" y="407194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0,9</a:t>
            </a:r>
            <a:endParaRPr lang="ru-RU" sz="2800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500430" y="6072206"/>
            <a:ext cx="435771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978279" y="3793813"/>
            <a:ext cx="19511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\\\\\\\\\\\\\\\\\\\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5000628" y="4143379"/>
            <a:ext cx="1785950" cy="45719"/>
          </a:xfrm>
          <a:custGeom>
            <a:avLst/>
            <a:gdLst>
              <a:gd name="connsiteX0" fmla="*/ 0 w 2066544"/>
              <a:gd name="connsiteY0" fmla="*/ 0 h 0"/>
              <a:gd name="connsiteX1" fmla="*/ 2066544 w 2066544"/>
              <a:gd name="connsiteY1" fmla="*/ 0 h 0"/>
              <a:gd name="connsiteX2" fmla="*/ 2066544 w 2066544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6544">
                <a:moveTo>
                  <a:pt x="0" y="0"/>
                </a:moveTo>
                <a:lnTo>
                  <a:pt x="2066544" y="0"/>
                </a:lnTo>
                <a:lnTo>
                  <a:pt x="2066544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-32" y="-24"/>
            <a:ext cx="364333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304 (ж), </a:t>
            </a:r>
            <a:r>
              <a:rPr lang="ru-RU" sz="2800" b="1" dirty="0" err="1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86.</a:t>
            </a:r>
            <a:endParaRPr lang="ru-RU" sz="2800" b="1" dirty="0">
              <a:ln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00042"/>
            <a:ext cx="3914775" cy="628650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67" y="928670"/>
            <a:ext cx="3171825" cy="62865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357298"/>
            <a:ext cx="3190875" cy="628650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357430"/>
            <a:ext cx="4705350" cy="619125"/>
          </a:xfrm>
          <a:prstGeom prst="rect">
            <a:avLst/>
          </a:prstGeom>
          <a:noFill/>
        </p:spPr>
      </p:pic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857364"/>
            <a:ext cx="3276600" cy="619125"/>
          </a:xfrm>
          <a:prstGeom prst="rect">
            <a:avLst/>
          </a:prstGeom>
          <a:noFill/>
        </p:spPr>
      </p:pic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09875"/>
            <a:ext cx="3057525" cy="619125"/>
          </a:xfrm>
          <a:prstGeom prst="rect">
            <a:avLst/>
          </a:prstGeom>
          <a:noFill/>
        </p:spPr>
      </p:pic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5" name="Picture 2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429264"/>
            <a:ext cx="4324350" cy="619125"/>
          </a:xfrm>
          <a:prstGeom prst="rect">
            <a:avLst/>
          </a:prstGeom>
          <a:noFill/>
        </p:spPr>
      </p:pic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8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3119437"/>
            <a:ext cx="1057275" cy="619125"/>
          </a:xfrm>
          <a:prstGeom prst="rect">
            <a:avLst/>
          </a:prstGeom>
          <a:noFill/>
        </p:spPr>
      </p:pic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0" y="1076325"/>
            <a:ext cx="3786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Полилиния 83"/>
          <p:cNvSpPr/>
          <p:nvPr/>
        </p:nvSpPr>
        <p:spPr>
          <a:xfrm>
            <a:off x="4953000" y="2778125"/>
            <a:ext cx="1866900" cy="1365250"/>
          </a:xfrm>
          <a:custGeom>
            <a:avLst/>
            <a:gdLst>
              <a:gd name="connsiteX0" fmla="*/ 0 w 1866900"/>
              <a:gd name="connsiteY0" fmla="*/ 1365250 h 1365250"/>
              <a:gd name="connsiteX1" fmla="*/ 304800 w 1866900"/>
              <a:gd name="connsiteY1" fmla="*/ 650875 h 1365250"/>
              <a:gd name="connsiteX2" fmla="*/ 657225 w 1866900"/>
              <a:gd name="connsiteY2" fmla="*/ 146050 h 1365250"/>
              <a:gd name="connsiteX3" fmla="*/ 923925 w 1866900"/>
              <a:gd name="connsiteY3" fmla="*/ 3175 h 1365250"/>
              <a:gd name="connsiteX4" fmla="*/ 1209675 w 1866900"/>
              <a:gd name="connsiteY4" fmla="*/ 165100 h 1365250"/>
              <a:gd name="connsiteX5" fmla="*/ 1552575 w 1866900"/>
              <a:gd name="connsiteY5" fmla="*/ 612775 h 1365250"/>
              <a:gd name="connsiteX6" fmla="*/ 1771650 w 1866900"/>
              <a:gd name="connsiteY6" fmla="*/ 1041400 h 1365250"/>
              <a:gd name="connsiteX7" fmla="*/ 1866900 w 1866900"/>
              <a:gd name="connsiteY7" fmla="*/ 1355725 h 13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6900" h="1365250">
                <a:moveTo>
                  <a:pt x="0" y="1365250"/>
                </a:moveTo>
                <a:cubicBezTo>
                  <a:pt x="97631" y="1109662"/>
                  <a:pt x="195263" y="854075"/>
                  <a:pt x="304800" y="650875"/>
                </a:cubicBezTo>
                <a:cubicBezTo>
                  <a:pt x="414338" y="447675"/>
                  <a:pt x="554038" y="254000"/>
                  <a:pt x="657225" y="146050"/>
                </a:cubicBezTo>
                <a:cubicBezTo>
                  <a:pt x="760412" y="38100"/>
                  <a:pt x="831850" y="0"/>
                  <a:pt x="923925" y="3175"/>
                </a:cubicBezTo>
                <a:cubicBezTo>
                  <a:pt x="1016000" y="6350"/>
                  <a:pt x="1104900" y="63500"/>
                  <a:pt x="1209675" y="165100"/>
                </a:cubicBezTo>
                <a:cubicBezTo>
                  <a:pt x="1314450" y="266700"/>
                  <a:pt x="1458913" y="466725"/>
                  <a:pt x="1552575" y="612775"/>
                </a:cubicBezTo>
                <a:cubicBezTo>
                  <a:pt x="1646237" y="758825"/>
                  <a:pt x="1719262" y="917575"/>
                  <a:pt x="1771650" y="1041400"/>
                </a:cubicBezTo>
                <a:cubicBezTo>
                  <a:pt x="1824038" y="1165225"/>
                  <a:pt x="1845469" y="1260475"/>
                  <a:pt x="1866900" y="1355725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val 2"/>
          <p:cNvSpPr>
            <a:spLocks noChangeArrowheads="1"/>
          </p:cNvSpPr>
          <p:nvPr/>
        </p:nvSpPr>
        <p:spPr bwMode="auto">
          <a:xfrm>
            <a:off x="4899912" y="4054558"/>
            <a:ext cx="121795" cy="14497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6736221" y="4071942"/>
            <a:ext cx="121795" cy="14497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7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0" y="3857628"/>
            <a:ext cx="3090444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4120226"/>
            <a:ext cx="25003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6000768"/>
            <a:ext cx="3019425" cy="619125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0" grpId="0" animBg="1"/>
      <p:bldP spid="22" grpId="0"/>
      <p:bldP spid="23" grpId="0"/>
      <p:bldP spid="33" grpId="0" animBg="1"/>
      <p:bldP spid="44" grpId="0"/>
      <p:bldP spid="43" grpId="0" animBg="1"/>
      <p:bldP spid="54" grpId="0" animBg="1"/>
      <p:bldP spid="84" grpId="0" animBg="1"/>
      <p:bldP spid="25" grpId="0" animBg="1"/>
      <p:bldP spid="26" grpId="0" animBg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Documents and Settings\Admin\Local Settings\Temporary Internet Files\Content.IE5\ANNV91UA\MPj0437281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2f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167303"/>
            <a:ext cx="1690697" cy="1690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f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5214926"/>
            <a:ext cx="164307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f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5072050"/>
            <a:ext cx="178595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f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396" y="5119680"/>
            <a:ext cx="1738320" cy="173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9m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" y="3571876"/>
            <a:ext cx="2615820" cy="3286124"/>
          </a:xfrm>
          <a:prstGeom prst="rect">
            <a:avLst/>
          </a:prstGeom>
        </p:spPr>
      </p:pic>
      <p:pic>
        <p:nvPicPr>
          <p:cNvPr id="39938" name="Picture 2" descr="C:\Documents and Settings\Admin\Local Settings\Temporary Internet Files\Content.IE5\B3GIKEKY\MCj04404050000[1]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2976" y="0"/>
            <a:ext cx="2743200" cy="2743200"/>
          </a:xfrm>
          <a:prstGeom prst="rect">
            <a:avLst/>
          </a:prstGeom>
          <a:noFill/>
        </p:spPr>
      </p:pic>
      <p:pic>
        <p:nvPicPr>
          <p:cNvPr id="9" name="Блюз под дожде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214282" y="142852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" y="-24"/>
            <a:ext cx="364333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307 (а), </a:t>
            </a:r>
            <a:r>
              <a:rPr lang="ru-RU" sz="2800" b="1" dirty="0" err="1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86.</a:t>
            </a:r>
            <a:endParaRPr lang="ru-RU" sz="2800" b="1" dirty="0">
              <a:ln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57148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Найдите, при каких значениях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трехчлен: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7158" y="157161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принимает положительные значения.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142984"/>
            <a:ext cx="3048000" cy="628650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786058"/>
            <a:ext cx="3381375" cy="6286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28992" y="221455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300416"/>
            <a:ext cx="3324225" cy="628650"/>
          </a:xfrm>
          <a:prstGeom prst="rect">
            <a:avLst/>
          </a:prstGeom>
          <a:noFill/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871920"/>
            <a:ext cx="3381375" cy="628650"/>
          </a:xfrm>
          <a:prstGeom prst="rect">
            <a:avLst/>
          </a:prstGeom>
          <a:noFill/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881577"/>
            <a:ext cx="3743325" cy="619125"/>
          </a:xfrm>
          <a:prstGeom prst="rect">
            <a:avLst/>
          </a:prstGeom>
          <a:noFill/>
        </p:spPr>
      </p:pic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381511"/>
            <a:ext cx="1181100" cy="619125"/>
          </a:xfrm>
          <a:prstGeom prst="rect">
            <a:avLst/>
          </a:prstGeom>
          <a:noFill/>
        </p:spPr>
      </p:pic>
      <p:cxnSp>
        <p:nvCxnSpPr>
          <p:cNvPr id="22" name="Прямая со стрелкой 21"/>
          <p:cNvCxnSpPr/>
          <p:nvPr/>
        </p:nvCxnSpPr>
        <p:spPr>
          <a:xfrm>
            <a:off x="4572000" y="4572008"/>
            <a:ext cx="371477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5253588" y="3000372"/>
            <a:ext cx="2042111" cy="3000396"/>
          </a:xfrm>
          <a:custGeom>
            <a:avLst/>
            <a:gdLst>
              <a:gd name="connsiteX0" fmla="*/ 0 w 2185416"/>
              <a:gd name="connsiteY0" fmla="*/ 27432 h 2884932"/>
              <a:gd name="connsiteX1" fmla="*/ 338328 w 2185416"/>
              <a:gd name="connsiteY1" fmla="*/ 1837944 h 2884932"/>
              <a:gd name="connsiteX2" fmla="*/ 1097280 w 2185416"/>
              <a:gd name="connsiteY2" fmla="*/ 2880360 h 2884932"/>
              <a:gd name="connsiteX3" fmla="*/ 1819656 w 2185416"/>
              <a:gd name="connsiteY3" fmla="*/ 1810512 h 2884932"/>
              <a:gd name="connsiteX4" fmla="*/ 2185416 w 2185416"/>
              <a:gd name="connsiteY4" fmla="*/ 0 h 288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5416" h="2884932">
                <a:moveTo>
                  <a:pt x="0" y="27432"/>
                </a:moveTo>
                <a:cubicBezTo>
                  <a:pt x="77724" y="694944"/>
                  <a:pt x="155448" y="1362456"/>
                  <a:pt x="338328" y="1837944"/>
                </a:cubicBezTo>
                <a:cubicBezTo>
                  <a:pt x="521208" y="2313432"/>
                  <a:pt x="850392" y="2884932"/>
                  <a:pt x="1097280" y="2880360"/>
                </a:cubicBezTo>
                <a:cubicBezTo>
                  <a:pt x="1344168" y="2875788"/>
                  <a:pt x="1638300" y="2290572"/>
                  <a:pt x="1819656" y="1810512"/>
                </a:cubicBezTo>
                <a:cubicBezTo>
                  <a:pt x="2001012" y="1330452"/>
                  <a:pt x="2093214" y="665226"/>
                  <a:pt x="2185416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001024" y="4585997"/>
            <a:ext cx="200261" cy="77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х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786314" y="4585997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-1,5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6922427" y="4585997"/>
            <a:ext cx="64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321835" y="2285992"/>
            <a:ext cx="25003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5257800" y="3000372"/>
            <a:ext cx="209550" cy="1504950"/>
          </a:xfrm>
          <a:custGeom>
            <a:avLst/>
            <a:gdLst>
              <a:gd name="connsiteX0" fmla="*/ 0 w 209550"/>
              <a:gd name="connsiteY0" fmla="*/ 0 h 1504950"/>
              <a:gd name="connsiteX1" fmla="*/ 57150 w 209550"/>
              <a:gd name="connsiteY1" fmla="*/ 561975 h 1504950"/>
              <a:gd name="connsiteX2" fmla="*/ 209550 w 209550"/>
              <a:gd name="connsiteY2" fmla="*/ 150495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1504950">
                <a:moveTo>
                  <a:pt x="0" y="0"/>
                </a:moveTo>
                <a:lnTo>
                  <a:pt x="57150" y="561975"/>
                </a:lnTo>
                <a:lnTo>
                  <a:pt x="209550" y="150495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928934"/>
            <a:ext cx="1057275" cy="619125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928934"/>
            <a:ext cx="1057275" cy="619125"/>
          </a:xfrm>
          <a:prstGeom prst="rect">
            <a:avLst/>
          </a:prstGeom>
          <a:noFill/>
        </p:spPr>
      </p:pic>
      <p:sp>
        <p:nvSpPr>
          <p:cNvPr id="34" name="Полилиния 33"/>
          <p:cNvSpPr/>
          <p:nvPr/>
        </p:nvSpPr>
        <p:spPr>
          <a:xfrm>
            <a:off x="7048500" y="2990850"/>
            <a:ext cx="247650" cy="1571625"/>
          </a:xfrm>
          <a:custGeom>
            <a:avLst/>
            <a:gdLst>
              <a:gd name="connsiteX0" fmla="*/ 0 w 247650"/>
              <a:gd name="connsiteY0" fmla="*/ 1571625 h 1571625"/>
              <a:gd name="connsiteX1" fmla="*/ 85725 w 247650"/>
              <a:gd name="connsiteY1" fmla="*/ 1143000 h 1571625"/>
              <a:gd name="connsiteX2" fmla="*/ 200025 w 247650"/>
              <a:gd name="connsiteY2" fmla="*/ 438150 h 1571625"/>
              <a:gd name="connsiteX3" fmla="*/ 247650 w 247650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" h="1571625">
                <a:moveTo>
                  <a:pt x="0" y="1571625"/>
                </a:moveTo>
                <a:lnTo>
                  <a:pt x="85725" y="1143000"/>
                </a:lnTo>
                <a:lnTo>
                  <a:pt x="200025" y="438150"/>
                </a:lnTo>
                <a:lnTo>
                  <a:pt x="247650" y="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500702"/>
            <a:ext cx="7562850" cy="619125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928662" y="6143644"/>
            <a:ext cx="742955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4505325" y="4572008"/>
            <a:ext cx="942975" cy="0"/>
          </a:xfrm>
          <a:custGeom>
            <a:avLst/>
            <a:gdLst>
              <a:gd name="connsiteX0" fmla="*/ 942975 w 942975"/>
              <a:gd name="connsiteY0" fmla="*/ 0 h 0"/>
              <a:gd name="connsiteX1" fmla="*/ 0 w 9429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2975">
                <a:moveTo>
                  <a:pt x="942975" y="0"/>
                </a:moveTo>
                <a:lnTo>
                  <a:pt x="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7058025" y="4562483"/>
            <a:ext cx="1190625" cy="9525"/>
          </a:xfrm>
          <a:custGeom>
            <a:avLst/>
            <a:gdLst>
              <a:gd name="connsiteX0" fmla="*/ 0 w 1190625"/>
              <a:gd name="connsiteY0" fmla="*/ 9525 h 9525"/>
              <a:gd name="connsiteX1" fmla="*/ 1190625 w 11906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" h="9525">
                <a:moveTo>
                  <a:pt x="0" y="9525"/>
                </a:moveTo>
                <a:lnTo>
                  <a:pt x="1190625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143372" y="4151003"/>
            <a:ext cx="157163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\\\\\\\\\\\\\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00892" y="4151003"/>
            <a:ext cx="13933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/////////////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387096" y="4480289"/>
            <a:ext cx="106805" cy="16913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Oval 2"/>
          <p:cNvSpPr>
            <a:spLocks noChangeArrowheads="1"/>
          </p:cNvSpPr>
          <p:nvPr/>
        </p:nvSpPr>
        <p:spPr bwMode="auto">
          <a:xfrm>
            <a:off x="6989180" y="4480289"/>
            <a:ext cx="106805" cy="16913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6072206"/>
            <a:ext cx="6248400" cy="619125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12" grpId="0"/>
      <p:bldP spid="23" grpId="0" animBg="1"/>
      <p:bldP spid="24" grpId="0"/>
      <p:bldP spid="26" grpId="0"/>
      <p:bldP spid="27" grpId="0"/>
      <p:bldP spid="30" grpId="0" animBg="1"/>
      <p:bldP spid="30" grpId="1" animBg="1"/>
      <p:bldP spid="31" grpId="0" animBg="1"/>
      <p:bldP spid="34" grpId="0" animBg="1"/>
      <p:bldP spid="38" grpId="1" animBg="1"/>
      <p:bldP spid="43" grpId="0" animBg="1"/>
      <p:bldP spid="44" grpId="0" animBg="1"/>
      <p:bldP spid="7178" grpId="0"/>
      <p:bldP spid="46" grpId="0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" y="-24"/>
            <a:ext cx="364333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308 (а), </a:t>
            </a:r>
            <a:r>
              <a:rPr lang="ru-RU" sz="2800" b="1" dirty="0" err="1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86.</a:t>
            </a:r>
            <a:endParaRPr lang="ru-RU" sz="2800" b="1" dirty="0">
              <a:ln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496" y="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Решите неравенство: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9858" y="571480"/>
            <a:ext cx="2556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а)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16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643050"/>
            <a:ext cx="2381250" cy="62865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143116"/>
            <a:ext cx="3086100" cy="619125"/>
          </a:xfrm>
          <a:prstGeom prst="rect">
            <a:avLst/>
          </a:prstGeom>
          <a:noFill/>
        </p:spPr>
      </p:pic>
      <p:cxnSp>
        <p:nvCxnSpPr>
          <p:cNvPr id="17" name="Прямая со стрелкой 16"/>
          <p:cNvCxnSpPr/>
          <p:nvPr/>
        </p:nvCxnSpPr>
        <p:spPr>
          <a:xfrm>
            <a:off x="4214810" y="4145165"/>
            <a:ext cx="4643470" cy="2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29913" y="4145165"/>
            <a:ext cx="228367" cy="66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х</a:t>
            </a:r>
            <a:endParaRPr lang="ru-RU" sz="2800" dirty="0"/>
          </a:p>
        </p:txBody>
      </p:sp>
      <p:sp>
        <p:nvSpPr>
          <p:cNvPr id="20" name="Полилиния 19"/>
          <p:cNvSpPr/>
          <p:nvPr/>
        </p:nvSpPr>
        <p:spPr>
          <a:xfrm>
            <a:off x="4747667" y="2786058"/>
            <a:ext cx="2328722" cy="2571768"/>
          </a:xfrm>
          <a:custGeom>
            <a:avLst/>
            <a:gdLst>
              <a:gd name="connsiteX0" fmla="*/ 0 w 2185416"/>
              <a:gd name="connsiteY0" fmla="*/ 27432 h 2884932"/>
              <a:gd name="connsiteX1" fmla="*/ 338328 w 2185416"/>
              <a:gd name="connsiteY1" fmla="*/ 1837944 h 2884932"/>
              <a:gd name="connsiteX2" fmla="*/ 1097280 w 2185416"/>
              <a:gd name="connsiteY2" fmla="*/ 2880360 h 2884932"/>
              <a:gd name="connsiteX3" fmla="*/ 1819656 w 2185416"/>
              <a:gd name="connsiteY3" fmla="*/ 1810512 h 2884932"/>
              <a:gd name="connsiteX4" fmla="*/ 2185416 w 2185416"/>
              <a:gd name="connsiteY4" fmla="*/ 0 h 288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5416" h="2884932">
                <a:moveTo>
                  <a:pt x="0" y="27432"/>
                </a:moveTo>
                <a:cubicBezTo>
                  <a:pt x="77724" y="694944"/>
                  <a:pt x="155448" y="1362456"/>
                  <a:pt x="338328" y="1837944"/>
                </a:cubicBezTo>
                <a:cubicBezTo>
                  <a:pt x="521208" y="2313432"/>
                  <a:pt x="850392" y="2884932"/>
                  <a:pt x="1097280" y="2880360"/>
                </a:cubicBezTo>
                <a:cubicBezTo>
                  <a:pt x="1344168" y="2875788"/>
                  <a:pt x="1638300" y="2290572"/>
                  <a:pt x="1819656" y="1810512"/>
                </a:cubicBezTo>
                <a:cubicBezTo>
                  <a:pt x="2001012" y="1330452"/>
                  <a:pt x="2093214" y="665226"/>
                  <a:pt x="2185416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5000628" y="4143380"/>
            <a:ext cx="1785950" cy="1209144"/>
          </a:xfrm>
          <a:custGeom>
            <a:avLst/>
            <a:gdLst>
              <a:gd name="connsiteX0" fmla="*/ 0 w 1719072"/>
              <a:gd name="connsiteY0" fmla="*/ 9144 h 970788"/>
              <a:gd name="connsiteX1" fmla="*/ 100584 w 1719072"/>
              <a:gd name="connsiteY1" fmla="*/ 237744 h 970788"/>
              <a:gd name="connsiteX2" fmla="*/ 384048 w 1719072"/>
              <a:gd name="connsiteY2" fmla="*/ 658368 h 970788"/>
              <a:gd name="connsiteX3" fmla="*/ 676656 w 1719072"/>
              <a:gd name="connsiteY3" fmla="*/ 914400 h 970788"/>
              <a:gd name="connsiteX4" fmla="*/ 868680 w 1719072"/>
              <a:gd name="connsiteY4" fmla="*/ 969264 h 970788"/>
              <a:gd name="connsiteX5" fmla="*/ 1014984 w 1719072"/>
              <a:gd name="connsiteY5" fmla="*/ 923544 h 970788"/>
              <a:gd name="connsiteX6" fmla="*/ 1216152 w 1719072"/>
              <a:gd name="connsiteY6" fmla="*/ 777240 h 970788"/>
              <a:gd name="connsiteX7" fmla="*/ 1426464 w 1719072"/>
              <a:gd name="connsiteY7" fmla="*/ 512064 h 970788"/>
              <a:gd name="connsiteX8" fmla="*/ 1719072 w 1719072"/>
              <a:gd name="connsiteY8" fmla="*/ 0 h 970788"/>
              <a:gd name="connsiteX9" fmla="*/ 1719072 w 1719072"/>
              <a:gd name="connsiteY9" fmla="*/ 0 h 970788"/>
              <a:gd name="connsiteX10" fmla="*/ 1719072 w 1719072"/>
              <a:gd name="connsiteY10" fmla="*/ 9144 h 97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9072" h="970788">
                <a:moveTo>
                  <a:pt x="0" y="9144"/>
                </a:moveTo>
                <a:cubicBezTo>
                  <a:pt x="18288" y="69342"/>
                  <a:pt x="36576" y="129540"/>
                  <a:pt x="100584" y="237744"/>
                </a:cubicBezTo>
                <a:cubicBezTo>
                  <a:pt x="164592" y="345948"/>
                  <a:pt x="288036" y="545592"/>
                  <a:pt x="384048" y="658368"/>
                </a:cubicBezTo>
                <a:cubicBezTo>
                  <a:pt x="480060" y="771144"/>
                  <a:pt x="595884" y="862584"/>
                  <a:pt x="676656" y="914400"/>
                </a:cubicBezTo>
                <a:cubicBezTo>
                  <a:pt x="757428" y="966216"/>
                  <a:pt x="812292" y="967740"/>
                  <a:pt x="868680" y="969264"/>
                </a:cubicBezTo>
                <a:cubicBezTo>
                  <a:pt x="925068" y="970788"/>
                  <a:pt x="957072" y="955548"/>
                  <a:pt x="1014984" y="923544"/>
                </a:cubicBezTo>
                <a:cubicBezTo>
                  <a:pt x="1072896" y="891540"/>
                  <a:pt x="1147572" y="845820"/>
                  <a:pt x="1216152" y="777240"/>
                </a:cubicBezTo>
                <a:cubicBezTo>
                  <a:pt x="1284732" y="708660"/>
                  <a:pt x="1342644" y="641604"/>
                  <a:pt x="1426464" y="512064"/>
                </a:cubicBezTo>
                <a:cubicBezTo>
                  <a:pt x="1510284" y="382524"/>
                  <a:pt x="1719072" y="0"/>
                  <a:pt x="1719072" y="0"/>
                </a:cubicBezTo>
                <a:lnTo>
                  <a:pt x="1719072" y="0"/>
                </a:lnTo>
                <a:lnTo>
                  <a:pt x="1719072" y="9144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595422" y="4145165"/>
            <a:ext cx="68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-4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715140" y="414338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24" name="Полилиния 23"/>
          <p:cNvSpPr/>
          <p:nvPr/>
        </p:nvSpPr>
        <p:spPr>
          <a:xfrm>
            <a:off x="4990068" y="4144437"/>
            <a:ext cx="1802567" cy="11598"/>
          </a:xfrm>
          <a:custGeom>
            <a:avLst/>
            <a:gdLst>
              <a:gd name="connsiteX0" fmla="*/ 0 w 1691640"/>
              <a:gd name="connsiteY0" fmla="*/ 9144 h 9144"/>
              <a:gd name="connsiteX1" fmla="*/ 1691640 w 1691640"/>
              <a:gd name="connsiteY1" fmla="*/ 0 h 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1640" h="9144">
                <a:moveTo>
                  <a:pt x="0" y="9144"/>
                </a:moveTo>
                <a:lnTo>
                  <a:pt x="169164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val 2"/>
          <p:cNvSpPr>
            <a:spLocks noChangeArrowheads="1"/>
          </p:cNvSpPr>
          <p:nvPr/>
        </p:nvSpPr>
        <p:spPr bwMode="auto">
          <a:xfrm>
            <a:off x="4899912" y="4054558"/>
            <a:ext cx="121795" cy="14497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6715140" y="4071942"/>
            <a:ext cx="121795" cy="14497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857784" y="3650937"/>
            <a:ext cx="264317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//////////////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5572140"/>
            <a:ext cx="4086225" cy="619125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2714612" y="6263366"/>
            <a:ext cx="421484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714884"/>
            <a:ext cx="1057275" cy="6191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071546"/>
            <a:ext cx="2324100" cy="628650"/>
          </a:xfrm>
          <a:prstGeom prst="rect">
            <a:avLst/>
          </a:prstGeom>
          <a:noFill/>
        </p:spPr>
      </p:pic>
      <p:pic>
        <p:nvPicPr>
          <p:cNvPr id="32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-32" y="3357562"/>
            <a:ext cx="3328171" cy="30003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3714752"/>
            <a:ext cx="25003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7050" y="6238875"/>
            <a:ext cx="3009900" cy="61912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8" grpId="0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1033" grpId="0"/>
      <p:bldP spid="33" grpId="0" animBg="1"/>
      <p:bldP spid="6" grpId="0" animBg="1"/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" y="-24"/>
            <a:ext cx="364333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308 (в), </a:t>
            </a:r>
            <a:r>
              <a:rPr lang="ru-RU" sz="2800" b="1" dirty="0" err="1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86.</a:t>
            </a:r>
            <a:endParaRPr lang="ru-RU" sz="2800" b="1" dirty="0">
              <a:ln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496" y="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Решите неравенство: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214810" y="4145165"/>
            <a:ext cx="4643470" cy="2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29913" y="4145165"/>
            <a:ext cx="228367" cy="66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х</a:t>
            </a:r>
            <a:endParaRPr lang="ru-RU" sz="2800" dirty="0"/>
          </a:p>
        </p:txBody>
      </p:sp>
      <p:sp>
        <p:nvSpPr>
          <p:cNvPr id="20" name="Полилиния 19"/>
          <p:cNvSpPr/>
          <p:nvPr/>
        </p:nvSpPr>
        <p:spPr>
          <a:xfrm>
            <a:off x="4747667" y="2786058"/>
            <a:ext cx="2328722" cy="2571768"/>
          </a:xfrm>
          <a:custGeom>
            <a:avLst/>
            <a:gdLst>
              <a:gd name="connsiteX0" fmla="*/ 0 w 2185416"/>
              <a:gd name="connsiteY0" fmla="*/ 27432 h 2884932"/>
              <a:gd name="connsiteX1" fmla="*/ 338328 w 2185416"/>
              <a:gd name="connsiteY1" fmla="*/ 1837944 h 2884932"/>
              <a:gd name="connsiteX2" fmla="*/ 1097280 w 2185416"/>
              <a:gd name="connsiteY2" fmla="*/ 2880360 h 2884932"/>
              <a:gd name="connsiteX3" fmla="*/ 1819656 w 2185416"/>
              <a:gd name="connsiteY3" fmla="*/ 1810512 h 2884932"/>
              <a:gd name="connsiteX4" fmla="*/ 2185416 w 2185416"/>
              <a:gd name="connsiteY4" fmla="*/ 0 h 288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5416" h="2884932">
                <a:moveTo>
                  <a:pt x="0" y="27432"/>
                </a:moveTo>
                <a:cubicBezTo>
                  <a:pt x="77724" y="694944"/>
                  <a:pt x="155448" y="1362456"/>
                  <a:pt x="338328" y="1837944"/>
                </a:cubicBezTo>
                <a:cubicBezTo>
                  <a:pt x="521208" y="2313432"/>
                  <a:pt x="850392" y="2884932"/>
                  <a:pt x="1097280" y="2880360"/>
                </a:cubicBezTo>
                <a:cubicBezTo>
                  <a:pt x="1344168" y="2875788"/>
                  <a:pt x="1638300" y="2290572"/>
                  <a:pt x="1819656" y="1810512"/>
                </a:cubicBezTo>
                <a:cubicBezTo>
                  <a:pt x="2001012" y="1330452"/>
                  <a:pt x="2093214" y="665226"/>
                  <a:pt x="2185416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595422" y="4145165"/>
            <a:ext cx="68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-3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715140" y="414338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714612" y="6215082"/>
            <a:ext cx="614366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0875" y="642918"/>
            <a:ext cx="2762250" cy="628650"/>
          </a:xfrm>
          <a:prstGeom prst="rect">
            <a:avLst/>
          </a:prstGeom>
          <a:noFill/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142984"/>
            <a:ext cx="3019425" cy="628650"/>
          </a:xfrm>
          <a:prstGeom prst="rect">
            <a:avLst/>
          </a:prstGeom>
          <a:noFill/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571612"/>
            <a:ext cx="2124075" cy="628650"/>
          </a:xfrm>
          <a:prstGeom prst="rect">
            <a:avLst/>
          </a:prstGeom>
          <a:noFill/>
        </p:spPr>
      </p:pic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928802"/>
            <a:ext cx="3086100" cy="619125"/>
          </a:xfrm>
          <a:prstGeom prst="rect">
            <a:avLst/>
          </a:prstGeom>
          <a:noFill/>
        </p:spPr>
      </p:pic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715172" y="3722375"/>
            <a:ext cx="264317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//////////////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2643174" y="3722375"/>
            <a:ext cx="242889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\\\\\\\\\\\\\\\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072074"/>
            <a:ext cx="6153150" cy="1228725"/>
          </a:xfrm>
          <a:prstGeom prst="rect">
            <a:avLst/>
          </a:prstGeom>
          <a:noFill/>
        </p:spPr>
      </p:pic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4743450" y="2809875"/>
            <a:ext cx="257175" cy="1371600"/>
          </a:xfrm>
          <a:custGeom>
            <a:avLst/>
            <a:gdLst>
              <a:gd name="connsiteX0" fmla="*/ 0 w 257175"/>
              <a:gd name="connsiteY0" fmla="*/ 0 h 1371600"/>
              <a:gd name="connsiteX1" fmla="*/ 57150 w 257175"/>
              <a:gd name="connsiteY1" fmla="*/ 428625 h 1371600"/>
              <a:gd name="connsiteX2" fmla="*/ 104775 w 257175"/>
              <a:gd name="connsiteY2" fmla="*/ 714375 h 1371600"/>
              <a:gd name="connsiteX3" fmla="*/ 161925 w 257175"/>
              <a:gd name="connsiteY3" fmla="*/ 990600 h 1371600"/>
              <a:gd name="connsiteX4" fmla="*/ 209550 w 257175"/>
              <a:gd name="connsiteY4" fmla="*/ 1171575 h 1371600"/>
              <a:gd name="connsiteX5" fmla="*/ 238125 w 257175"/>
              <a:gd name="connsiteY5" fmla="*/ 1257300 h 1371600"/>
              <a:gd name="connsiteX6" fmla="*/ 257175 w 257175"/>
              <a:gd name="connsiteY6" fmla="*/ 1371600 h 1371600"/>
              <a:gd name="connsiteX7" fmla="*/ 257175 w 257175"/>
              <a:gd name="connsiteY7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175" h="1371600">
                <a:moveTo>
                  <a:pt x="0" y="0"/>
                </a:moveTo>
                <a:cubicBezTo>
                  <a:pt x="19844" y="154781"/>
                  <a:pt x="39688" y="309563"/>
                  <a:pt x="57150" y="428625"/>
                </a:cubicBezTo>
                <a:cubicBezTo>
                  <a:pt x="74613" y="547688"/>
                  <a:pt x="87313" y="620713"/>
                  <a:pt x="104775" y="714375"/>
                </a:cubicBezTo>
                <a:cubicBezTo>
                  <a:pt x="122237" y="808037"/>
                  <a:pt x="144463" y="914400"/>
                  <a:pt x="161925" y="990600"/>
                </a:cubicBezTo>
                <a:cubicBezTo>
                  <a:pt x="179388" y="1066800"/>
                  <a:pt x="196850" y="1127125"/>
                  <a:pt x="209550" y="1171575"/>
                </a:cubicBezTo>
                <a:cubicBezTo>
                  <a:pt x="222250" y="1216025"/>
                  <a:pt x="230188" y="1223963"/>
                  <a:pt x="238125" y="1257300"/>
                </a:cubicBezTo>
                <a:cubicBezTo>
                  <a:pt x="246062" y="1290637"/>
                  <a:pt x="257175" y="1371600"/>
                  <a:pt x="257175" y="1371600"/>
                </a:cubicBezTo>
                <a:lnTo>
                  <a:pt x="257175" y="137160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6772275" y="2762250"/>
            <a:ext cx="304800" cy="1371600"/>
          </a:xfrm>
          <a:custGeom>
            <a:avLst/>
            <a:gdLst>
              <a:gd name="connsiteX0" fmla="*/ 0 w 304800"/>
              <a:gd name="connsiteY0" fmla="*/ 1371600 h 1371600"/>
              <a:gd name="connsiteX1" fmla="*/ 114300 w 304800"/>
              <a:gd name="connsiteY1" fmla="*/ 1038225 h 1371600"/>
              <a:gd name="connsiteX2" fmla="*/ 200025 w 304800"/>
              <a:gd name="connsiteY2" fmla="*/ 628650 h 1371600"/>
              <a:gd name="connsiteX3" fmla="*/ 257175 w 304800"/>
              <a:gd name="connsiteY3" fmla="*/ 276225 h 1371600"/>
              <a:gd name="connsiteX4" fmla="*/ 304800 w 3048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371600">
                <a:moveTo>
                  <a:pt x="0" y="1371600"/>
                </a:moveTo>
                <a:cubicBezTo>
                  <a:pt x="40481" y="1266825"/>
                  <a:pt x="80963" y="1162050"/>
                  <a:pt x="114300" y="1038225"/>
                </a:cubicBezTo>
                <a:cubicBezTo>
                  <a:pt x="147638" y="914400"/>
                  <a:pt x="176213" y="755650"/>
                  <a:pt x="200025" y="628650"/>
                </a:cubicBezTo>
                <a:cubicBezTo>
                  <a:pt x="223837" y="501650"/>
                  <a:pt x="239713" y="381000"/>
                  <a:pt x="257175" y="276225"/>
                </a:cubicBezTo>
                <a:cubicBezTo>
                  <a:pt x="274637" y="171450"/>
                  <a:pt x="289718" y="85725"/>
                  <a:pt x="304800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7" name="Picture 2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643182"/>
            <a:ext cx="1057275" cy="619125"/>
          </a:xfrm>
          <a:prstGeom prst="rect">
            <a:avLst/>
          </a:prstGeom>
          <a:noFill/>
        </p:spPr>
      </p:pic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9" name="Picture 2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571744"/>
            <a:ext cx="1057275" cy="619125"/>
          </a:xfrm>
          <a:prstGeom prst="rect">
            <a:avLst/>
          </a:prstGeom>
          <a:noFill/>
        </p:spPr>
      </p:pic>
      <p:sp>
        <p:nvSpPr>
          <p:cNvPr id="68" name="Полилиния 67"/>
          <p:cNvSpPr/>
          <p:nvPr/>
        </p:nvSpPr>
        <p:spPr>
          <a:xfrm>
            <a:off x="2689860" y="4145280"/>
            <a:ext cx="2286000" cy="7620"/>
          </a:xfrm>
          <a:custGeom>
            <a:avLst/>
            <a:gdLst>
              <a:gd name="connsiteX0" fmla="*/ 0 w 2286000"/>
              <a:gd name="connsiteY0" fmla="*/ 0 h 7620"/>
              <a:gd name="connsiteX1" fmla="*/ 2286000 w 2286000"/>
              <a:gd name="connsiteY1" fmla="*/ 7620 h 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0" h="7620">
                <a:moveTo>
                  <a:pt x="0" y="0"/>
                </a:moveTo>
                <a:lnTo>
                  <a:pt x="2286000" y="762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val 2"/>
          <p:cNvSpPr>
            <a:spLocks noChangeArrowheads="1"/>
          </p:cNvSpPr>
          <p:nvPr/>
        </p:nvSpPr>
        <p:spPr bwMode="auto">
          <a:xfrm>
            <a:off x="4899912" y="4054558"/>
            <a:ext cx="121795" cy="14497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6781800" y="4152900"/>
            <a:ext cx="2049780" cy="7620"/>
          </a:xfrm>
          <a:custGeom>
            <a:avLst/>
            <a:gdLst>
              <a:gd name="connsiteX0" fmla="*/ 0 w 2049780"/>
              <a:gd name="connsiteY0" fmla="*/ 0 h 7620"/>
              <a:gd name="connsiteX1" fmla="*/ 2049780 w 2049780"/>
              <a:gd name="connsiteY1" fmla="*/ 7620 h 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9780" h="7620">
                <a:moveTo>
                  <a:pt x="0" y="0"/>
                </a:moveTo>
                <a:lnTo>
                  <a:pt x="2049780" y="762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6715140" y="4071942"/>
            <a:ext cx="121795" cy="14497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42842" y="3000372"/>
            <a:ext cx="2500331" cy="2571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2905780"/>
            <a:ext cx="25003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6215082"/>
            <a:ext cx="5562600" cy="61912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/>
      <p:bldP spid="20" grpId="0" animBg="1"/>
      <p:bldP spid="22" grpId="0"/>
      <p:bldP spid="23" grpId="0"/>
      <p:bldP spid="33" grpId="0" animBg="1"/>
      <p:bldP spid="47" grpId="0"/>
      <p:bldP spid="10258" grpId="0"/>
      <p:bldP spid="59" grpId="0" animBg="1"/>
      <p:bldP spid="60" grpId="0" animBg="1"/>
      <p:bldP spid="68" grpId="0" animBg="1"/>
      <p:bldP spid="25" grpId="0" animBg="1"/>
      <p:bldP spid="69" grpId="0" animBg="1"/>
      <p:bldP spid="26" grpId="0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2121" y="1928802"/>
            <a:ext cx="7779758" cy="30931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6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Устные упражнения</a:t>
            </a:r>
          </a:p>
          <a:p>
            <a:pPr algn="ctr"/>
            <a:r>
              <a:rPr lang="ru-RU" sz="6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по готовым рисункам</a:t>
            </a:r>
            <a:endParaRPr lang="ru-RU" sz="6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8596" y="0"/>
            <a:ext cx="4315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ru-RU" sz="7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770592" y="357166"/>
            <a:ext cx="560281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Внимание!</a:t>
            </a:r>
            <a:endParaRPr lang="ru-RU" sz="8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9" grpId="0"/>
      <p:bldP spid="2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" y="-24"/>
            <a:ext cx="364333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308 (г), </a:t>
            </a:r>
            <a:r>
              <a:rPr lang="ru-RU" sz="2800" b="1" dirty="0" err="1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86.</a:t>
            </a:r>
            <a:endParaRPr lang="ru-RU" sz="2800" b="1" dirty="0">
              <a:ln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496" y="-7146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Решите неравенство: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214810" y="4145165"/>
            <a:ext cx="4643470" cy="2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29913" y="4145165"/>
            <a:ext cx="228367" cy="66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х</a:t>
            </a:r>
            <a:endParaRPr lang="ru-RU" sz="2800" dirty="0"/>
          </a:p>
        </p:txBody>
      </p:sp>
      <p:sp>
        <p:nvSpPr>
          <p:cNvPr id="20" name="Полилиния 19"/>
          <p:cNvSpPr/>
          <p:nvPr/>
        </p:nvSpPr>
        <p:spPr>
          <a:xfrm rot="10800000">
            <a:off x="4714876" y="2786058"/>
            <a:ext cx="2328722" cy="2571768"/>
          </a:xfrm>
          <a:custGeom>
            <a:avLst/>
            <a:gdLst>
              <a:gd name="connsiteX0" fmla="*/ 0 w 2185416"/>
              <a:gd name="connsiteY0" fmla="*/ 27432 h 2884932"/>
              <a:gd name="connsiteX1" fmla="*/ 338328 w 2185416"/>
              <a:gd name="connsiteY1" fmla="*/ 1837944 h 2884932"/>
              <a:gd name="connsiteX2" fmla="*/ 1097280 w 2185416"/>
              <a:gd name="connsiteY2" fmla="*/ 2880360 h 2884932"/>
              <a:gd name="connsiteX3" fmla="*/ 1819656 w 2185416"/>
              <a:gd name="connsiteY3" fmla="*/ 1810512 h 2884932"/>
              <a:gd name="connsiteX4" fmla="*/ 2185416 w 2185416"/>
              <a:gd name="connsiteY4" fmla="*/ 0 h 288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5416" h="2884932">
                <a:moveTo>
                  <a:pt x="0" y="27432"/>
                </a:moveTo>
                <a:cubicBezTo>
                  <a:pt x="77724" y="694944"/>
                  <a:pt x="155448" y="1362456"/>
                  <a:pt x="338328" y="1837944"/>
                </a:cubicBezTo>
                <a:cubicBezTo>
                  <a:pt x="521208" y="2313432"/>
                  <a:pt x="850392" y="2884932"/>
                  <a:pt x="1097280" y="2880360"/>
                </a:cubicBezTo>
                <a:cubicBezTo>
                  <a:pt x="1344168" y="2875788"/>
                  <a:pt x="1638300" y="2290572"/>
                  <a:pt x="1819656" y="1810512"/>
                </a:cubicBezTo>
                <a:cubicBezTo>
                  <a:pt x="2001012" y="1330452"/>
                  <a:pt x="2093214" y="665226"/>
                  <a:pt x="2185416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857752" y="4071942"/>
            <a:ext cx="90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-1/5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16" y="407194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786610" y="3793813"/>
            <a:ext cx="221454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//////////////</a:t>
            </a:r>
            <a:r>
              <a:rPr lang="ru-RU" sz="2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///////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14480" y="6072206"/>
            <a:ext cx="685804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0421" y="571480"/>
            <a:ext cx="2486025" cy="628650"/>
          </a:xfrm>
          <a:prstGeom prst="rect">
            <a:avLst/>
          </a:prstGeom>
          <a:noFill/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9" y="1085838"/>
            <a:ext cx="2619375" cy="628650"/>
          </a:xfrm>
          <a:prstGeom prst="rect">
            <a:avLst/>
          </a:prstGeom>
          <a:noFill/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3272" y="1595429"/>
            <a:ext cx="2686050" cy="619125"/>
          </a:xfrm>
          <a:prstGeom prst="rect">
            <a:avLst/>
          </a:prstGeom>
          <a:noFill/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7088" y="1857364"/>
            <a:ext cx="3162300" cy="1114425"/>
          </a:xfrm>
          <a:prstGeom prst="rect">
            <a:avLst/>
          </a:prstGeom>
          <a:noFill/>
        </p:spPr>
      </p:pic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667263"/>
            <a:ext cx="1076325" cy="619125"/>
          </a:xfrm>
          <a:prstGeom prst="rect">
            <a:avLst/>
          </a:prstGeom>
          <a:noFill/>
        </p:spPr>
      </p:pic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3786190"/>
            <a:ext cx="23230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\\\\\\\\\\\\\\\\\\\\\\\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857760"/>
            <a:ext cx="1076325" cy="619125"/>
          </a:xfrm>
          <a:prstGeom prst="rect">
            <a:avLst/>
          </a:prstGeom>
          <a:noFill/>
        </p:spPr>
      </p:pic>
      <p:sp>
        <p:nvSpPr>
          <p:cNvPr id="43" name="Полилиния 42"/>
          <p:cNvSpPr/>
          <p:nvPr/>
        </p:nvSpPr>
        <p:spPr>
          <a:xfrm>
            <a:off x="2898648" y="4142232"/>
            <a:ext cx="2066544" cy="0"/>
          </a:xfrm>
          <a:custGeom>
            <a:avLst/>
            <a:gdLst>
              <a:gd name="connsiteX0" fmla="*/ 0 w 2066544"/>
              <a:gd name="connsiteY0" fmla="*/ 0 h 0"/>
              <a:gd name="connsiteX1" fmla="*/ 2066544 w 2066544"/>
              <a:gd name="connsiteY1" fmla="*/ 0 h 0"/>
              <a:gd name="connsiteX2" fmla="*/ 2066544 w 2066544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6544">
                <a:moveTo>
                  <a:pt x="0" y="0"/>
                </a:moveTo>
                <a:lnTo>
                  <a:pt x="2066544" y="0"/>
                </a:lnTo>
                <a:lnTo>
                  <a:pt x="2066544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6821424" y="4142232"/>
            <a:ext cx="1993392" cy="0"/>
          </a:xfrm>
          <a:custGeom>
            <a:avLst/>
            <a:gdLst>
              <a:gd name="connsiteX0" fmla="*/ 0 w 1993392"/>
              <a:gd name="connsiteY0" fmla="*/ 0 h 0"/>
              <a:gd name="connsiteX1" fmla="*/ 1993392 w 199339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93392">
                <a:moveTo>
                  <a:pt x="0" y="0"/>
                </a:moveTo>
                <a:lnTo>
                  <a:pt x="1993392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4718304" y="4114800"/>
            <a:ext cx="246888" cy="1252728"/>
          </a:xfrm>
          <a:custGeom>
            <a:avLst/>
            <a:gdLst>
              <a:gd name="connsiteX0" fmla="*/ 0 w 246888"/>
              <a:gd name="connsiteY0" fmla="*/ 1252728 h 1252728"/>
              <a:gd name="connsiteX1" fmla="*/ 91440 w 246888"/>
              <a:gd name="connsiteY1" fmla="*/ 667512 h 1252728"/>
              <a:gd name="connsiteX2" fmla="*/ 246888 w 246888"/>
              <a:gd name="connsiteY2" fmla="*/ 0 h 125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888" h="1252728">
                <a:moveTo>
                  <a:pt x="0" y="1252728"/>
                </a:moveTo>
                <a:lnTo>
                  <a:pt x="91440" y="667512"/>
                </a:lnTo>
                <a:lnTo>
                  <a:pt x="246888" y="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val 2"/>
          <p:cNvSpPr>
            <a:spLocks noChangeArrowheads="1"/>
          </p:cNvSpPr>
          <p:nvPr/>
        </p:nvSpPr>
        <p:spPr bwMode="auto">
          <a:xfrm>
            <a:off x="4899912" y="4054558"/>
            <a:ext cx="121795" cy="14497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6821424" y="4123944"/>
            <a:ext cx="219456" cy="1216152"/>
          </a:xfrm>
          <a:custGeom>
            <a:avLst/>
            <a:gdLst>
              <a:gd name="connsiteX0" fmla="*/ 219456 w 219456"/>
              <a:gd name="connsiteY0" fmla="*/ 1216152 h 1216152"/>
              <a:gd name="connsiteX1" fmla="*/ 155448 w 219456"/>
              <a:gd name="connsiteY1" fmla="*/ 740664 h 1216152"/>
              <a:gd name="connsiteX2" fmla="*/ 73152 w 219456"/>
              <a:gd name="connsiteY2" fmla="*/ 320040 h 1216152"/>
              <a:gd name="connsiteX3" fmla="*/ 0 w 219456"/>
              <a:gd name="connsiteY3" fmla="*/ 0 h 121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6" h="1216152">
                <a:moveTo>
                  <a:pt x="219456" y="1216152"/>
                </a:moveTo>
                <a:lnTo>
                  <a:pt x="155448" y="740664"/>
                </a:lnTo>
                <a:lnTo>
                  <a:pt x="73152" y="320040"/>
                </a:lnTo>
                <a:lnTo>
                  <a:pt x="0" y="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6736221" y="4071942"/>
            <a:ext cx="121795" cy="14497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1581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4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-32" y="2857496"/>
            <a:ext cx="3011202" cy="2714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928934"/>
            <a:ext cx="25003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5743575"/>
            <a:ext cx="6057900" cy="1114425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/>
      <p:bldP spid="20" grpId="0" animBg="1"/>
      <p:bldP spid="22" grpId="0"/>
      <p:bldP spid="23" grpId="0"/>
      <p:bldP spid="1033" grpId="0"/>
      <p:bldP spid="33" grpId="0" animBg="1"/>
      <p:bldP spid="44" grpId="0"/>
      <p:bldP spid="43" grpId="0" animBg="1"/>
      <p:bldP spid="46" grpId="0" animBg="1"/>
      <p:bldP spid="49" grpId="0" animBg="1"/>
      <p:bldP spid="25" grpId="0" animBg="1"/>
      <p:bldP spid="50" grpId="0" animBg="1"/>
      <p:bldP spid="26" grpId="0" animBg="1"/>
      <p:bldP spid="6" grpId="0" animBg="1"/>
      <p:bldP spid="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" y="-24"/>
            <a:ext cx="364333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310 (а), </a:t>
            </a:r>
            <a:r>
              <a:rPr lang="ru-RU" sz="2800" b="1" dirty="0" err="1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86.</a:t>
            </a:r>
            <a:endParaRPr lang="ru-RU" sz="2800" b="1" dirty="0">
              <a:ln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571480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каких значениях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уравнение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имеет два корня?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142984"/>
            <a:ext cx="3371850" cy="62865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28802"/>
            <a:ext cx="90011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данное уравнение имеет два различных корня, если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571744"/>
            <a:ext cx="1133475" cy="552450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071810"/>
            <a:ext cx="3371850" cy="628650"/>
          </a:xfrm>
          <a:prstGeom prst="rect">
            <a:avLst/>
          </a:prstGeom>
          <a:noFill/>
        </p:spPr>
      </p:pic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571876"/>
            <a:ext cx="4867275" cy="552450"/>
          </a:xfrm>
          <a:prstGeom prst="rect">
            <a:avLst/>
          </a:prstGeom>
          <a:noFill/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000504"/>
            <a:ext cx="4238625" cy="55245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928662" y="6143644"/>
            <a:ext cx="742955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2" name="Группа 61"/>
          <p:cNvGrpSpPr/>
          <p:nvPr/>
        </p:nvGrpSpPr>
        <p:grpSpPr>
          <a:xfrm>
            <a:off x="4706433" y="2714620"/>
            <a:ext cx="4220882" cy="3286148"/>
            <a:chOff x="4706433" y="2714620"/>
            <a:chExt cx="4220882" cy="3286148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7072330" y="4210549"/>
              <a:ext cx="1854985" cy="6472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600" b="1" dirty="0" smtClean="0">
                  <a:latin typeface="Times New Roman" pitchFamily="18" charset="0"/>
                  <a:cs typeface="Times New Roman" pitchFamily="18" charset="0"/>
                </a:rPr>
                <a:t>/////////////////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>
              <a:off x="4797178" y="4592419"/>
              <a:ext cx="4128876" cy="20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Полилиния 56"/>
            <p:cNvSpPr/>
            <p:nvPr/>
          </p:nvSpPr>
          <p:spPr>
            <a:xfrm>
              <a:off x="7152543" y="4577753"/>
              <a:ext cx="1710862" cy="14656"/>
            </a:xfrm>
            <a:custGeom>
              <a:avLst/>
              <a:gdLst>
                <a:gd name="connsiteX0" fmla="*/ 0 w 1628078"/>
                <a:gd name="connsiteY0" fmla="*/ 0 h 11151"/>
                <a:gd name="connsiteX1" fmla="*/ 1628078 w 1628078"/>
                <a:gd name="connsiteY1" fmla="*/ 11151 h 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8078" h="11151">
                  <a:moveTo>
                    <a:pt x="0" y="0"/>
                  </a:moveTo>
                  <a:lnTo>
                    <a:pt x="1628078" y="11151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11004" y="4429668"/>
              <a:ext cx="239979" cy="872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err="1" smtClean="0"/>
                <a:t>х</a:t>
              </a:r>
              <a:endParaRPr lang="ru-RU" sz="2800" dirty="0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5773094" y="2714620"/>
              <a:ext cx="1651550" cy="3286148"/>
            </a:xfrm>
            <a:custGeom>
              <a:avLst/>
              <a:gdLst>
                <a:gd name="connsiteX0" fmla="*/ 0 w 1427356"/>
                <a:gd name="connsiteY0" fmla="*/ 11152 h 1432931"/>
                <a:gd name="connsiteX1" fmla="*/ 345688 w 1427356"/>
                <a:gd name="connsiteY1" fmla="*/ 1115122 h 1432931"/>
                <a:gd name="connsiteX2" fmla="*/ 713678 w 1427356"/>
                <a:gd name="connsiteY2" fmla="*/ 1427356 h 1432931"/>
                <a:gd name="connsiteX3" fmla="*/ 1070517 w 1427356"/>
                <a:gd name="connsiteY3" fmla="*/ 1081669 h 1432931"/>
                <a:gd name="connsiteX4" fmla="*/ 1427356 w 1427356"/>
                <a:gd name="connsiteY4" fmla="*/ 0 h 143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356" h="1432931">
                  <a:moveTo>
                    <a:pt x="0" y="11152"/>
                  </a:moveTo>
                  <a:cubicBezTo>
                    <a:pt x="113371" y="445120"/>
                    <a:pt x="226742" y="879088"/>
                    <a:pt x="345688" y="1115122"/>
                  </a:cubicBezTo>
                  <a:cubicBezTo>
                    <a:pt x="464634" y="1351156"/>
                    <a:pt x="592873" y="1432931"/>
                    <a:pt x="713678" y="1427356"/>
                  </a:cubicBezTo>
                  <a:cubicBezTo>
                    <a:pt x="834483" y="1421781"/>
                    <a:pt x="951571" y="1319562"/>
                    <a:pt x="1070517" y="1081669"/>
                  </a:cubicBezTo>
                  <a:cubicBezTo>
                    <a:pt x="1189463" y="843776"/>
                    <a:pt x="1308409" y="421888"/>
                    <a:pt x="1427356" y="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97742" y="4493127"/>
              <a:ext cx="500880" cy="687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-6</a:t>
              </a:r>
              <a:endParaRPr lang="ru-RU" sz="28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249890" y="4468098"/>
              <a:ext cx="525493" cy="687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6</a:t>
              </a:r>
              <a:endParaRPr lang="ru-RU" sz="2800" dirty="0"/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4706433" y="4139111"/>
              <a:ext cx="1651517" cy="647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\\\\\\\\\\\\\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4715150" y="4592408"/>
              <a:ext cx="1312443" cy="14656"/>
            </a:xfrm>
            <a:custGeom>
              <a:avLst/>
              <a:gdLst>
                <a:gd name="connsiteX0" fmla="*/ 0 w 1248937"/>
                <a:gd name="connsiteY0" fmla="*/ 0 h 11151"/>
                <a:gd name="connsiteX1" fmla="*/ 1248937 w 1248937"/>
                <a:gd name="connsiteY1" fmla="*/ 11151 h 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8937" h="11151">
                  <a:moveTo>
                    <a:pt x="0" y="0"/>
                  </a:moveTo>
                  <a:lnTo>
                    <a:pt x="1248937" y="11151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5776332" y="2765502"/>
              <a:ext cx="256478" cy="1817649"/>
            </a:xfrm>
            <a:custGeom>
              <a:avLst/>
              <a:gdLst>
                <a:gd name="connsiteX0" fmla="*/ 0 w 256478"/>
                <a:gd name="connsiteY0" fmla="*/ 0 h 1817649"/>
                <a:gd name="connsiteX1" fmla="*/ 111512 w 256478"/>
                <a:gd name="connsiteY1" fmla="*/ 780586 h 1817649"/>
                <a:gd name="connsiteX2" fmla="*/ 256478 w 256478"/>
                <a:gd name="connsiteY2" fmla="*/ 1817649 h 181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478" h="1817649">
                  <a:moveTo>
                    <a:pt x="0" y="0"/>
                  </a:moveTo>
                  <a:lnTo>
                    <a:pt x="111512" y="780586"/>
                  </a:lnTo>
                  <a:lnTo>
                    <a:pt x="256478" y="1817649"/>
                  </a:ln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7147932" y="2720898"/>
              <a:ext cx="278780" cy="1828800"/>
            </a:xfrm>
            <a:custGeom>
              <a:avLst/>
              <a:gdLst>
                <a:gd name="connsiteX0" fmla="*/ 0 w 278780"/>
                <a:gd name="connsiteY0" fmla="*/ 1828800 h 1828800"/>
                <a:gd name="connsiteX1" fmla="*/ 278780 w 278780"/>
                <a:gd name="connsiteY1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8780" h="1828800">
                  <a:moveTo>
                    <a:pt x="0" y="1828800"/>
                  </a:moveTo>
                  <a:lnTo>
                    <a:pt x="278780" y="0"/>
                  </a:ln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Oval 2"/>
            <p:cNvSpPr>
              <a:spLocks noChangeArrowheads="1"/>
            </p:cNvSpPr>
            <p:nvPr/>
          </p:nvSpPr>
          <p:spPr bwMode="auto">
            <a:xfrm>
              <a:off x="5942434" y="4501106"/>
              <a:ext cx="129764" cy="14234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Oval 2"/>
            <p:cNvSpPr>
              <a:spLocks noChangeArrowheads="1"/>
            </p:cNvSpPr>
            <p:nvPr/>
          </p:nvSpPr>
          <p:spPr bwMode="auto">
            <a:xfrm>
              <a:off x="7072330" y="4500570"/>
              <a:ext cx="142875" cy="14287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6143644"/>
            <a:ext cx="5562600" cy="61912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357166"/>
            <a:ext cx="38576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57250" indent="-857250"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  Итог урока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6" name="Picture 9" descr="C:\Documents and Settings\Admin\Local Settings\Temporary Internet Files\Content.IE5\ALCLKCNP\MCj030125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5364523" cy="51994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1071546"/>
            <a:ext cx="6643734" cy="92333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 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3000372"/>
          <a:ext cx="8715436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8" descr="C:\Documents and Settings\Admin\Local Settings\Temporary Internet Files\Content.IE5\FS5UHFRC\MCj0438183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256496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572560" cy="228601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cs typeface="Times New Roman"/>
              </a:rPr>
              <a:t>Спасибо за внимание.</a:t>
            </a:r>
            <a:endParaRPr lang="ru-RU" sz="3600" kern="10" spc="0" dirty="0">
              <a:ln w="9525">
                <a:solidFill>
                  <a:srgbClr val="00B0F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3" name="Блюз под дожде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15338" y="6072206"/>
            <a:ext cx="590552" cy="590552"/>
          </a:xfrm>
          <a:prstGeom prst="rect">
            <a:avLst/>
          </a:prstGeom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85720" y="3500438"/>
            <a:ext cx="8572560" cy="228601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cs typeface="Times New Roman"/>
              </a:rPr>
              <a:t>До новых </a:t>
            </a:r>
            <a:r>
              <a:rPr lang="ru-RU" sz="3600" kern="10" spc="0" dirty="0" err="1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cs typeface="Times New Roman"/>
              </a:rPr>
              <a:t>встречь</a:t>
            </a:r>
            <a:r>
              <a:rPr lang="ru-RU" sz="36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cs typeface="Times New Roman"/>
              </a:rPr>
              <a:t>.</a:t>
            </a:r>
            <a:endParaRPr lang="ru-RU" sz="3600" kern="10" spc="0" dirty="0">
              <a:ln w="9525">
                <a:solidFill>
                  <a:srgbClr val="00B0F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214282" y="428604"/>
            <a:ext cx="50720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Используя график функции</a:t>
            </a:r>
          </a:p>
          <a:p>
            <a:endParaRPr lang="ru-RU" sz="2800" dirty="0" smtClean="0">
              <a:latin typeface="+mj-lt"/>
            </a:endParaRPr>
          </a:p>
          <a:p>
            <a:endParaRPr lang="ru-RU" sz="2800" dirty="0">
              <a:latin typeface="+mj-lt"/>
            </a:endParaRPr>
          </a:p>
          <a:p>
            <a:r>
              <a:rPr lang="ru-RU" sz="2800" dirty="0">
                <a:latin typeface="+mj-lt"/>
              </a:rPr>
              <a:t>а</a:t>
            </a:r>
            <a:r>
              <a:rPr lang="ru-RU" sz="2800" dirty="0" smtClean="0">
                <a:latin typeface="+mj-lt"/>
              </a:rPr>
              <a:t>) охарактеризуйте знак первого коэффициента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2800" dirty="0" smtClean="0">
                <a:latin typeface="+mj-lt"/>
              </a:rPr>
              <a:t>  и дискриминанта;</a:t>
            </a:r>
          </a:p>
          <a:p>
            <a:r>
              <a:rPr lang="ru-RU" sz="2800" dirty="0">
                <a:latin typeface="+mj-lt"/>
              </a:rPr>
              <a:t>б</a:t>
            </a:r>
            <a:r>
              <a:rPr lang="ru-RU" sz="2800" dirty="0" smtClean="0">
                <a:latin typeface="+mj-lt"/>
              </a:rPr>
              <a:t>) назовите значения переменной </a:t>
            </a:r>
            <a:r>
              <a:rPr lang="ru-RU" sz="2800" dirty="0" err="1" smtClean="0">
                <a:solidFill>
                  <a:srgbClr val="FF0000"/>
                </a:solidFill>
                <a:latin typeface="+mj-lt"/>
              </a:rPr>
              <a:t>х</a:t>
            </a:r>
            <a:r>
              <a:rPr lang="ru-RU" sz="2800" dirty="0" smtClean="0">
                <a:latin typeface="+mj-lt"/>
              </a:rPr>
              <a:t> , при которых функция принимает значения,</a:t>
            </a:r>
          </a:p>
          <a:p>
            <a:r>
              <a:rPr lang="ru-RU" sz="2800" dirty="0">
                <a:latin typeface="+mj-lt"/>
              </a:rPr>
              <a:t>-</a:t>
            </a:r>
            <a:r>
              <a:rPr lang="ru-RU" sz="2800" dirty="0" smtClean="0">
                <a:latin typeface="+mj-lt"/>
              </a:rPr>
              <a:t>  равные нулю,</a:t>
            </a:r>
          </a:p>
          <a:p>
            <a:r>
              <a:rPr lang="ru-RU" sz="2800" dirty="0" smtClean="0">
                <a:latin typeface="+mj-lt"/>
              </a:rPr>
              <a:t>-  положительные значения,</a:t>
            </a:r>
          </a:p>
          <a:p>
            <a:r>
              <a:rPr lang="ru-RU" sz="2800" dirty="0" smtClean="0">
                <a:latin typeface="+mj-lt"/>
              </a:rPr>
              <a:t>-  отрицательные значения.</a:t>
            </a:r>
            <a:endParaRPr lang="ru-RU" sz="2800" dirty="0">
              <a:latin typeface="+mj-lt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142984"/>
            <a:ext cx="2524125" cy="485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" name="AutoShape 2"/>
          <p:cNvCxnSpPr>
            <a:cxnSpLocks noChangeShapeType="1"/>
          </p:cNvCxnSpPr>
          <p:nvPr/>
        </p:nvCxnSpPr>
        <p:spPr bwMode="auto">
          <a:xfrm>
            <a:off x="5000628" y="3206134"/>
            <a:ext cx="3857652" cy="855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1047" y="357166"/>
            <a:ext cx="411204" cy="1022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rot="5400000" flipH="1" flipV="1">
            <a:off x="4436972" y="3285860"/>
            <a:ext cx="5856159" cy="228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58215" y="3143247"/>
            <a:ext cx="411204" cy="1022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9520" y="3238827"/>
            <a:ext cx="357190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5411832" y="1623319"/>
            <a:ext cx="2084844" cy="3187971"/>
          </a:xfrm>
          <a:custGeom>
            <a:avLst/>
            <a:gdLst>
              <a:gd name="connsiteX0" fmla="*/ 0 w 1448790"/>
              <a:gd name="connsiteY0" fmla="*/ 0 h 1438893"/>
              <a:gd name="connsiteX1" fmla="*/ 308759 w 1448790"/>
              <a:gd name="connsiteY1" fmla="*/ 1140031 h 1438893"/>
              <a:gd name="connsiteX2" fmla="*/ 724395 w 1448790"/>
              <a:gd name="connsiteY2" fmla="*/ 1425038 h 1438893"/>
              <a:gd name="connsiteX3" fmla="*/ 1092530 w 1448790"/>
              <a:gd name="connsiteY3" fmla="*/ 1056903 h 1438893"/>
              <a:gd name="connsiteX4" fmla="*/ 1448790 w 1448790"/>
              <a:gd name="connsiteY4" fmla="*/ 0 h 143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790" h="1438893">
                <a:moveTo>
                  <a:pt x="0" y="0"/>
                </a:moveTo>
                <a:cubicBezTo>
                  <a:pt x="94013" y="451262"/>
                  <a:pt x="188027" y="902525"/>
                  <a:pt x="308759" y="1140031"/>
                </a:cubicBezTo>
                <a:cubicBezTo>
                  <a:pt x="429491" y="1377537"/>
                  <a:pt x="593767" y="1438893"/>
                  <a:pt x="724395" y="1425038"/>
                </a:cubicBezTo>
                <a:cubicBezTo>
                  <a:pt x="855023" y="1411183"/>
                  <a:pt x="971798" y="1294409"/>
                  <a:pt x="1092530" y="1056903"/>
                </a:cubicBezTo>
                <a:cubicBezTo>
                  <a:pt x="1213262" y="819397"/>
                  <a:pt x="1331026" y="409698"/>
                  <a:pt x="144879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5143504" y="3136612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-6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643702" y="3136612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72000" y="0"/>
            <a:ext cx="93166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№1.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714877" y="214290"/>
            <a:ext cx="4214842" cy="6500858"/>
            <a:chOff x="4823462" y="0"/>
            <a:chExt cx="3034686" cy="3429794"/>
          </a:xfrm>
        </p:grpSpPr>
        <p:sp>
          <p:nvSpPr>
            <p:cNvPr id="3" name="TextBox 2"/>
            <p:cNvSpPr txBox="1"/>
            <p:nvPr/>
          </p:nvSpPr>
          <p:spPr>
            <a:xfrm>
              <a:off x="5429256" y="0"/>
              <a:ext cx="285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у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AutoShape 2"/>
            <p:cNvCxnSpPr>
              <a:cxnSpLocks noChangeShapeType="1"/>
            </p:cNvCxnSpPr>
            <p:nvPr/>
          </p:nvCxnSpPr>
          <p:spPr bwMode="auto">
            <a:xfrm rot="5400000" flipH="1" flipV="1">
              <a:off x="4071152" y="1714500"/>
              <a:ext cx="3429794" cy="794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AutoShape 2"/>
            <p:cNvCxnSpPr>
              <a:cxnSpLocks noChangeShapeType="1"/>
            </p:cNvCxnSpPr>
            <p:nvPr/>
          </p:nvCxnSpPr>
          <p:spPr bwMode="auto">
            <a:xfrm flipV="1">
              <a:off x="4823462" y="2430457"/>
              <a:ext cx="3034686" cy="19396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7572396" y="2428868"/>
              <a:ext cx="285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х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00694" y="2357430"/>
              <a:ext cx="285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429256" y="571480"/>
              <a:ext cx="1448790" cy="1438893"/>
            </a:xfrm>
            <a:custGeom>
              <a:avLst/>
              <a:gdLst>
                <a:gd name="connsiteX0" fmla="*/ 0 w 1448790"/>
                <a:gd name="connsiteY0" fmla="*/ 0 h 1438893"/>
                <a:gd name="connsiteX1" fmla="*/ 308759 w 1448790"/>
                <a:gd name="connsiteY1" fmla="*/ 1140031 h 1438893"/>
                <a:gd name="connsiteX2" fmla="*/ 724395 w 1448790"/>
                <a:gd name="connsiteY2" fmla="*/ 1425038 h 1438893"/>
                <a:gd name="connsiteX3" fmla="*/ 1092530 w 1448790"/>
                <a:gd name="connsiteY3" fmla="*/ 1056903 h 1438893"/>
                <a:gd name="connsiteX4" fmla="*/ 1448790 w 1448790"/>
                <a:gd name="connsiteY4" fmla="*/ 0 h 143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790" h="1438893">
                  <a:moveTo>
                    <a:pt x="0" y="0"/>
                  </a:moveTo>
                  <a:cubicBezTo>
                    <a:pt x="94013" y="451262"/>
                    <a:pt x="188027" y="902525"/>
                    <a:pt x="308759" y="1140031"/>
                  </a:cubicBezTo>
                  <a:cubicBezTo>
                    <a:pt x="429491" y="1377537"/>
                    <a:pt x="593767" y="1438893"/>
                    <a:pt x="724395" y="1425038"/>
                  </a:cubicBezTo>
                  <a:cubicBezTo>
                    <a:pt x="855023" y="1411183"/>
                    <a:pt x="971798" y="1294409"/>
                    <a:pt x="1092530" y="1056903"/>
                  </a:cubicBezTo>
                  <a:cubicBezTo>
                    <a:pt x="1213262" y="819397"/>
                    <a:pt x="1331026" y="409698"/>
                    <a:pt x="1448790" y="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4282" y="428604"/>
            <a:ext cx="50720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Используя график функции</a:t>
            </a:r>
          </a:p>
          <a:p>
            <a:endParaRPr lang="ru-RU" sz="2800" dirty="0" smtClean="0">
              <a:latin typeface="+mj-lt"/>
            </a:endParaRPr>
          </a:p>
          <a:p>
            <a:endParaRPr lang="ru-RU" sz="2800" dirty="0">
              <a:latin typeface="+mj-lt"/>
            </a:endParaRPr>
          </a:p>
          <a:p>
            <a:r>
              <a:rPr lang="ru-RU" sz="2800" dirty="0">
                <a:latin typeface="+mj-lt"/>
              </a:rPr>
              <a:t>а</a:t>
            </a:r>
            <a:r>
              <a:rPr lang="ru-RU" sz="2800" dirty="0" smtClean="0">
                <a:latin typeface="+mj-lt"/>
              </a:rPr>
              <a:t>) охарактеризуйте знак первого коэффициента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2800" dirty="0" smtClean="0">
                <a:latin typeface="+mj-lt"/>
              </a:rPr>
              <a:t>  и дискриминанта;</a:t>
            </a:r>
          </a:p>
          <a:p>
            <a:r>
              <a:rPr lang="ru-RU" sz="2800" dirty="0">
                <a:latin typeface="+mj-lt"/>
              </a:rPr>
              <a:t>б</a:t>
            </a:r>
            <a:r>
              <a:rPr lang="ru-RU" sz="2800" dirty="0" smtClean="0">
                <a:latin typeface="+mj-lt"/>
              </a:rPr>
              <a:t>) назовите значения переменной </a:t>
            </a:r>
            <a:r>
              <a:rPr lang="ru-RU" sz="2800" dirty="0" err="1" smtClean="0">
                <a:solidFill>
                  <a:srgbClr val="FF0000"/>
                </a:solidFill>
                <a:latin typeface="+mj-lt"/>
              </a:rPr>
              <a:t>х</a:t>
            </a:r>
            <a:r>
              <a:rPr lang="ru-RU" sz="2800" dirty="0" smtClean="0">
                <a:latin typeface="+mj-lt"/>
              </a:rPr>
              <a:t> , при которых функция принимает значения,</a:t>
            </a:r>
          </a:p>
          <a:p>
            <a:r>
              <a:rPr lang="ru-RU" sz="2800" dirty="0">
                <a:latin typeface="+mj-lt"/>
              </a:rPr>
              <a:t>-</a:t>
            </a:r>
            <a:r>
              <a:rPr lang="ru-RU" sz="2800" dirty="0" smtClean="0">
                <a:latin typeface="+mj-lt"/>
              </a:rPr>
              <a:t>  равные нулю,</a:t>
            </a:r>
          </a:p>
          <a:p>
            <a:r>
              <a:rPr lang="ru-RU" sz="2800" dirty="0" smtClean="0">
                <a:latin typeface="+mj-lt"/>
              </a:rPr>
              <a:t>-  положительные значения,</a:t>
            </a:r>
          </a:p>
          <a:p>
            <a:r>
              <a:rPr lang="ru-RU" sz="2800" dirty="0" smtClean="0">
                <a:latin typeface="+mj-lt"/>
              </a:rPr>
              <a:t>-  отрицательные значения.</a:t>
            </a:r>
            <a:endParaRPr lang="ru-RU" sz="2800" dirty="0">
              <a:latin typeface="+mj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142984"/>
            <a:ext cx="2524125" cy="485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4572000" y="0"/>
            <a:ext cx="93166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№2.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4282" y="428604"/>
            <a:ext cx="50720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Используя график функции</a:t>
            </a:r>
          </a:p>
          <a:p>
            <a:endParaRPr lang="ru-RU" sz="2800" dirty="0" smtClean="0">
              <a:latin typeface="+mj-lt"/>
            </a:endParaRPr>
          </a:p>
          <a:p>
            <a:endParaRPr lang="ru-RU" sz="2800" dirty="0">
              <a:latin typeface="+mj-lt"/>
            </a:endParaRPr>
          </a:p>
          <a:p>
            <a:r>
              <a:rPr lang="ru-RU" sz="2800" dirty="0">
                <a:latin typeface="+mj-lt"/>
              </a:rPr>
              <a:t>а</a:t>
            </a:r>
            <a:r>
              <a:rPr lang="ru-RU" sz="2800" dirty="0" smtClean="0">
                <a:latin typeface="+mj-lt"/>
              </a:rPr>
              <a:t>) охарактеризуйте знак первого коэффициента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2800" dirty="0" smtClean="0">
                <a:latin typeface="+mj-lt"/>
              </a:rPr>
              <a:t>  и дискриминанта;</a:t>
            </a:r>
          </a:p>
          <a:p>
            <a:r>
              <a:rPr lang="ru-RU" sz="2800" dirty="0">
                <a:latin typeface="+mj-lt"/>
              </a:rPr>
              <a:t>б</a:t>
            </a:r>
            <a:r>
              <a:rPr lang="ru-RU" sz="2800" dirty="0" smtClean="0">
                <a:latin typeface="+mj-lt"/>
              </a:rPr>
              <a:t>) назовите значения переменной </a:t>
            </a:r>
            <a:r>
              <a:rPr lang="ru-RU" sz="2800" dirty="0" err="1" smtClean="0">
                <a:solidFill>
                  <a:srgbClr val="FF0000"/>
                </a:solidFill>
                <a:latin typeface="+mj-lt"/>
              </a:rPr>
              <a:t>х</a:t>
            </a:r>
            <a:r>
              <a:rPr lang="ru-RU" sz="2800" dirty="0" smtClean="0">
                <a:latin typeface="+mj-lt"/>
              </a:rPr>
              <a:t> , при которых функция принимает значения,</a:t>
            </a:r>
          </a:p>
          <a:p>
            <a:r>
              <a:rPr lang="ru-RU" sz="2800" dirty="0">
                <a:latin typeface="+mj-lt"/>
              </a:rPr>
              <a:t>-</a:t>
            </a:r>
            <a:r>
              <a:rPr lang="ru-RU" sz="2800" dirty="0" smtClean="0">
                <a:latin typeface="+mj-lt"/>
              </a:rPr>
              <a:t>  равные нулю,</a:t>
            </a:r>
          </a:p>
          <a:p>
            <a:r>
              <a:rPr lang="ru-RU" sz="2800" dirty="0" smtClean="0">
                <a:latin typeface="+mj-lt"/>
              </a:rPr>
              <a:t>-  положительные значения,</a:t>
            </a:r>
          </a:p>
          <a:p>
            <a:r>
              <a:rPr lang="ru-RU" sz="2800" dirty="0" smtClean="0">
                <a:latin typeface="+mj-lt"/>
              </a:rPr>
              <a:t>-  отрицательные значения.</a:t>
            </a:r>
            <a:endParaRPr lang="ru-RU" sz="2800" dirty="0">
              <a:latin typeface="+mj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142984"/>
            <a:ext cx="2524125" cy="485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cxnSp>
        <p:nvCxnSpPr>
          <p:cNvPr id="4" name="AutoShape 2"/>
          <p:cNvCxnSpPr>
            <a:cxnSpLocks noChangeShapeType="1"/>
          </p:cNvCxnSpPr>
          <p:nvPr/>
        </p:nvCxnSpPr>
        <p:spPr bwMode="auto">
          <a:xfrm rot="5400000" flipH="1" flipV="1">
            <a:off x="3177030" y="3607981"/>
            <a:ext cx="6213237" cy="1096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88493" y="0"/>
            <a:ext cx="394607" cy="1003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AutoShape 2"/>
          <p:cNvCxnSpPr>
            <a:cxnSpLocks noChangeShapeType="1"/>
          </p:cNvCxnSpPr>
          <p:nvPr/>
        </p:nvCxnSpPr>
        <p:spPr bwMode="auto">
          <a:xfrm>
            <a:off x="5000628" y="3919191"/>
            <a:ext cx="4143372" cy="167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749393" y="3917413"/>
            <a:ext cx="394607" cy="1003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9842" y="3917413"/>
            <a:ext cx="394607" cy="1003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5987145" y="812573"/>
            <a:ext cx="2000695" cy="3128651"/>
          </a:xfrm>
          <a:custGeom>
            <a:avLst/>
            <a:gdLst>
              <a:gd name="connsiteX0" fmla="*/ 0 w 1448790"/>
              <a:gd name="connsiteY0" fmla="*/ 0 h 1438893"/>
              <a:gd name="connsiteX1" fmla="*/ 308759 w 1448790"/>
              <a:gd name="connsiteY1" fmla="*/ 1140031 h 1438893"/>
              <a:gd name="connsiteX2" fmla="*/ 724395 w 1448790"/>
              <a:gd name="connsiteY2" fmla="*/ 1425038 h 1438893"/>
              <a:gd name="connsiteX3" fmla="*/ 1092530 w 1448790"/>
              <a:gd name="connsiteY3" fmla="*/ 1056903 h 1438893"/>
              <a:gd name="connsiteX4" fmla="*/ 1448790 w 1448790"/>
              <a:gd name="connsiteY4" fmla="*/ 0 h 143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790" h="1438893">
                <a:moveTo>
                  <a:pt x="0" y="0"/>
                </a:moveTo>
                <a:cubicBezTo>
                  <a:pt x="94013" y="451262"/>
                  <a:pt x="188027" y="902525"/>
                  <a:pt x="308759" y="1140031"/>
                </a:cubicBezTo>
                <a:cubicBezTo>
                  <a:pt x="429491" y="1377537"/>
                  <a:pt x="593767" y="1438893"/>
                  <a:pt x="724395" y="1425038"/>
                </a:cubicBezTo>
                <a:cubicBezTo>
                  <a:pt x="855023" y="1411183"/>
                  <a:pt x="971798" y="1294409"/>
                  <a:pt x="1092530" y="1056903"/>
                </a:cubicBezTo>
                <a:cubicBezTo>
                  <a:pt x="1213262" y="819397"/>
                  <a:pt x="1331026" y="409698"/>
                  <a:pt x="144879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86578" y="400050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0"/>
            <a:ext cx="93166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№3.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4282" y="428604"/>
            <a:ext cx="50720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Используя график функции</a:t>
            </a:r>
          </a:p>
          <a:p>
            <a:endParaRPr lang="ru-RU" sz="2800" dirty="0" smtClean="0">
              <a:latin typeface="+mj-lt"/>
            </a:endParaRPr>
          </a:p>
          <a:p>
            <a:endParaRPr lang="ru-RU" sz="2800" dirty="0">
              <a:latin typeface="+mj-lt"/>
            </a:endParaRPr>
          </a:p>
          <a:p>
            <a:r>
              <a:rPr lang="ru-RU" sz="2800" dirty="0">
                <a:latin typeface="+mj-lt"/>
              </a:rPr>
              <a:t>а</a:t>
            </a:r>
            <a:r>
              <a:rPr lang="ru-RU" sz="2800" dirty="0" smtClean="0">
                <a:latin typeface="+mj-lt"/>
              </a:rPr>
              <a:t>) охарактеризуйте знак первого коэффициента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2800" dirty="0" smtClean="0">
                <a:latin typeface="+mj-lt"/>
              </a:rPr>
              <a:t>  и дискриминанта;</a:t>
            </a:r>
          </a:p>
          <a:p>
            <a:r>
              <a:rPr lang="ru-RU" sz="2800" dirty="0">
                <a:latin typeface="+mj-lt"/>
              </a:rPr>
              <a:t>б</a:t>
            </a:r>
            <a:r>
              <a:rPr lang="ru-RU" sz="2800" dirty="0" smtClean="0">
                <a:latin typeface="+mj-lt"/>
              </a:rPr>
              <a:t>) назовите значения переменной </a:t>
            </a:r>
            <a:r>
              <a:rPr lang="ru-RU" sz="2800" dirty="0" err="1" smtClean="0">
                <a:solidFill>
                  <a:srgbClr val="FF0000"/>
                </a:solidFill>
                <a:latin typeface="+mj-lt"/>
              </a:rPr>
              <a:t>х</a:t>
            </a:r>
            <a:r>
              <a:rPr lang="ru-RU" sz="2800" dirty="0" smtClean="0">
                <a:latin typeface="+mj-lt"/>
              </a:rPr>
              <a:t> , при которых функция принимает значения,</a:t>
            </a:r>
          </a:p>
          <a:p>
            <a:r>
              <a:rPr lang="ru-RU" sz="2800" dirty="0">
                <a:latin typeface="+mj-lt"/>
              </a:rPr>
              <a:t>-</a:t>
            </a:r>
            <a:r>
              <a:rPr lang="ru-RU" sz="2800" dirty="0" smtClean="0">
                <a:latin typeface="+mj-lt"/>
              </a:rPr>
              <a:t>  равные нулю,</a:t>
            </a:r>
          </a:p>
          <a:p>
            <a:r>
              <a:rPr lang="ru-RU" sz="2800" dirty="0" smtClean="0">
                <a:latin typeface="+mj-lt"/>
              </a:rPr>
              <a:t>-  положительные значения,</a:t>
            </a:r>
          </a:p>
          <a:p>
            <a:r>
              <a:rPr lang="ru-RU" sz="2800" dirty="0" smtClean="0">
                <a:latin typeface="+mj-lt"/>
              </a:rPr>
              <a:t>-  отрицательные значения.</a:t>
            </a:r>
            <a:endParaRPr lang="ru-RU" sz="2800" dirty="0">
              <a:latin typeface="+mj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142984"/>
            <a:ext cx="2524125" cy="485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32510" y="142852"/>
            <a:ext cx="349252" cy="945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AutoShape 2"/>
          <p:cNvCxnSpPr>
            <a:cxnSpLocks noChangeShapeType="1"/>
          </p:cNvCxnSpPr>
          <p:nvPr/>
        </p:nvCxnSpPr>
        <p:spPr bwMode="auto">
          <a:xfrm rot="5400000" flipH="1" flipV="1">
            <a:off x="3544024" y="3360498"/>
            <a:ext cx="5851112" cy="931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AutoShape 2"/>
          <p:cNvCxnSpPr>
            <a:cxnSpLocks noChangeShapeType="1"/>
          </p:cNvCxnSpPr>
          <p:nvPr/>
        </p:nvCxnSpPr>
        <p:spPr bwMode="auto">
          <a:xfrm>
            <a:off x="5000628" y="3643314"/>
            <a:ext cx="4000528" cy="1178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51904" y="3651844"/>
            <a:ext cx="349252" cy="945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342900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 rot="10800000">
            <a:off x="6032549" y="1605630"/>
            <a:ext cx="1770743" cy="2946305"/>
          </a:xfrm>
          <a:custGeom>
            <a:avLst/>
            <a:gdLst>
              <a:gd name="connsiteX0" fmla="*/ 0 w 1448790"/>
              <a:gd name="connsiteY0" fmla="*/ 0 h 1438893"/>
              <a:gd name="connsiteX1" fmla="*/ 308759 w 1448790"/>
              <a:gd name="connsiteY1" fmla="*/ 1140031 h 1438893"/>
              <a:gd name="connsiteX2" fmla="*/ 724395 w 1448790"/>
              <a:gd name="connsiteY2" fmla="*/ 1425038 h 1438893"/>
              <a:gd name="connsiteX3" fmla="*/ 1092530 w 1448790"/>
              <a:gd name="connsiteY3" fmla="*/ 1056903 h 1438893"/>
              <a:gd name="connsiteX4" fmla="*/ 1448790 w 1448790"/>
              <a:gd name="connsiteY4" fmla="*/ 0 h 143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790" h="1438893">
                <a:moveTo>
                  <a:pt x="0" y="0"/>
                </a:moveTo>
                <a:cubicBezTo>
                  <a:pt x="94013" y="451262"/>
                  <a:pt x="188027" y="902525"/>
                  <a:pt x="308759" y="1140031"/>
                </a:cubicBezTo>
                <a:cubicBezTo>
                  <a:pt x="429491" y="1377537"/>
                  <a:pt x="593767" y="1438893"/>
                  <a:pt x="724395" y="1425038"/>
                </a:cubicBezTo>
                <a:cubicBezTo>
                  <a:pt x="855023" y="1411183"/>
                  <a:pt x="971798" y="1294409"/>
                  <a:pt x="1092530" y="1056903"/>
                </a:cubicBezTo>
                <a:cubicBezTo>
                  <a:pt x="1213262" y="819397"/>
                  <a:pt x="1331026" y="409698"/>
                  <a:pt x="144879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643570" y="313661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5272" y="300037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0"/>
            <a:ext cx="93166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№4.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4282" y="428604"/>
            <a:ext cx="50720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Используя график функции</a:t>
            </a:r>
          </a:p>
          <a:p>
            <a:endParaRPr lang="ru-RU" sz="2800" dirty="0" smtClean="0">
              <a:latin typeface="+mj-lt"/>
            </a:endParaRPr>
          </a:p>
          <a:p>
            <a:endParaRPr lang="ru-RU" sz="2800" dirty="0">
              <a:latin typeface="+mj-lt"/>
            </a:endParaRPr>
          </a:p>
          <a:p>
            <a:r>
              <a:rPr lang="ru-RU" sz="2800" dirty="0">
                <a:latin typeface="+mj-lt"/>
              </a:rPr>
              <a:t>а</a:t>
            </a:r>
            <a:r>
              <a:rPr lang="ru-RU" sz="2800" dirty="0" smtClean="0">
                <a:latin typeface="+mj-lt"/>
              </a:rPr>
              <a:t>) охарактеризуйте знак первого коэффициента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2800" dirty="0" smtClean="0">
                <a:latin typeface="+mj-lt"/>
              </a:rPr>
              <a:t>  и дискриминанта;</a:t>
            </a:r>
          </a:p>
          <a:p>
            <a:r>
              <a:rPr lang="ru-RU" sz="2800" dirty="0">
                <a:latin typeface="+mj-lt"/>
              </a:rPr>
              <a:t>б</a:t>
            </a:r>
            <a:r>
              <a:rPr lang="ru-RU" sz="2800" dirty="0" smtClean="0">
                <a:latin typeface="+mj-lt"/>
              </a:rPr>
              <a:t>) назовите значения переменной </a:t>
            </a:r>
            <a:r>
              <a:rPr lang="ru-RU" sz="2800" dirty="0" err="1" smtClean="0">
                <a:solidFill>
                  <a:srgbClr val="FF0000"/>
                </a:solidFill>
                <a:latin typeface="+mj-lt"/>
              </a:rPr>
              <a:t>х</a:t>
            </a:r>
            <a:r>
              <a:rPr lang="ru-RU" sz="2800" dirty="0" smtClean="0">
                <a:latin typeface="+mj-lt"/>
              </a:rPr>
              <a:t> , при которых функция принимает значения,</a:t>
            </a:r>
          </a:p>
          <a:p>
            <a:r>
              <a:rPr lang="ru-RU" sz="2800" dirty="0">
                <a:latin typeface="+mj-lt"/>
              </a:rPr>
              <a:t>-</a:t>
            </a:r>
            <a:r>
              <a:rPr lang="ru-RU" sz="2800" dirty="0" smtClean="0">
                <a:latin typeface="+mj-lt"/>
              </a:rPr>
              <a:t>  равные нулю,</a:t>
            </a:r>
          </a:p>
          <a:p>
            <a:r>
              <a:rPr lang="ru-RU" sz="2800" dirty="0" smtClean="0">
                <a:latin typeface="+mj-lt"/>
              </a:rPr>
              <a:t>-  положительные значения,</a:t>
            </a:r>
          </a:p>
          <a:p>
            <a:r>
              <a:rPr lang="ru-RU" sz="2800" dirty="0" smtClean="0">
                <a:latin typeface="+mj-lt"/>
              </a:rPr>
              <a:t>-  отрицательные значения.</a:t>
            </a:r>
            <a:endParaRPr lang="ru-RU" sz="2800" dirty="0">
              <a:latin typeface="+mj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142984"/>
            <a:ext cx="2524125" cy="485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265333" y="357166"/>
            <a:ext cx="338667" cy="747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AutoShape 2"/>
          <p:cNvCxnSpPr>
            <a:cxnSpLocks noChangeShapeType="1"/>
          </p:cNvCxnSpPr>
          <p:nvPr/>
        </p:nvCxnSpPr>
        <p:spPr bwMode="auto">
          <a:xfrm rot="5400000" flipH="1" flipV="1">
            <a:off x="3911158" y="3365194"/>
            <a:ext cx="5555017" cy="188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AutoShape 2"/>
          <p:cNvCxnSpPr>
            <a:cxnSpLocks noChangeShapeType="1"/>
            <a:endCxn id="6" idx="0"/>
          </p:cNvCxnSpPr>
          <p:nvPr/>
        </p:nvCxnSpPr>
        <p:spPr bwMode="auto">
          <a:xfrm>
            <a:off x="4572000" y="3133369"/>
            <a:ext cx="4402667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805333" y="3133369"/>
            <a:ext cx="338667" cy="747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5140" y="3055049"/>
            <a:ext cx="338667" cy="747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 rot="10800000">
            <a:off x="5080038" y="3134694"/>
            <a:ext cx="1717072" cy="2331022"/>
          </a:xfrm>
          <a:custGeom>
            <a:avLst/>
            <a:gdLst>
              <a:gd name="connsiteX0" fmla="*/ 0 w 1448790"/>
              <a:gd name="connsiteY0" fmla="*/ 0 h 1438893"/>
              <a:gd name="connsiteX1" fmla="*/ 308759 w 1448790"/>
              <a:gd name="connsiteY1" fmla="*/ 1140031 h 1438893"/>
              <a:gd name="connsiteX2" fmla="*/ 724395 w 1448790"/>
              <a:gd name="connsiteY2" fmla="*/ 1425038 h 1438893"/>
              <a:gd name="connsiteX3" fmla="*/ 1092530 w 1448790"/>
              <a:gd name="connsiteY3" fmla="*/ 1056903 h 1438893"/>
              <a:gd name="connsiteX4" fmla="*/ 1448790 w 1448790"/>
              <a:gd name="connsiteY4" fmla="*/ 0 h 143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790" h="1438893">
                <a:moveTo>
                  <a:pt x="0" y="0"/>
                </a:moveTo>
                <a:cubicBezTo>
                  <a:pt x="94013" y="451262"/>
                  <a:pt x="188027" y="902525"/>
                  <a:pt x="308759" y="1140031"/>
                </a:cubicBezTo>
                <a:cubicBezTo>
                  <a:pt x="429491" y="1377537"/>
                  <a:pt x="593767" y="1438893"/>
                  <a:pt x="724395" y="1425038"/>
                </a:cubicBezTo>
                <a:cubicBezTo>
                  <a:pt x="855023" y="1411183"/>
                  <a:pt x="971798" y="1294409"/>
                  <a:pt x="1092530" y="1056903"/>
                </a:cubicBezTo>
                <a:cubicBezTo>
                  <a:pt x="1213262" y="819397"/>
                  <a:pt x="1331026" y="409698"/>
                  <a:pt x="144879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786446" y="2428868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0"/>
            <a:ext cx="93166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№5.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5"/>
          <p:cNvGrpSpPr/>
          <p:nvPr/>
        </p:nvGrpSpPr>
        <p:grpSpPr>
          <a:xfrm>
            <a:off x="4929190" y="357166"/>
            <a:ext cx="4214809" cy="5786477"/>
            <a:chOff x="5032618" y="642918"/>
            <a:chExt cx="3397034" cy="3571876"/>
          </a:xfrm>
        </p:grpSpPr>
        <p:sp>
          <p:nvSpPr>
            <p:cNvPr id="20" name="TextBox 19"/>
            <p:cNvSpPr txBox="1"/>
            <p:nvPr/>
          </p:nvSpPr>
          <p:spPr>
            <a:xfrm>
              <a:off x="6000761" y="642918"/>
              <a:ext cx="285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у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AutoShape 2"/>
            <p:cNvCxnSpPr>
              <a:cxnSpLocks noChangeShapeType="1"/>
            </p:cNvCxnSpPr>
            <p:nvPr/>
          </p:nvCxnSpPr>
          <p:spPr bwMode="auto">
            <a:xfrm rot="5400000" flipH="1" flipV="1">
              <a:off x="4643450" y="2499500"/>
              <a:ext cx="34290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AutoShape 2"/>
            <p:cNvCxnSpPr>
              <a:cxnSpLocks noChangeShapeType="1"/>
            </p:cNvCxnSpPr>
            <p:nvPr/>
          </p:nvCxnSpPr>
          <p:spPr bwMode="auto">
            <a:xfrm flipV="1">
              <a:off x="5032618" y="2358200"/>
              <a:ext cx="3397034" cy="451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143900" y="2356612"/>
              <a:ext cx="285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х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00759" y="2356612"/>
              <a:ext cx="285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 rot="10800000">
              <a:off x="6000760" y="2709553"/>
              <a:ext cx="1448790" cy="1438893"/>
            </a:xfrm>
            <a:custGeom>
              <a:avLst/>
              <a:gdLst>
                <a:gd name="connsiteX0" fmla="*/ 0 w 1448790"/>
                <a:gd name="connsiteY0" fmla="*/ 0 h 1438893"/>
                <a:gd name="connsiteX1" fmla="*/ 308759 w 1448790"/>
                <a:gd name="connsiteY1" fmla="*/ 1140031 h 1438893"/>
                <a:gd name="connsiteX2" fmla="*/ 724395 w 1448790"/>
                <a:gd name="connsiteY2" fmla="*/ 1425038 h 1438893"/>
                <a:gd name="connsiteX3" fmla="*/ 1092530 w 1448790"/>
                <a:gd name="connsiteY3" fmla="*/ 1056903 h 1438893"/>
                <a:gd name="connsiteX4" fmla="*/ 1448790 w 1448790"/>
                <a:gd name="connsiteY4" fmla="*/ 0 h 143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790" h="1438893">
                  <a:moveTo>
                    <a:pt x="0" y="0"/>
                  </a:moveTo>
                  <a:cubicBezTo>
                    <a:pt x="94013" y="451262"/>
                    <a:pt x="188027" y="902525"/>
                    <a:pt x="308759" y="1140031"/>
                  </a:cubicBezTo>
                  <a:cubicBezTo>
                    <a:pt x="429491" y="1377537"/>
                    <a:pt x="593767" y="1438893"/>
                    <a:pt x="724395" y="1425038"/>
                  </a:cubicBezTo>
                  <a:cubicBezTo>
                    <a:pt x="855023" y="1411183"/>
                    <a:pt x="971798" y="1294409"/>
                    <a:pt x="1092530" y="1056903"/>
                  </a:cubicBezTo>
                  <a:cubicBezTo>
                    <a:pt x="1213262" y="819397"/>
                    <a:pt x="1331026" y="409698"/>
                    <a:pt x="1448790" y="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4282" y="428604"/>
            <a:ext cx="50720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Используя график функции</a:t>
            </a:r>
          </a:p>
          <a:p>
            <a:endParaRPr lang="ru-RU" sz="2800" dirty="0" smtClean="0">
              <a:latin typeface="+mj-lt"/>
            </a:endParaRPr>
          </a:p>
          <a:p>
            <a:endParaRPr lang="ru-RU" sz="2800" dirty="0">
              <a:latin typeface="+mj-lt"/>
            </a:endParaRPr>
          </a:p>
          <a:p>
            <a:r>
              <a:rPr lang="ru-RU" sz="2800" dirty="0">
                <a:latin typeface="+mj-lt"/>
              </a:rPr>
              <a:t>а</a:t>
            </a:r>
            <a:r>
              <a:rPr lang="ru-RU" sz="2800" dirty="0" smtClean="0">
                <a:latin typeface="+mj-lt"/>
              </a:rPr>
              <a:t>) охарактеризуйте знак первого коэффициента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2800" dirty="0" smtClean="0">
                <a:latin typeface="+mj-lt"/>
              </a:rPr>
              <a:t>  и дискриминанта;</a:t>
            </a:r>
          </a:p>
          <a:p>
            <a:r>
              <a:rPr lang="ru-RU" sz="2800" dirty="0">
                <a:latin typeface="+mj-lt"/>
              </a:rPr>
              <a:t>б</a:t>
            </a:r>
            <a:r>
              <a:rPr lang="ru-RU" sz="2800" dirty="0" smtClean="0">
                <a:latin typeface="+mj-lt"/>
              </a:rPr>
              <a:t>) назовите значения переменной </a:t>
            </a:r>
            <a:r>
              <a:rPr lang="ru-RU" sz="2800" dirty="0" err="1" smtClean="0">
                <a:solidFill>
                  <a:srgbClr val="FF0000"/>
                </a:solidFill>
                <a:latin typeface="+mj-lt"/>
              </a:rPr>
              <a:t>х</a:t>
            </a:r>
            <a:r>
              <a:rPr lang="ru-RU" sz="2800" dirty="0" smtClean="0">
                <a:latin typeface="+mj-lt"/>
              </a:rPr>
              <a:t> , при которых функция принимает значения,</a:t>
            </a:r>
          </a:p>
          <a:p>
            <a:r>
              <a:rPr lang="ru-RU" sz="2800" dirty="0">
                <a:latin typeface="+mj-lt"/>
              </a:rPr>
              <a:t>-</a:t>
            </a:r>
            <a:r>
              <a:rPr lang="ru-RU" sz="2800" dirty="0" smtClean="0">
                <a:latin typeface="+mj-lt"/>
              </a:rPr>
              <a:t>  равные нулю,</a:t>
            </a:r>
          </a:p>
          <a:p>
            <a:r>
              <a:rPr lang="ru-RU" sz="2800" dirty="0" smtClean="0">
                <a:latin typeface="+mj-lt"/>
              </a:rPr>
              <a:t>-  положительные значения,</a:t>
            </a:r>
          </a:p>
          <a:p>
            <a:r>
              <a:rPr lang="ru-RU" sz="2800" dirty="0" smtClean="0">
                <a:latin typeface="+mj-lt"/>
              </a:rPr>
              <a:t>-  отрицательные значения.</a:t>
            </a:r>
            <a:endParaRPr lang="ru-RU" sz="2800" dirty="0">
              <a:latin typeface="+mj-lt"/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142984"/>
            <a:ext cx="2524125" cy="485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0" name="Прямоугольник 49"/>
          <p:cNvSpPr/>
          <p:nvPr/>
        </p:nvSpPr>
        <p:spPr>
          <a:xfrm>
            <a:off x="4572000" y="0"/>
            <a:ext cx="93166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№6.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</TotalTime>
  <Words>1054</Words>
  <Application>Microsoft Office PowerPoint</Application>
  <PresentationFormat>Экран (4:3)</PresentationFormat>
  <Paragraphs>291</Paragraphs>
  <Slides>34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1_Тема Office</vt:lpstr>
      <vt:lpstr>Апекс</vt:lpstr>
      <vt:lpstr>Решение неравенств второй степени с одной переменной.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неравенств второй степени с одной переменной.</dc:title>
  <dc:creator>Admin</dc:creator>
  <cp:lastModifiedBy>Admin</cp:lastModifiedBy>
  <cp:revision>150</cp:revision>
  <dcterms:created xsi:type="dcterms:W3CDTF">2008-11-04T06:15:18Z</dcterms:created>
  <dcterms:modified xsi:type="dcterms:W3CDTF">2008-11-22T06:58:23Z</dcterms:modified>
</cp:coreProperties>
</file>