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5" r:id="rId2"/>
    <p:sldId id="283" r:id="rId3"/>
    <p:sldId id="278" r:id="rId4"/>
    <p:sldId id="281" r:id="rId5"/>
    <p:sldId id="282" r:id="rId6"/>
    <p:sldId id="274" r:id="rId7"/>
    <p:sldId id="277" r:id="rId8"/>
    <p:sldId id="280" r:id="rId9"/>
    <p:sldId id="276" r:id="rId10"/>
    <p:sldId id="266" r:id="rId11"/>
    <p:sldId id="268" r:id="rId12"/>
    <p:sldId id="267" r:id="rId13"/>
    <p:sldId id="269" r:id="rId14"/>
    <p:sldId id="279" r:id="rId15"/>
    <p:sldId id="270" r:id="rId16"/>
    <p:sldId id="271" r:id="rId17"/>
    <p:sldId id="257" r:id="rId18"/>
    <p:sldId id="260" r:id="rId19"/>
    <p:sldId id="261" r:id="rId20"/>
    <p:sldId id="272" r:id="rId21"/>
    <p:sldId id="259" r:id="rId22"/>
    <p:sldId id="262" r:id="rId23"/>
    <p:sldId id="26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EB774-A462-47EA-85E0-881F9346AE19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AC76B-8F4D-4E5B-B7CB-BDBD337016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C76B-8F4D-4E5B-B7CB-BDBD337016F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C76B-8F4D-4E5B-B7CB-BDBD337016F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3B98A-D8AD-4992-9E11-4DD5D5D13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66AC0A-61D7-4518-B2CF-11177AF18B62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169391-E707-42B1-84C8-016A159B1B8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6.jpeg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school-collection.edu.ru/contacts/" TargetMode="External"/><Relationship Id="rId3" Type="http://schemas.openxmlformats.org/officeDocument/2006/relationships/hyperlink" Target="http://www.edu.ru/rubricators.php?type=HTML" TargetMode="External"/><Relationship Id="rId7" Type="http://schemas.openxmlformats.org/officeDocument/2006/relationships/hyperlink" Target="http://fcior.edu.ru/card/304/reshenie-prosteyshih-trigonometricheskih-uravneniy-p1.html" TargetMode="External"/><Relationship Id="rId2" Type="http://schemas.openxmlformats.org/officeDocument/2006/relationships/hyperlink" Target="http://www.edu.ru/modules.php?page_id=6&amp;name=Web_Links&amp;op=modload&amp;l_op=visit&amp;lid=719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choolmathematics.ru/videourok-trigonometricheskie-uravneniya" TargetMode="External"/><Relationship Id="rId5" Type="http://schemas.openxmlformats.org/officeDocument/2006/relationships/hyperlink" Target="http://www.edu.ru/modules.php?page_id=6&amp;name=Web_Links&amp;op=modload&amp;l_op=visit&amp;lid=103015" TargetMode="External"/><Relationship Id="rId4" Type="http://schemas.openxmlformats.org/officeDocument/2006/relationships/hyperlink" Target="http://www.edu.ru/modules.php?page_id=6&amp;name=Web_Links&amp;op=modload&amp;l_op=visit&amp;lid=78608" TargetMode="External"/><Relationship Id="rId9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4238" y="928670"/>
            <a:ext cx="931248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Специфика преподавания </a:t>
            </a:r>
          </a:p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</a:t>
            </a:r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атематики в рамках УМК</a:t>
            </a:r>
          </a:p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А.Г. </a:t>
            </a:r>
            <a:r>
              <a:rPr lang="ru-RU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Модковича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«Математика 10-11 классы»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48" y="4714884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Автор: Перзашкевич Т.В., </a:t>
            </a:r>
          </a:p>
          <a:p>
            <a:r>
              <a:rPr lang="ru-RU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читель математики </a:t>
            </a:r>
          </a:p>
          <a:p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ГБОУ СОШ № 2 «ОЦ»</a:t>
            </a:r>
          </a:p>
          <a:p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ru-RU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Кинель</a:t>
            </a:r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– Черкассы Самарской области</a:t>
            </a:r>
            <a:endParaRPr lang="ru-RU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im8-tub-ru.yandex.net/i?id=351022764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500570"/>
            <a:ext cx="2357454" cy="1768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928670"/>
            <a:ext cx="864399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модульного обучения характеризуется: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опережающим изучением теоретического материала укрупненными блоками;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алгоритмизацией учебной деятельности;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завершенностью и согласованностью циклов познаний.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Поуровневая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индивидуализация учебной деятельности создает ситуацию выбора для ученика.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81000"/>
            <a:ext cx="8929718" cy="169067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ea typeface="+mn-ea"/>
                <a:cs typeface="+mn-cs"/>
              </a:rPr>
              <a:t>Технология  разработки  содержания  модульной  программы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472518" cy="41100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Формулировка комплексной дидактической цели. 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Формирование системы интегрирующих дидактических целей (соответствующих отдельным модулям).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Определение содержательных блоков, необходимых для достижения интегрирующей дидактической цели. 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4" y="642917"/>
            <a:ext cx="8607455" cy="90489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Модульная развертка</a:t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Комплексная дидактическая цель - </a:t>
            </a:r>
          </a:p>
        </p:txBody>
      </p:sp>
      <p:graphicFrame>
        <p:nvGraphicFramePr>
          <p:cNvPr id="68944" name="Group 336"/>
          <p:cNvGraphicFramePr>
            <a:graphicFrameLocks noGrp="1"/>
          </p:cNvGraphicFramePr>
          <p:nvPr>
            <p:ph type="tbl" idx="1"/>
          </p:nvPr>
        </p:nvGraphicFramePr>
        <p:xfrm>
          <a:off x="36513" y="2149475"/>
          <a:ext cx="9036050" cy="3923347"/>
        </p:xfrm>
        <a:graphic>
          <a:graphicData uri="http://schemas.openxmlformats.org/drawingml/2006/table">
            <a:tbl>
              <a:tblPr/>
              <a:tblGrid>
                <a:gridCol w="360363"/>
                <a:gridCol w="935037"/>
                <a:gridCol w="720725"/>
                <a:gridCol w="765175"/>
                <a:gridCol w="1322388"/>
                <a:gridCol w="1152525"/>
                <a:gridCol w="1152525"/>
                <a:gridCol w="1008062"/>
                <a:gridCol w="1619250"/>
              </a:tblGrid>
              <a:tr h="777875"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Учебные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элементы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Кол –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во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часов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Частные 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дидактические цели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18110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Основные 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18110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понятия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18110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18110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учащихся в ИС школы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мета -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Тема и цель модуля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УЭ - 0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УЭ 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УЭ - 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УЭ - 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УЭ - проект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Обязательные учебные элементы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785926"/>
            <a:ext cx="8229600" cy="471490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УЭ-0 предназначен для опережающего представления учащимся всей картины работы над данным модулем.</a:t>
            </a:r>
          </a:p>
          <a:p>
            <a:pPr eaLnBrk="1" hangingPunct="1"/>
            <a:r>
              <a:rPr lang="ru-RU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УЭ-Р  направлен на повторение основных теоретических положений и способов деятельности, освоенных в данном модуле.</a:t>
            </a:r>
          </a:p>
          <a:p>
            <a:pPr eaLnBrk="1" hangingPunct="1"/>
            <a:r>
              <a:rPr lang="ru-RU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УЭ-К предназначен для подведения итогов работы над модулем и определения степени достижения интегрирующей дидактической и учебной целей.</a:t>
            </a:r>
          </a:p>
          <a:p>
            <a:pPr eaLnBrk="1" hangingPunct="1"/>
            <a:endParaRPr lang="ru-RU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47737"/>
          <a:ext cx="9143999" cy="6438849"/>
        </p:xfrm>
        <a:graphic>
          <a:graphicData uri="http://schemas.openxmlformats.org/drawingml/2006/table">
            <a:tbl>
              <a:tblPr/>
              <a:tblGrid>
                <a:gridCol w="480165"/>
                <a:gridCol w="1252601"/>
                <a:gridCol w="521919"/>
                <a:gridCol w="417533"/>
                <a:gridCol w="1878904"/>
                <a:gridCol w="1287398"/>
                <a:gridCol w="1183015"/>
                <a:gridCol w="974246"/>
                <a:gridCol w="1148218"/>
              </a:tblGrid>
              <a:tr h="0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Модуль 5:  Тригонометрические уравнения  (13 часов)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Комплексная дидактическая цель: сформировать у учащихся умение решать простейшие тригонометрические уравнения и ознакомить с основными приёмами решений тригонометрических уравнений, развивать алгоритмическую культуру.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4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УЭ-0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Введение в модуль «Тригонометрические уравнения»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5.12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Ознакомиться с содержанием модуля, определить основные цели изучения темы и сформулировать учебные задачи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Основные понятия блока,  темы творческих работ, семинары, количество баллов за работу над каждым элементом модуля.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Применять понятия, используемые в модуле.  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Арккосинус.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Арксинус.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Арктангенс и арккотангенс.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Тригонометрические уравнения</a:t>
                      </a:r>
                      <a:r>
                        <a:rPr lang="ru-RU" sz="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Корень уравнения. Проверка корней.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Отбор корней.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Способы решения уравнений.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Разложение на множители.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Однородное</a:t>
                      </a: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уравнение.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Общий множитель.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Алгоритм решения.</a:t>
                      </a:r>
                      <a:endParaRPr lang="ru-RU" sz="800" b="1" baseline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УЭ-1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Арккосинус. Решение уравнений  </a:t>
                      </a:r>
                      <a:r>
                        <a:rPr lang="en-US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cos t</a:t>
                      </a: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=а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6.12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6.12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Изучить общие формулы решения простейших тригонометрических уравнений, показать приёмы применения метода введения новых переменных.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Выработать у уч-ся навыки решения более сложных тригонометрических уравнений, выделив общую идею решения. 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Уметь решать тригонометрические уравнения.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Добывать новые знания: извлекать информацию, представленную в разных формах (текст, таблица, схема, иллюстрация и др.), формировать коммуникативные компетентности.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Реферат « История возникновения обратных тригонометрических функций»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УЭ-2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Арксинус. Решение уравнений </a:t>
                      </a:r>
                      <a:r>
                        <a:rPr lang="en-US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sin t</a:t>
                      </a: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en-US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7.12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8.12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УЭ-3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Арктангенс и арккотангенс.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12.12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14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УЭ-4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Тригонометрические уравнения.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13.12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13.12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14.12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15.12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2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УЭ-Р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Обобщение и систематизация  знаний по пройденной теме.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19.12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Повторить, закрепить знания учащихся, полученных при изучении темы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Демонстрировать теоретические и практические знания по теме, уметь применять их для решения практических задач.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Умение самостоятельно и мотивированно организовать свою познавательную деятельность (от постановки цели до получения результатов).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2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УЭ-К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Контрольная работа №5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20.12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Проверить знания учащихся по модулю  «Тригонометрические уравнения»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Уметь применять знания, умения и навыки, полученные при изучении темы.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Умение самостоятельно и мотивированно организовать свою познавательную деятельность (от постановки цели до получения результатов).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УЭ-Пр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Способы решения тригонометрических уравнений.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20.12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Использовать приобретенные знания и умения в практической деятельности и повседневной жизни.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Уметь решать прикладные задачи.</a:t>
                      </a: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Умение пользоваться справочной литературой для нахождения информации, понимать смысл поставленной задачи.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Проекты: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Способы решения тригонометрических уравнений.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1761" marR="41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5327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Маршрутная карта учащегося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401080" cy="418148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название модуля и его учебные цели;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занятий и их характер (постановочные, групповые, работа по целям);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работы на занятиях;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темы докладов, рефератов, творческие работы;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домашние задания для всего модуля сразу;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информация, обязательная для повторения;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Маршрутная карта учащегося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401080" cy="403860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опорные термины и понятия;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тематика и возможные формы проектной деятельности;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четко сформулированные (обозначенные) результаты изучения модуля;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вариант итоговой проверочной работы</a:t>
            </a:r>
          </a:p>
          <a:p>
            <a:pPr eaLnBrk="1" hangingPunct="1"/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1500174"/>
          <a:ext cx="7929618" cy="5049318"/>
        </p:xfrm>
        <a:graphic>
          <a:graphicData uri="http://schemas.openxmlformats.org/drawingml/2006/table">
            <a:tbl>
              <a:tblPr/>
              <a:tblGrid>
                <a:gridCol w="3000396"/>
                <a:gridCol w="957260"/>
                <a:gridCol w="614376"/>
                <a:gridCol w="1643074"/>
                <a:gridCol w="1714512"/>
              </a:tblGrid>
              <a:tr h="317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тип занятия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домашнее задание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виды контроля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УЭ 0 Введение в модуль «Решение тригонометрических уравнений»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Постановочный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Повторить определение тригонометрических функций, работа с числовой окружностью 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Графический диктант «Работа с числовой окружностью»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УЭ - 1</a:t>
                      </a: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Арккосинус. Решение уравнений  </a:t>
                      </a:r>
                      <a:r>
                        <a:rPr lang="en-US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cos t</a:t>
                      </a: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=а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Групповой 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Фронтальный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№15.2; 15.4; 15.7; 15.12; 15.14; 15.17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№15.15; </a:t>
                      </a: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15.20            </a:t>
                      </a: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Тематический тест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УЭ – 2 Арксинус. Решение уравнений </a:t>
                      </a:r>
                      <a:r>
                        <a:rPr lang="en-US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sin t</a:t>
                      </a: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en-US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Индивидуальный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Групповой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№16.3; 16.7; 16.11; 16.13; 16.16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№16.10; 16.17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Тематический тест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8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УЭ-3 Арктангенс. Арккотангенс.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Решение уравнений </a:t>
                      </a:r>
                      <a:r>
                        <a:rPr lang="en-US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tgt</a:t>
                      </a: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ctgt</a:t>
                      </a: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Индивидуальный  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Групповой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№17.4;17.6; 17.7$17.9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№17.10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Тематический тест 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УЭ-4 Способы решения тригонометрических уравнений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Групповой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фронтальный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18.3; 18.7; 18.13; 18.20; 18.19; 18.24; 18.28; 18.32; 18.26; 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№18.17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18.23; 18.33; 18.35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Тематический тест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УЭ -Р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Фронтальный 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Индивидуальные задания 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УЭ - К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Индивидуальный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Подготовка проектоа\в</a:t>
                      </a:r>
                      <a:endParaRPr lang="ru-RU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Контрольная работа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78" marR="49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14282" y="696073"/>
            <a:ext cx="87154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 тригонометрических уравнений..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Моя цель: _____________________________________________________________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1357562" y="1074819"/>
            <a:ext cx="64288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контрольная работа по теме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Тригонометрические уравнения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3071802" y="1571612"/>
          <a:ext cx="1524000" cy="428625"/>
        </p:xfrm>
        <a:graphic>
          <a:graphicData uri="http://schemas.openxmlformats.org/presentationml/2006/ole">
            <p:oleObj spid="_x0000_s6164" name="Формула" r:id="rId3" imgW="1524000" imgH="431800" progId="Equation.3">
              <p:embed/>
            </p:oleObj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6500826" y="1571612"/>
          <a:ext cx="1638300" cy="504825"/>
        </p:xfrm>
        <a:graphic>
          <a:graphicData uri="http://schemas.openxmlformats.org/presentationml/2006/ole">
            <p:oleObj spid="_x0000_s6163" name="Формула" r:id="rId4" imgW="1638300" imgH="508000" progId="Equation.3">
              <p:embed/>
            </p:oleObj>
          </a:graphicData>
        </a:graphic>
      </p:graphicFrame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2860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07078" y="1551087"/>
            <a:ext cx="16289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Вычислите:  а) 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91622" y="1633637"/>
            <a:ext cx="380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28728" y="2143116"/>
            <a:ext cx="70009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Решите уравнение:  </a:t>
            </a:r>
            <a:endParaRPr lang="ru-RU" sz="1400" dirty="0" smtClean="0">
              <a:latin typeface="Arial" pitchFamily="34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400" dirty="0" smtClean="0">
              <a:latin typeface="Arial" pitchFamily="34" charset="0"/>
            </a:endParaRPr>
          </a:p>
          <a:p>
            <a:endParaRPr lang="ru-RU" sz="1400" dirty="0"/>
          </a:p>
        </p:txBody>
      </p:sp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6357950" y="2285992"/>
          <a:ext cx="2500330" cy="200025"/>
        </p:xfrm>
        <a:graphic>
          <a:graphicData uri="http://schemas.openxmlformats.org/presentationml/2006/ole">
            <p:oleObj spid="_x0000_s6169" name="Формула" r:id="rId5" imgW="1473200" imgH="203200" progId="Equation.3">
              <p:embed/>
            </p:oleObj>
          </a:graphicData>
        </a:graphic>
      </p:graphicFrame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4071934" y="2285992"/>
          <a:ext cx="1333500" cy="200025"/>
        </p:xfrm>
        <a:graphic>
          <a:graphicData uri="http://schemas.openxmlformats.org/presentationml/2006/ole">
            <p:oleObj spid="_x0000_s6168" name="Формула" r:id="rId6" imgW="1333500" imgH="203200" progId="Equation.3">
              <p:embed/>
            </p:oleObj>
          </a:graphicData>
        </a:graphic>
      </p:graphicFrame>
      <p:sp>
        <p:nvSpPr>
          <p:cNvPr id="6171" name="Rectangle 27"/>
          <p:cNvSpPr>
            <a:spLocks noChangeArrowheads="1"/>
          </p:cNvSpPr>
          <p:nvPr/>
        </p:nvSpPr>
        <p:spPr bwMode="auto">
          <a:xfrm rot="11074319" flipV="1">
            <a:off x="428596" y="36901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2286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174" name="Object 30"/>
          <p:cNvGraphicFramePr>
            <a:graphicFrameLocks noChangeAspect="1"/>
          </p:cNvGraphicFramePr>
          <p:nvPr/>
        </p:nvGraphicFramePr>
        <p:xfrm>
          <a:off x="4071934" y="2714620"/>
          <a:ext cx="1219200" cy="428625"/>
        </p:xfrm>
        <a:graphic>
          <a:graphicData uri="http://schemas.openxmlformats.org/presentationml/2006/ole">
            <p:oleObj spid="_x0000_s6174" name="Формула" r:id="rId7" imgW="1218671" imgH="431613" progId="Equation.3">
              <p:embed/>
            </p:oleObj>
          </a:graphicData>
        </a:graphic>
      </p:graphicFrame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8072462" y="2714620"/>
          <a:ext cx="504825" cy="428625"/>
        </p:xfrm>
        <a:graphic>
          <a:graphicData uri="http://schemas.openxmlformats.org/presentationml/2006/ole">
            <p:oleObj spid="_x0000_s6173" name="Формула" r:id="rId8" imgW="508000" imgH="431800" progId="Equation.3">
              <p:embed/>
            </p:oleObj>
          </a:graphicData>
        </a:graphic>
      </p:graphicFrame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5357818" y="292893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принадлежащие полуинтервалу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500166" y="2714620"/>
            <a:ext cx="40719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Найдите корни уравнения   </a:t>
            </a: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1571604" y="3571876"/>
            <a:ext cx="1907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Решите уравнение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177" name="Object 33"/>
          <p:cNvGraphicFramePr>
            <a:graphicFrameLocks noChangeAspect="1"/>
          </p:cNvGraphicFramePr>
          <p:nvPr/>
        </p:nvGraphicFramePr>
        <p:xfrm>
          <a:off x="4071934" y="3500438"/>
          <a:ext cx="3629036" cy="428625"/>
        </p:xfrm>
        <a:graphic>
          <a:graphicData uri="http://schemas.openxmlformats.org/presentationml/2006/ole">
            <p:oleObj spid="_x0000_s6177" name="Формула" r:id="rId9" imgW="2057400" imgH="431800" progId="Equation.3">
              <p:embed/>
            </p:oleObj>
          </a:graphicData>
        </a:graphic>
      </p:graphicFrame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43042" y="4071942"/>
            <a:ext cx="1862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 Решите уравнение 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80" name="Object 36"/>
          <p:cNvGraphicFramePr>
            <a:graphicFrameLocks noChangeAspect="1"/>
          </p:cNvGraphicFramePr>
          <p:nvPr/>
        </p:nvGraphicFramePr>
        <p:xfrm>
          <a:off x="4071934" y="4071942"/>
          <a:ext cx="2171700" cy="200025"/>
        </p:xfrm>
        <a:graphic>
          <a:graphicData uri="http://schemas.openxmlformats.org/presentationml/2006/ole">
            <p:oleObj spid="_x0000_s6180" name="Формула" r:id="rId10" imgW="2171700" imgH="203200" progId="Equation.3">
              <p:embed/>
            </p:oleObj>
          </a:graphicData>
        </a:graphic>
      </p:graphicFrame>
      <p:pic>
        <p:nvPicPr>
          <p:cNvPr id="45" name="Picture 2" descr="http://im8-tub-ru.yandex.net/i?id=321335489-57-72&amp;n=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72198" y="3929066"/>
            <a:ext cx="2462219" cy="2293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00108"/>
            <a:ext cx="87868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Темы проектов по теме «Тригонометрические уравнения»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тригонометрических уравнений и неравенств с помощью применения свойств функций.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Тригонометрия вокруг нас.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тригонометрических уравнений методом введения новой переменной.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тригонометрических уравнений методом разложения на множители.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Однородные тригонометрические уравнения первой степени.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Однородные тригонометрические уравнения второй степени.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Системы тригонометрических уравнений.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тригонометрических уравнений методом понижения степени.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тригонометрических уравнений методом введения вспомогательного угла.</a:t>
            </a:r>
          </a:p>
        </p:txBody>
      </p:sp>
      <p:pic>
        <p:nvPicPr>
          <p:cNvPr id="4" name="Picture 39" descr="http://im0-tub-ru.yandex.net/i?id=178448787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5538913"/>
            <a:ext cx="1643074" cy="955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71546"/>
            <a:ext cx="7643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Учителя, как местные светочи науки, должны стоять на полной высоте современных знаний в своей специальности. </a:t>
            </a:r>
          </a:p>
          <a:p>
            <a:pPr algn="ctr"/>
            <a:endParaRPr lang="ru-RU" sz="4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4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Менделеев Д.И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00108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Такая форма модульной программы позволяет наглядно представить последовательность процесса освоения знаний, развития опыта и компетенций обучающегося, определить необходимый и достаточный объем учебного содержания, обеспечивающего достижение целей каждого модуля и программы в целом.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animashki.ucoz.com/_ph/44/1/966012952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072074"/>
            <a:ext cx="1500198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572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Дидактическое обеспечение курса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7158" y="1643050"/>
            <a:ext cx="828680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Комплект презентаций  по всем разделам курса.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Сборники самостоятельных и контрольных работ.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Карточки с индивидуальными заданиями.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Подборка заданий из материалов ЕГЭ по темам курса  из открытого банка заданий.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Обучающие компьютерные презентации по всем заданием ЕГЭ.</a:t>
            </a:r>
          </a:p>
          <a:p>
            <a:pPr marL="342900" indent="-342900" algn="just">
              <a:buFontTx/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Диски «Уроки Кирилла и 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Мефодия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«1С: Образовательная коллекция। Математика», «Математика 5-11। Практикум», «Математический конструктор»и др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Каталог  единых образовательных ресурсов.</a:t>
            </a:r>
          </a:p>
          <a:p>
            <a:pPr marL="342900" indent="-342900" algn="just">
              <a:buAutoNum type="arabicPeriod"/>
            </a:pP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342900" indent="-342900">
              <a:buAutoNum type="arabicPeriod"/>
            </a:pP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98" name="Picture 42" descr="C:\Documents and Settings\Admin\Рабочий стол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8" y="4286246"/>
            <a:ext cx="2071712" cy="2071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736"/>
            <a:ext cx="892971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http://www.edu.ru/modules.php?page_id=6&amp;name=Web_Links&amp;op=modload&amp;l_op=visit&amp;lid=7191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http://www.edu.ru/rubricators.php?type=HTML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http://www.edu.ru/modules.php?page_id=6&amp;name=Web_Links&amp;op=modload&amp;l_op=visit&amp;lid=78608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http://www.edu.ru/modules.php?page_id=6&amp;name=Web_Links&amp;op=modload&amp;l_op=visit&amp;lid=103015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http://schoolmathematics.ru/videourok-trigonometricheskie-uravneniya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http://fcior.edu.ru/card/304/reshenie-prosteyshih-trigonometricheskih-uravneniy-p1.html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http://school-collection.edu.ru/contacts/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714356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Электронные образовательные ресурсы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3" name="Picture 1" descr="C:\Documents and Settings\Admin\Рабочий стол\computer frustratio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19621" y="4572008"/>
            <a:ext cx="2024379" cy="2576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928670"/>
            <a:ext cx="87868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Повышение мотивации к учению.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Положительная динамика результатов ЕГЭ</a:t>
            </a: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опыта </a:t>
            </a: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исследовательской деятельности.</a:t>
            </a:r>
          </a:p>
          <a:p>
            <a:pPr marL="342900" indent="-342900"/>
            <a:endParaRPr lang="ru-RU" sz="3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3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Picture 2" descr="C:\Documents and Settings\Admin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857760"/>
            <a:ext cx="18573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214422"/>
            <a:ext cx="87154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Качественное математическое образование является одним из ключевых ресурсов, обеспечивающих инновационное развитие России, сильным конкурентном преимуществом нашей страны. Новые задачи, стоящие перед страной, требуют и обновление содержания математического образования, обеспечения качественного образования для всех и предоставление возможности развития каждого ученика.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Новая парадигма подчёркивает системно -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 в обучении. Наполнились новым содержанием основные дидактические компоненты: “чему учить” (в плане содержания образования), “как учить” (современные технологии и методики обучения), “для чего учить” (новые цели образования). Государственные стандарты обучения, Единый государственный экзамен,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профилизация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старшей ступени школьного образования создают условия для усиления ответственности учителя за выбор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методических комплектов, выбор тех или иных методов обучения, современных образовательных технологий. </a:t>
            </a:r>
          </a:p>
          <a:p>
            <a:pPr algn="just"/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57148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929198"/>
            <a:ext cx="1357322" cy="17077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867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Отобрать педагогические средства обучения старшеклассников математике по УМК А.Г.Мордковича.</a:t>
            </a:r>
          </a:p>
          <a:p>
            <a:pPr algn="just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Изучить различные УМК и методическую литературу для преподавания  математики на базовом уровне.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Выявить особенности УМК А.Г. Мордковича.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Выбрать технологию и освоить ее.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Переработать планирование курса математики в 10-11 классах.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Разработать дидактическое обеспечение курса.</a:t>
            </a:r>
          </a:p>
          <a:p>
            <a:pPr algn="just">
              <a:buFont typeface="Wingdings" pitchFamily="2" charset="2"/>
              <a:buChar char="Ø"/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857232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УМК  по математике  для базового уровня.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736"/>
            <a:ext cx="3657600" cy="9334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714620"/>
            <a:ext cx="3643338" cy="57150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1500174"/>
            <a:ext cx="3648075" cy="6667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2571744"/>
            <a:ext cx="3648075" cy="733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857628"/>
            <a:ext cx="3657600" cy="695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3786190"/>
            <a:ext cx="3629025" cy="876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5143512"/>
            <a:ext cx="3676650" cy="447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5072074"/>
            <a:ext cx="3648075" cy="647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158" y="5786454"/>
            <a:ext cx="3619500" cy="885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687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5929330"/>
            <a:ext cx="3648075" cy="676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857232"/>
            <a:ext cx="892971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– методический комплект А.Г. Мордковича состоит из: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Мордкович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А.Г., Математика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10 </a:t>
            </a:r>
            <a:r>
              <a:rPr lang="ru-RU" sz="20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.: Учебник для общеобразовательных учреждений.- М.: Мнемозина,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2009.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Мордкович А.Г., Математика. 101кл.: Учебник для общеобразовательных учреждений.- М.: Мнемозина, 2012.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А.Г.Мордкович, </a:t>
            </a:r>
            <a:r>
              <a:rPr lang="ru-RU" sz="20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Е.Е.Тульчинская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Алгебра и начала анализа 10-11. Контрольные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работы.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Ершова А.П., </a:t>
            </a:r>
            <a:r>
              <a:rPr lang="ru-RU" sz="20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Голобородько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В.В. Самостоятельные и контрольные работы по геометрии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для10 - 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0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класса.М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Илекса,2008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И. </a:t>
            </a:r>
            <a:r>
              <a:rPr lang="ru-RU" sz="20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Шабунин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М. В. Ткачёва и др. «Дидактические материалы для 10 – 11 классов» - М. Мнемозина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2007.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Авторская программа 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линии Мордкович А.Г.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 descr="http://poznaumir.su/13469-13263-thickbox/mordkovich-matematika-10-klass-uchebnik-mnemozina-.jpg"/>
          <p:cNvPicPr>
            <a:picLocks noChangeAspect="1" noChangeArrowheads="1"/>
          </p:cNvPicPr>
          <p:nvPr/>
        </p:nvPicPr>
        <p:blipFill>
          <a:blip r:embed="rId2" cstate="print"/>
          <a:srcRect l="15625" r="15624"/>
          <a:stretch>
            <a:fillRect/>
          </a:stretch>
        </p:blipFill>
        <p:spPr bwMode="auto">
          <a:xfrm>
            <a:off x="7358082" y="4286256"/>
            <a:ext cx="1257306" cy="2000240"/>
          </a:xfrm>
          <a:prstGeom prst="rect">
            <a:avLst/>
          </a:prstGeom>
          <a:noFill/>
        </p:spPr>
      </p:pic>
      <p:pic>
        <p:nvPicPr>
          <p:cNvPr id="36867" name="Picture 3" descr="C:\Documents and Settings\Admin\Рабочий стол\Курсовая\mordkovich-semenov-matematika-11-kl-uchebnik-afacdb.jpg"/>
          <p:cNvPicPr>
            <a:picLocks noChangeAspect="1" noChangeArrowheads="1"/>
          </p:cNvPicPr>
          <p:nvPr/>
        </p:nvPicPr>
        <p:blipFill>
          <a:blip r:embed="rId3" cstate="print"/>
          <a:srcRect l="13793" r="8045"/>
          <a:stretch>
            <a:fillRect/>
          </a:stretch>
        </p:blipFill>
        <p:spPr bwMode="auto">
          <a:xfrm>
            <a:off x="6000760" y="4286256"/>
            <a:ext cx="121444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857232"/>
            <a:ext cx="87154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6"/>
                </a:solidFill>
              </a:rPr>
              <a:t>Преподавание математики по УМК д.п.н. А.Г.Мордковича обусловлено следующими факторами</a:t>
            </a:r>
            <a:r>
              <a:rPr lang="ru-RU" b="1" dirty="0" smtClean="0">
                <a:solidFill>
                  <a:schemeClr val="accent6"/>
                </a:solidFill>
              </a:rPr>
              <a:t>: </a:t>
            </a:r>
            <a:r>
              <a:rPr lang="ru-RU" b="1" dirty="0">
                <a:solidFill>
                  <a:schemeClr val="accent6"/>
                </a:solidFill>
              </a:rPr>
              <a:t>УМК А.Г. Мордковича отвечает современным требованиям преподавания </a:t>
            </a:r>
            <a:r>
              <a:rPr lang="ru-RU" b="1" dirty="0" smtClean="0">
                <a:solidFill>
                  <a:schemeClr val="accent6"/>
                </a:solidFill>
              </a:rPr>
              <a:t>математики. </a:t>
            </a:r>
            <a:r>
              <a:rPr lang="ru-RU" b="1" dirty="0">
                <a:solidFill>
                  <a:schemeClr val="accent6"/>
                </a:solidFill>
              </a:rPr>
              <a:t>Главная задача УМК   заключается не в сухом сообщении математических фактов, а в развитии учащихся посредством   продвижения в предмете, т.е. приоритетным является не информационное, а развивающее поле курса</a:t>
            </a:r>
            <a:r>
              <a:rPr lang="ru-RU" b="1" dirty="0" smtClean="0">
                <a:solidFill>
                  <a:schemeClr val="accent6"/>
                </a:solidFill>
              </a:rPr>
              <a:t>. </a:t>
            </a:r>
            <a:r>
              <a:rPr lang="ru-RU" b="1" dirty="0">
                <a:solidFill>
                  <a:schemeClr val="accent6"/>
                </a:solidFill>
              </a:rPr>
              <a:t>Привлекательность УМК А.Г.Мордковича для учителей состоит в том, что впервые автор формулирует концепцию учебного курса, утверждая, что математика - гуманитарный (общекультурный) предмет, который не только обеспечивает необходимую математическую подготовку учащихся, но и позволяет субъекту правильно ориентироваться в окружающей действительности, оказывает существенное влияние на развитие речи обучаемого. Математика описывает реальные процессы на математическом языке в виде математических моделей. Поэтому математический язык и математическая модель - ключевые слова в постепенном развертывании курса, его идейный стержень. При наличии идейного стержня математика предстает перед учащимися не как набор разрозненных фактов, которые учитель излагает только потому, что они есть в программе, а как цельная развивающаяся и в тоже время развивающая дисциплина общекультурного </a:t>
            </a:r>
            <a:r>
              <a:rPr lang="ru-RU" b="1" dirty="0" smtClean="0">
                <a:solidFill>
                  <a:schemeClr val="accent6"/>
                </a:solidFill>
              </a:rPr>
              <a:t>характера.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000108"/>
            <a:ext cx="8572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Учебники написаны в соответствии с программой курса математики средней общеобразовательной школы (базовый уровень).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старшей школе на базовом уровне математика представлена  интеграцией двух предметов : алгебра и начала анализа и геометрия. Изучение курса математики в 10-  11 классах  рассчитано на 272 часа из расчёта 4 часа в неделю.  В каждом параграфе содержится подробное и обстоятельное изложение теоретического материала, адресованное непосредственно школьникам. Часть материала ориентирована на самостоятельное изучение учащимися. Значение самостоятельной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с книгой особенно актуально в современных условиях. Поэтому, в каждом параграфе содержится большое количество примеров с подробным решением и различные методические советы и рекомендации. Каждая тема сопровождается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разноуровневыми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упражнениями для  самостоятельного решения. Набор заданий объемный и достаточный для подготовки учащихся, решивших все-таки поступать в ВУЗы негуманитарного профиля.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7890" name="Picture 2" descr="http://im6-tub-ru.yandex.net/i?id=320061622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984954"/>
            <a:ext cx="1243013" cy="1515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928670"/>
            <a:ext cx="892971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Преподавание ведется с использованием технологии модульного обучения. Данная технология позволяет комплексно решать такие актуальные педагогические задачи, как обеспечение индивидуального темпа учения, учет возможностей, склонностей и потребностей обучающегося, обучение умениям самостоятельной работы с разными источниками информации, самостоятельному освоению материала и, в конечном итоге, развивать общие  и профессиональные компетенции.</a:t>
            </a:r>
          </a:p>
          <a:p>
            <a:pPr algn="just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ходе освоения содержания математического образования учащиеся овладевают системой  личностных,  регулятивных,  познавательных,  коммуникативных  универсальных  учебных  действий, построения и исследования математических моделей для описания и решения прикладных задач, задач из смежных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дисциплин.</a:t>
            </a:r>
          </a:p>
          <a:p>
            <a:pPr algn="just"/>
            <a:endParaRPr lang="ru-RU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im2-tub-ru.yandex.net/i?id=354945294-3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429264"/>
            <a:ext cx="1157286" cy="1205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745</TotalTime>
  <Words>1581</Words>
  <Application>Microsoft Office PowerPoint</Application>
  <PresentationFormat>Экран (4:3)</PresentationFormat>
  <Paragraphs>248</Paragraphs>
  <Slides>23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Поток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Технология  разработки  содержания  модульной  программы</vt:lpstr>
      <vt:lpstr>Модульная развертка Комплексная дидактическая цель - </vt:lpstr>
      <vt:lpstr>Обязательные учебные элементы</vt:lpstr>
      <vt:lpstr>Слайд 14</vt:lpstr>
      <vt:lpstr>Маршрутная карта учащегося</vt:lpstr>
      <vt:lpstr>Маршрутная карта учащегося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76</cp:revision>
  <dcterms:created xsi:type="dcterms:W3CDTF">2012-10-09T13:23:39Z</dcterms:created>
  <dcterms:modified xsi:type="dcterms:W3CDTF">2012-10-15T14:17:58Z</dcterms:modified>
</cp:coreProperties>
</file>