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2" r:id="rId6"/>
    <p:sldId id="261" r:id="rId7"/>
    <p:sldId id="267" r:id="rId8"/>
    <p:sldId id="263" r:id="rId9"/>
    <p:sldId id="271" r:id="rId10"/>
    <p:sldId id="264" r:id="rId11"/>
    <p:sldId id="266" r:id="rId12"/>
    <p:sldId id="272" r:id="rId13"/>
    <p:sldId id="273" r:id="rId14"/>
    <p:sldId id="274" r:id="rId15"/>
    <p:sldId id="275" r:id="rId16"/>
    <p:sldId id="276" r:id="rId17"/>
    <p:sldId id="277" r:id="rId18"/>
    <p:sldId id="278" r:id="rId19"/>
    <p:sldId id="279" r:id="rId20"/>
    <p:sldId id="28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33AA"/>
    <a:srgbClr val="0F04A4"/>
    <a:srgbClr val="0047D6"/>
    <a:srgbClr val="1B318D"/>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vozduh.afisha.ru/technology/shkola-bez-ege-igry-i-uchebnikitransfomery-kak-vyglyadit-budushchee-obrazovaniya/" TargetMode="External"/><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8" name="Прямоугольник 7"/>
          <p:cNvSpPr/>
          <p:nvPr/>
        </p:nvSpPr>
        <p:spPr>
          <a:xfrm>
            <a:off x="1060269" y="1484784"/>
            <a:ext cx="7904219" cy="646331"/>
          </a:xfrm>
          <a:prstGeom prst="rect">
            <a:avLst/>
          </a:prstGeom>
        </p:spPr>
        <p:txBody>
          <a:bodyPr wrap="square">
            <a:spAutoFit/>
          </a:bodyPr>
          <a:lstStyle/>
          <a:p>
            <a:pPr algn="ctr"/>
            <a:r>
              <a:rPr lang="en-US" b="1" dirty="0">
                <a:latin typeface="Arial" panose="020B0604020202020204" pitchFamily="34" charset="0"/>
                <a:cs typeface="Arial" panose="020B0604020202020204" pitchFamily="34" charset="0"/>
              </a:rPr>
              <a:t>V</a:t>
            </a:r>
            <a:r>
              <a:rPr lang="ru-RU" b="1" dirty="0">
                <a:latin typeface="Arial" panose="020B0604020202020204" pitchFamily="34" charset="0"/>
                <a:cs typeface="Arial" panose="020B0604020202020204" pitchFamily="34" charset="0"/>
              </a:rPr>
              <a:t> Всероссийская научно-практическая конференция </a:t>
            </a:r>
            <a:endParaRPr lang="ru-RU" dirty="0">
              <a:latin typeface="Arial" panose="020B0604020202020204" pitchFamily="34" charset="0"/>
              <a:cs typeface="Arial" panose="020B0604020202020204" pitchFamily="34" charset="0"/>
            </a:endParaRPr>
          </a:p>
          <a:p>
            <a:pPr algn="ctr"/>
            <a:r>
              <a:rPr lang="ru-RU" b="1" dirty="0">
                <a:latin typeface="Arial" panose="020B0604020202020204" pitchFamily="34" charset="0"/>
                <a:cs typeface="Arial" panose="020B0604020202020204" pitchFamily="34" charset="0"/>
              </a:rPr>
              <a:t>«МУЛЬТИМЕДИА В СОВРЕМЕННОМ ОБРАЗОВАНИИ – ММСО-2015»</a:t>
            </a:r>
            <a:endParaRPr lang="ru-RU" dirty="0">
              <a:latin typeface="Arial" panose="020B0604020202020204" pitchFamily="34" charset="0"/>
              <a:cs typeface="Arial" panose="020B0604020202020204" pitchFamily="34" charset="0"/>
            </a:endParaRPr>
          </a:p>
        </p:txBody>
      </p:sp>
      <p:sp>
        <p:nvSpPr>
          <p:cNvPr id="9" name="Прямоугольник 8"/>
          <p:cNvSpPr/>
          <p:nvPr/>
        </p:nvSpPr>
        <p:spPr>
          <a:xfrm>
            <a:off x="161764" y="2708920"/>
            <a:ext cx="8820472" cy="1015663"/>
          </a:xfrm>
          <a:prstGeom prst="rect">
            <a:avLst/>
          </a:prstGeom>
        </p:spPr>
        <p:txBody>
          <a:bodyPr wrap="square">
            <a:spAutoFit/>
          </a:bodyPr>
          <a:lstStyle/>
          <a:p>
            <a:pPr algn="ctr"/>
            <a:r>
              <a:rPr lang="ru-RU" sz="3000" dirty="0">
                <a:latin typeface="Arial" panose="020B0604020202020204" pitchFamily="34" charset="0"/>
                <a:cs typeface="Arial" panose="020B0604020202020204" pitchFamily="34" charset="0"/>
              </a:rPr>
              <a:t>ТЕХНОЛОГИЯ СМЕШАННОГО ОБУЧЕНИЯ</a:t>
            </a:r>
          </a:p>
          <a:p>
            <a:pPr algn="ctr"/>
            <a:r>
              <a:rPr lang="ru-RU" sz="3000" dirty="0">
                <a:latin typeface="Arial" panose="020B0604020202020204" pitchFamily="34" charset="0"/>
                <a:cs typeface="Arial" panose="020B0604020202020204" pitchFamily="34" charset="0"/>
              </a:rPr>
              <a:t>ПЕРЕВЁРНУТЫЙ КЛАСС</a:t>
            </a:r>
          </a:p>
        </p:txBody>
      </p:sp>
      <p:sp>
        <p:nvSpPr>
          <p:cNvPr id="10" name="TextBox 9"/>
          <p:cNvSpPr txBox="1"/>
          <p:nvPr/>
        </p:nvSpPr>
        <p:spPr>
          <a:xfrm>
            <a:off x="4330139" y="4725144"/>
            <a:ext cx="4460837"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Румянцева  Светлана Владимировна</a:t>
            </a:r>
            <a:endParaRPr lang="ru-RU" b="1" dirty="0">
              <a:latin typeface="Arial" panose="020B0604020202020204" pitchFamily="34" charset="0"/>
              <a:cs typeface="Arial" panose="020B0604020202020204" pitchFamily="34" charset="0"/>
            </a:endParaRPr>
          </a:p>
        </p:txBody>
      </p:sp>
      <p:sp>
        <p:nvSpPr>
          <p:cNvPr id="12" name="TextBox 11"/>
          <p:cNvSpPr txBox="1"/>
          <p:nvPr/>
        </p:nvSpPr>
        <p:spPr>
          <a:xfrm>
            <a:off x="4336472" y="5075892"/>
            <a:ext cx="3475888"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учитель начальных классов</a:t>
            </a:r>
            <a:endParaRPr lang="ru-RU" b="1" dirty="0">
              <a:latin typeface="Arial" panose="020B0604020202020204" pitchFamily="34" charset="0"/>
              <a:cs typeface="Arial" panose="020B0604020202020204" pitchFamily="34" charset="0"/>
            </a:endParaRPr>
          </a:p>
        </p:txBody>
      </p:sp>
      <p:sp>
        <p:nvSpPr>
          <p:cNvPr id="13" name="TextBox 12"/>
          <p:cNvSpPr txBox="1"/>
          <p:nvPr/>
        </p:nvSpPr>
        <p:spPr>
          <a:xfrm>
            <a:off x="4329497" y="5363924"/>
            <a:ext cx="4346959" cy="646331"/>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ГБОУ школа № 497 Невского района</a:t>
            </a:r>
          </a:p>
          <a:p>
            <a:r>
              <a:rPr lang="ru-RU" b="1" dirty="0" smtClean="0">
                <a:latin typeface="Arial" panose="020B0604020202020204" pitchFamily="34" charset="0"/>
                <a:cs typeface="Arial" panose="020B0604020202020204" pitchFamily="34" charset="0"/>
              </a:rPr>
              <a:t>Санкт-Петербург</a:t>
            </a:r>
            <a:endParaRPr lang="ru-RU" b="1" dirty="0">
              <a:latin typeface="Arial" panose="020B0604020202020204" pitchFamily="34" charset="0"/>
              <a:cs typeface="Arial" panose="020B0604020202020204" pitchFamily="34" charset="0"/>
            </a:endParaRPr>
          </a:p>
        </p:txBody>
      </p:sp>
      <p:sp>
        <p:nvSpPr>
          <p:cNvPr id="11" name="Прямоугольник 10"/>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42770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1508138" y="1751998"/>
            <a:ext cx="4500848"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Роль учителя в перевёрнутом классе</a:t>
            </a:r>
            <a:endParaRPr lang="ru-RU" b="1" dirty="0">
              <a:latin typeface="Arial" panose="020B0604020202020204" pitchFamily="34" charset="0"/>
              <a:cs typeface="Arial" panose="020B0604020202020204" pitchFamily="34" charset="0"/>
            </a:endParaRPr>
          </a:p>
        </p:txBody>
      </p:sp>
      <p:sp>
        <p:nvSpPr>
          <p:cNvPr id="3" name="Прямоугольник 2"/>
          <p:cNvSpPr/>
          <p:nvPr/>
        </p:nvSpPr>
        <p:spPr>
          <a:xfrm>
            <a:off x="1269139" y="2348880"/>
            <a:ext cx="5535109" cy="3139321"/>
          </a:xfrm>
          <a:prstGeom prst="rect">
            <a:avLst/>
          </a:prstGeom>
        </p:spPr>
        <p:txBody>
          <a:bodyPr wrap="square">
            <a:spAutoFit/>
          </a:bodyPr>
          <a:lstStyle/>
          <a:p>
            <a:pPr marL="342900" indent="-342900">
              <a:buAutoNum type="arabicPeriod"/>
            </a:pPr>
            <a:r>
              <a:rPr lang="ru-RU" dirty="0" smtClean="0">
                <a:latin typeface="Arial" panose="020B0604020202020204" pitchFamily="34" charset="0"/>
                <a:cs typeface="Arial" panose="020B0604020202020204" pitchFamily="34" charset="0"/>
              </a:rPr>
              <a:t>Подвигает </a:t>
            </a:r>
            <a:r>
              <a:rPr lang="ru-RU" dirty="0">
                <a:latin typeface="Arial" panose="020B0604020202020204" pitchFamily="34" charset="0"/>
                <a:cs typeface="Arial" panose="020B0604020202020204" pitchFamily="34" charset="0"/>
              </a:rPr>
              <a:t>детей к тому, чтобы они стали самостоятельными добытчиками знаний. </a:t>
            </a:r>
            <a:endParaRPr lang="ru-RU" dirty="0" smtClean="0">
              <a:latin typeface="Arial" panose="020B0604020202020204" pitchFamily="34" charset="0"/>
              <a:cs typeface="Arial" panose="020B0604020202020204" pitchFamily="34" charset="0"/>
            </a:endParaRPr>
          </a:p>
          <a:p>
            <a:pPr marL="342900" indent="-342900">
              <a:buAutoNum type="arabicPeriod"/>
            </a:pPr>
            <a:endParaRPr lang="ru-RU" dirty="0" smtClean="0">
              <a:latin typeface="Arial" panose="020B0604020202020204" pitchFamily="34" charset="0"/>
              <a:cs typeface="Arial" panose="020B0604020202020204" pitchFamily="34" charset="0"/>
            </a:endParaRPr>
          </a:p>
          <a:p>
            <a:pPr marL="342900" indent="-342900">
              <a:buAutoNum type="arabicPeriod"/>
            </a:pPr>
            <a:r>
              <a:rPr lang="ru-RU" dirty="0">
                <a:latin typeface="Arial" panose="020B0604020202020204" pitchFamily="34" charset="0"/>
                <a:cs typeface="Arial" panose="020B0604020202020204" pitchFamily="34" charset="0"/>
              </a:rPr>
              <a:t>В</a:t>
            </a:r>
            <a:r>
              <a:rPr lang="ru-RU" dirty="0" smtClean="0">
                <a:latin typeface="Arial" panose="020B0604020202020204" pitchFamily="34" charset="0"/>
                <a:cs typeface="Arial" panose="020B0604020202020204" pitchFamily="34" charset="0"/>
              </a:rPr>
              <a:t>ыстраивает </a:t>
            </a:r>
            <a:r>
              <a:rPr lang="ru-RU" dirty="0">
                <a:latin typeface="Arial" panose="020B0604020202020204" pitchFamily="34" charset="0"/>
                <a:cs typeface="Arial" panose="020B0604020202020204" pitchFamily="34" charset="0"/>
              </a:rPr>
              <a:t>с каждым учеником траекторию его индивидуального образования. </a:t>
            </a:r>
            <a:endParaRPr lang="ru-RU" dirty="0" smtClean="0">
              <a:latin typeface="Arial" panose="020B0604020202020204" pitchFamily="34" charset="0"/>
              <a:cs typeface="Arial" panose="020B0604020202020204" pitchFamily="34" charset="0"/>
            </a:endParaRPr>
          </a:p>
          <a:p>
            <a:pPr marL="342900" indent="-342900">
              <a:buAutoNum type="arabicPeriod"/>
            </a:pPr>
            <a:endParaRPr lang="ru-RU" dirty="0" smtClean="0">
              <a:latin typeface="Arial" panose="020B0604020202020204" pitchFamily="34" charset="0"/>
              <a:cs typeface="Arial" panose="020B0604020202020204" pitchFamily="34" charset="0"/>
            </a:endParaRPr>
          </a:p>
          <a:p>
            <a:pPr marL="342900" indent="-342900">
              <a:buAutoNum type="arabicPeriod"/>
            </a:pPr>
            <a:r>
              <a:rPr lang="ru-RU" dirty="0">
                <a:latin typeface="Arial" panose="020B0604020202020204" pitchFamily="34" charset="0"/>
                <a:cs typeface="Arial" panose="020B0604020202020204" pitchFamily="34" charset="0"/>
              </a:rPr>
              <a:t>К</a:t>
            </a:r>
            <a:r>
              <a:rPr lang="ru-RU" dirty="0" smtClean="0">
                <a:latin typeface="Arial" panose="020B0604020202020204" pitchFamily="34" charset="0"/>
                <a:cs typeface="Arial" panose="020B0604020202020204" pitchFamily="34" charset="0"/>
              </a:rPr>
              <a:t>онтролирует</a:t>
            </a:r>
            <a:r>
              <a:rPr lang="ru-RU" dirty="0">
                <a:latin typeface="Arial" panose="020B0604020202020204" pitchFamily="34" charset="0"/>
                <a:cs typeface="Arial" panose="020B0604020202020204" pitchFamily="34" charset="0"/>
              </a:rPr>
              <a:t>, консультирует и направляет. </a:t>
            </a:r>
            <a:endParaRPr lang="ru-RU" dirty="0" smtClean="0">
              <a:latin typeface="Arial" panose="020B0604020202020204" pitchFamily="34" charset="0"/>
              <a:cs typeface="Arial" panose="020B0604020202020204" pitchFamily="34" charset="0"/>
            </a:endParaRPr>
          </a:p>
          <a:p>
            <a:pPr marL="342900" indent="-342900">
              <a:buAutoNum type="arabicPeriod"/>
            </a:pPr>
            <a:endParaRPr lang="ru-RU" dirty="0" smtClean="0">
              <a:latin typeface="Arial" panose="020B0604020202020204" pitchFamily="34" charset="0"/>
              <a:cs typeface="Arial" panose="020B0604020202020204" pitchFamily="34" charset="0"/>
            </a:endParaRPr>
          </a:p>
          <a:p>
            <a:pPr marL="342900" indent="-342900">
              <a:buAutoNum type="arabicPeriod"/>
            </a:pPr>
            <a:r>
              <a:rPr lang="ru-RU" dirty="0" smtClean="0">
                <a:latin typeface="Arial" panose="020B0604020202020204" pitchFamily="34" charset="0"/>
                <a:cs typeface="Arial" panose="020B0604020202020204" pitchFamily="34" charset="0"/>
              </a:rPr>
              <a:t>По-другому </a:t>
            </a:r>
            <a:r>
              <a:rPr lang="ru-RU" dirty="0">
                <a:latin typeface="Arial" panose="020B0604020202020204" pitchFamily="34" charset="0"/>
                <a:cs typeface="Arial" panose="020B0604020202020204" pitchFamily="34" charset="0"/>
              </a:rPr>
              <a:t>планирует </a:t>
            </a:r>
            <a:r>
              <a:rPr lang="ru-RU" dirty="0" smtClean="0">
                <a:latin typeface="Arial" panose="020B0604020202020204" pitchFamily="34" charset="0"/>
                <a:cs typeface="Arial" panose="020B0604020202020204" pitchFamily="34" charset="0"/>
              </a:rPr>
              <a:t>урок. </a:t>
            </a:r>
          </a:p>
          <a:p>
            <a:pPr marL="342900" indent="-342900">
              <a:buAutoNum type="arabicPeriod"/>
            </a:pPr>
            <a:endParaRPr lang="ru-RU" dirty="0" smtClean="0">
              <a:latin typeface="Arial" panose="020B0604020202020204" pitchFamily="34" charset="0"/>
              <a:cs typeface="Arial" panose="020B0604020202020204" pitchFamily="34" charset="0"/>
            </a:endParaRPr>
          </a:p>
          <a:p>
            <a:pPr marL="342900" indent="-342900">
              <a:buAutoNum type="arabicPeriod"/>
            </a:pPr>
            <a:r>
              <a:rPr lang="ru-RU" dirty="0">
                <a:latin typeface="Arial" panose="020B0604020202020204" pitchFamily="34" charset="0"/>
                <a:cs typeface="Arial" panose="020B0604020202020204" pitchFamily="34" charset="0"/>
              </a:rPr>
              <a:t>П</a:t>
            </a:r>
            <a:r>
              <a:rPr lang="ru-RU" dirty="0" smtClean="0">
                <a:latin typeface="Arial" panose="020B0604020202020204" pitchFamily="34" charset="0"/>
                <a:cs typeface="Arial" panose="020B0604020202020204" pitchFamily="34" charset="0"/>
              </a:rPr>
              <a:t>о-другому </a:t>
            </a:r>
            <a:r>
              <a:rPr lang="ru-RU" dirty="0">
                <a:latin typeface="Arial" panose="020B0604020202020204" pitchFamily="34" charset="0"/>
                <a:cs typeface="Arial" panose="020B0604020202020204" pitchFamily="34" charset="0"/>
              </a:rPr>
              <a:t>оценивает детей. </a:t>
            </a:r>
            <a:endParaRPr lang="ru-RU"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1573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3363977" y="1764594"/>
            <a:ext cx="2416046"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Индивидуализация</a:t>
            </a:r>
            <a:endParaRPr lang="ru-RU" b="1" dirty="0">
              <a:latin typeface="Arial" panose="020B0604020202020204" pitchFamily="34" charset="0"/>
              <a:cs typeface="Arial" panose="020B0604020202020204" pitchFamily="34"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1187656651"/>
              </p:ext>
            </p:extLst>
          </p:nvPr>
        </p:nvGraphicFramePr>
        <p:xfrm>
          <a:off x="251520" y="2276872"/>
          <a:ext cx="8568952" cy="347980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Все учились по одной и той же программе. Один учитель рассказывал тридцати совершенно разным людям одно и то же.  Ребенок ни на что не влиял.  Учишься ты хорошо или плохо,  можешь пройти годовую программу за месяц или за полгода, все равно должен ходить в школу каждый день к восьми утра 11 лет подряд.</a:t>
                      </a:r>
                      <a:endParaRPr lang="ru-RU" dirty="0" smtClean="0">
                        <a:effectLst/>
                        <a:latin typeface="Arial" panose="020B0604020202020204" pitchFamily="34" charset="0"/>
                        <a:cs typeface="Arial" panose="020B0604020202020204" pitchFamily="34" charset="0"/>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Образовательные программы будут полностью персонализированными, не будет общих классов. Каждый человек будет учится со своей скоростью, сам определять последовательность изучения предметов и время, которое на них тратит, сложность и форму, в которой ему удобнее получать информацию.</a:t>
                      </a:r>
                    </a:p>
                    <a:p>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571977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3363977" y="1764594"/>
            <a:ext cx="3287888"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Доступность  образования</a:t>
            </a:r>
            <a:endParaRPr lang="ru-RU" b="1" dirty="0">
              <a:latin typeface="Arial" panose="020B0604020202020204" pitchFamily="34" charset="0"/>
              <a:cs typeface="Arial" panose="020B0604020202020204" pitchFamily="34"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2520782483"/>
              </p:ext>
            </p:extLst>
          </p:nvPr>
        </p:nvGraphicFramePr>
        <p:xfrm>
          <a:off x="251520" y="2276872"/>
          <a:ext cx="8568952" cy="347980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Пройти хотя бы краткосрочный курс в лучших университетах мира стоило космических денег. И наоборот, фантастические ученые или невероятные лекторы остаются неизвестными образовательному сообществу, хотя их курсы могли бы помочь миллионам.</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Стоимость качественного образования сильно упадет.  Посидеть на стуле в конкретном Оксфорде или Массачусетском технологическом  институте все еще будет стоить дорого, зато получить их диплом  можно будет в любой деревне, где, даже учитывая все минусы онлайн-обучения,  с такой подготовкой можно быть королем и вообще горы сворачивать.</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026874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3363977" y="1764594"/>
            <a:ext cx="2769091"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Цифровая  педагогика</a:t>
            </a:r>
            <a:endParaRPr lang="ru-RU" b="1" dirty="0">
              <a:latin typeface="Arial" panose="020B0604020202020204" pitchFamily="34" charset="0"/>
              <a:cs typeface="Arial" panose="020B0604020202020204" pitchFamily="34"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3831230112"/>
              </p:ext>
            </p:extLst>
          </p:nvPr>
        </p:nvGraphicFramePr>
        <p:xfrm>
          <a:off x="251520" y="2276872"/>
          <a:ext cx="8568952" cy="238252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err="1" smtClean="0">
                          <a:solidFill>
                            <a:schemeClr val="tx1"/>
                          </a:solidFill>
                          <a:effectLst/>
                          <a:latin typeface="Arial" panose="020B0604020202020204" pitchFamily="34" charset="0"/>
                          <a:ea typeface="+mn-ea"/>
                          <a:cs typeface="Arial" panose="020B0604020202020204" pitchFamily="34" charset="0"/>
                        </a:rPr>
                        <a:t>Слабопрогнозируемые</a:t>
                      </a:r>
                      <a:r>
                        <a:rPr lang="ru-RU" sz="1800" kern="1200" dirty="0" smtClean="0">
                          <a:solidFill>
                            <a:schemeClr val="tx1"/>
                          </a:solidFill>
                          <a:effectLst/>
                          <a:latin typeface="Arial" panose="020B0604020202020204" pitchFamily="34" charset="0"/>
                          <a:ea typeface="+mn-ea"/>
                          <a:cs typeface="Arial" panose="020B0604020202020204" pitchFamily="34" charset="0"/>
                        </a:rPr>
                        <a:t> результаты обучения на всех уровнях и споры о том, является ли педагогика вообще наукой, если опыт лучших школ и университетов никак нельзя масштабировать и все держится на личности отдельных людей.</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Педагогика станет точной «доказательной» наукой, базирующейся на масштабных  данных и воспроизводимых исследованиях.</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255302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2627784" y="1764594"/>
            <a:ext cx="3862596"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Легализация игр в образовании</a:t>
            </a:r>
          </a:p>
        </p:txBody>
      </p:sp>
      <p:graphicFrame>
        <p:nvGraphicFramePr>
          <p:cNvPr id="10" name="Таблица 9"/>
          <p:cNvGraphicFramePr>
            <a:graphicFrameLocks noGrp="1"/>
          </p:cNvGraphicFramePr>
          <p:nvPr>
            <p:extLst>
              <p:ext uri="{D42A27DB-BD31-4B8C-83A1-F6EECF244321}">
                <p14:modId xmlns:p14="http://schemas.microsoft.com/office/powerpoint/2010/main" val="1385342435"/>
              </p:ext>
            </p:extLst>
          </p:nvPr>
        </p:nvGraphicFramePr>
        <p:xfrm>
          <a:off x="251520" y="2276872"/>
          <a:ext cx="8568952" cy="320548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Психологии известно множество способов мотивации, но все они имеют довольно мало отношения к типовой школе. Учителям не до игр, и вообще есть слово «надо», а характер надо воспитывать. Зато производители игр пользуются всем возможным арсеналом, чтобы удерживать воина у экрана по 16 часов кряду.</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Игры по физике или истории будут конкурировать с </a:t>
                      </a:r>
                      <a:r>
                        <a:rPr lang="ru-RU" sz="1800" kern="1200" dirty="0" err="1" smtClean="0">
                          <a:solidFill>
                            <a:schemeClr val="tx1"/>
                          </a:solidFill>
                          <a:effectLst/>
                          <a:latin typeface="Arial" panose="020B0604020202020204" pitchFamily="34" charset="0"/>
                          <a:ea typeface="+mn-ea"/>
                          <a:cs typeface="Arial" panose="020B0604020202020204" pitchFamily="34" charset="0"/>
                        </a:rPr>
                        <a:t>шутерами</a:t>
                      </a:r>
                      <a:r>
                        <a:rPr lang="ru-RU" sz="1800" kern="1200" dirty="0" smtClean="0">
                          <a:solidFill>
                            <a:schemeClr val="tx1"/>
                          </a:solidFill>
                          <a:effectLst/>
                          <a:latin typeface="Arial" panose="020B0604020202020204" pitchFamily="34" charset="0"/>
                          <a:ea typeface="+mn-ea"/>
                          <a:cs typeface="Arial" panose="020B0604020202020204" pitchFamily="34" charset="0"/>
                        </a:rPr>
                        <a:t> и </a:t>
                      </a:r>
                      <a:r>
                        <a:rPr lang="ru-RU" sz="1800" kern="1200" dirty="0" err="1" smtClean="0">
                          <a:solidFill>
                            <a:schemeClr val="tx1"/>
                          </a:solidFill>
                          <a:effectLst/>
                          <a:latin typeface="Arial" panose="020B0604020202020204" pitchFamily="34" charset="0"/>
                          <a:ea typeface="+mn-ea"/>
                          <a:cs typeface="Arial" panose="020B0604020202020204" pitchFamily="34" charset="0"/>
                        </a:rPr>
                        <a:t>бродилками</a:t>
                      </a:r>
                      <a:r>
                        <a:rPr lang="ru-RU" sz="1800" kern="1200" dirty="0" smtClean="0">
                          <a:solidFill>
                            <a:schemeClr val="tx1"/>
                          </a:solidFill>
                          <a:effectLst/>
                          <a:latin typeface="Arial" panose="020B0604020202020204" pitchFamily="34" charset="0"/>
                          <a:ea typeface="+mn-ea"/>
                          <a:cs typeface="Arial" panose="020B0604020202020204" pitchFamily="34" charset="0"/>
                        </a:rPr>
                        <a:t>. </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86151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3629768" y="1764594"/>
            <a:ext cx="1806328"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Прозрачность</a:t>
            </a:r>
          </a:p>
        </p:txBody>
      </p:sp>
      <p:graphicFrame>
        <p:nvGraphicFramePr>
          <p:cNvPr id="10" name="Таблица 9"/>
          <p:cNvGraphicFramePr>
            <a:graphicFrameLocks noGrp="1"/>
          </p:cNvGraphicFramePr>
          <p:nvPr>
            <p:extLst>
              <p:ext uri="{D42A27DB-BD31-4B8C-83A1-F6EECF244321}">
                <p14:modId xmlns:p14="http://schemas.microsoft.com/office/powerpoint/2010/main" val="3760335359"/>
              </p:ext>
            </p:extLst>
          </p:nvPr>
        </p:nvGraphicFramePr>
        <p:xfrm>
          <a:off x="251520" y="2276872"/>
          <a:ext cx="8568952" cy="3754120"/>
        </p:xfrm>
        <a:graphic>
          <a:graphicData uri="http://schemas.openxmlformats.org/drawingml/2006/table">
            <a:tbl>
              <a:tblPr firstRow="1" bandRow="1">
                <a:tableStyleId>{5940675A-B579-460E-94D1-54222C63F5DA}</a:tableStyleId>
              </a:tblPr>
              <a:tblGrid>
                <a:gridCol w="5544616"/>
                <a:gridCol w="302433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Школы, можно было сравнивать очень примерно,  максимум на уровне классов и отдельных звездных преподавателей. Учебное заведение, даже очень известное, является по сути черным ящиком, и не факт, что в нем сидит именно тот кот, которого вы себе представили. Даже в небольшом университете бывает невозможно узнать, что за стеной идет курс, о котором ты мечтал всю жизнь, не говоря уже о том, что программы по разным предметам школьной программы живут в вакууме и совершенно не учитывают друг друга.</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 Образовательные поисковики будут сравнивать учебные программы, графы знаний и рекомендательные механизмы станут привычным инструментом обучения.</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624512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3629768" y="1764594"/>
            <a:ext cx="2557688"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Единая авторизация</a:t>
            </a:r>
          </a:p>
        </p:txBody>
      </p:sp>
      <p:graphicFrame>
        <p:nvGraphicFramePr>
          <p:cNvPr id="10" name="Таблица 9"/>
          <p:cNvGraphicFramePr>
            <a:graphicFrameLocks noGrp="1"/>
          </p:cNvGraphicFramePr>
          <p:nvPr>
            <p:extLst>
              <p:ext uri="{D42A27DB-BD31-4B8C-83A1-F6EECF244321}">
                <p14:modId xmlns:p14="http://schemas.microsoft.com/office/powerpoint/2010/main" val="4090754902"/>
              </p:ext>
            </p:extLst>
          </p:nvPr>
        </p:nvGraphicFramePr>
        <p:xfrm>
          <a:off x="251520" y="2276872"/>
          <a:ext cx="8568952" cy="430276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Единственный способ доказать, чего ты стоишь при поступлении на учебу или первую работу,  — это дипломы и грамоты,  качество и суть  которых оценить очень сложно, если вообще возможно. За редким исключением они не дают никакой информации принимающей стороне. ЕГЭ покажет, что ты троечник, но не учтет, что тому, что нравится, ты учишься очень быстро, что конкретно в средневековой живописи ты бог и вообще, что один известный паблик — твоих рук дело..</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Аналог </a:t>
                      </a:r>
                      <a:r>
                        <a:rPr lang="ru-RU" sz="1800" kern="1200" dirty="0" err="1" smtClean="0">
                          <a:solidFill>
                            <a:schemeClr val="tx1"/>
                          </a:solidFill>
                          <a:effectLst/>
                          <a:latin typeface="Arial" panose="020B0604020202020204" pitchFamily="34" charset="0"/>
                          <a:ea typeface="+mn-ea"/>
                          <a:cs typeface="Arial" panose="020B0604020202020204" pitchFamily="34" charset="0"/>
                        </a:rPr>
                        <a:t>фейсбук</a:t>
                      </a:r>
                      <a:r>
                        <a:rPr lang="ru-RU" sz="1800" kern="1200" dirty="0" smtClean="0">
                          <a:solidFill>
                            <a:schemeClr val="tx1"/>
                          </a:solidFill>
                          <a:effectLst/>
                          <a:latin typeface="Arial" panose="020B0604020202020204" pitchFamily="34" charset="0"/>
                          <a:ea typeface="+mn-ea"/>
                          <a:cs typeface="Arial" panose="020B0604020202020204" pitchFamily="34" charset="0"/>
                        </a:rPr>
                        <a:t>-логина, который будет аккуратно хранить и беречь все подробности об образовании человека, перенося данные с платформы на платформу. По желанию можно будет делиться со своей школой информацией об успехах в мобильном приложении по математике или доказать работодателю, что 1000 правок на каком-нибудь узкотематическом ресурсе — твоих рук дело.</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905188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3131840" y="1764594"/>
            <a:ext cx="2896177"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Отсутствие троечников</a:t>
            </a:r>
          </a:p>
        </p:txBody>
      </p:sp>
      <p:graphicFrame>
        <p:nvGraphicFramePr>
          <p:cNvPr id="10" name="Таблица 9"/>
          <p:cNvGraphicFramePr>
            <a:graphicFrameLocks noGrp="1"/>
          </p:cNvGraphicFramePr>
          <p:nvPr>
            <p:extLst>
              <p:ext uri="{D42A27DB-BD31-4B8C-83A1-F6EECF244321}">
                <p14:modId xmlns:p14="http://schemas.microsoft.com/office/powerpoint/2010/main" val="726657519"/>
              </p:ext>
            </p:extLst>
          </p:nvPr>
        </p:nvGraphicFramePr>
        <p:xfrm>
          <a:off x="251520" y="2276872"/>
          <a:ext cx="8568952" cy="155956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Получил тройку по одному закону Ньютона — пошел изучать следующий. Закончил мединститут с тройкой — отправился лечить людей.</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Переход к следующему минимальному этапу обучения только после освоения предыдущего на отлично.</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223993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2483768" y="1764594"/>
            <a:ext cx="4209166"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Новые формы учебников и курсов</a:t>
            </a:r>
          </a:p>
        </p:txBody>
      </p:sp>
      <p:graphicFrame>
        <p:nvGraphicFramePr>
          <p:cNvPr id="10" name="Таблица 9"/>
          <p:cNvGraphicFramePr>
            <a:graphicFrameLocks noGrp="1"/>
          </p:cNvGraphicFramePr>
          <p:nvPr>
            <p:extLst>
              <p:ext uri="{D42A27DB-BD31-4B8C-83A1-F6EECF244321}">
                <p14:modId xmlns:p14="http://schemas.microsoft.com/office/powerpoint/2010/main" val="1499757209"/>
              </p:ext>
            </p:extLst>
          </p:nvPr>
        </p:nvGraphicFramePr>
        <p:xfrm>
          <a:off x="251520" y="2276872"/>
          <a:ext cx="8568952" cy="320548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Учебные программы разных дисциплин никак не связаны между собой, невозможно быстро заглянуть из физики в математику или из биологии в  историю. Дисциплины преподаются курсами длиной в несколько — как минимум — месяцев. В сорока полуторачасовых лекциях  невозможно найти нужного тебе кванта информации.</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Переход к микроформатам содержания — учебники и курсы будут </a:t>
                      </a:r>
                      <a:r>
                        <a:rPr lang="ru-RU" sz="1800" kern="1200" dirty="0" err="1" smtClean="0">
                          <a:solidFill>
                            <a:schemeClr val="tx1"/>
                          </a:solidFill>
                          <a:effectLst/>
                          <a:latin typeface="Arial" panose="020B0604020202020204" pitchFamily="34" charset="0"/>
                          <a:ea typeface="+mn-ea"/>
                          <a:cs typeface="Arial" panose="020B0604020202020204" pitchFamily="34" charset="0"/>
                        </a:rPr>
                        <a:t>пересобираться</a:t>
                      </a:r>
                      <a:r>
                        <a:rPr lang="ru-RU" sz="1800" kern="1200" dirty="0" smtClean="0">
                          <a:solidFill>
                            <a:schemeClr val="tx1"/>
                          </a:solidFill>
                          <a:effectLst/>
                          <a:latin typeface="Arial" panose="020B0604020202020204" pitchFamily="34" charset="0"/>
                          <a:ea typeface="+mn-ea"/>
                          <a:cs typeface="Arial" panose="020B0604020202020204" pitchFamily="34" charset="0"/>
                        </a:rPr>
                        <a:t> под вас и ваши интересы.  </a:t>
                      </a:r>
                      <a:r>
                        <a:rPr lang="ru-RU" sz="1800" kern="1200" dirty="0" err="1" smtClean="0">
                          <a:solidFill>
                            <a:schemeClr val="tx1"/>
                          </a:solidFill>
                          <a:effectLst/>
                          <a:latin typeface="Arial" panose="020B0604020202020204" pitchFamily="34" charset="0"/>
                          <a:ea typeface="+mn-ea"/>
                          <a:cs typeface="Arial" panose="020B0604020202020204" pitchFamily="34" charset="0"/>
                        </a:rPr>
                        <a:t>Междисциплинарность</a:t>
                      </a:r>
                      <a:r>
                        <a:rPr lang="ru-RU" sz="1800" kern="1200" dirty="0" smtClean="0">
                          <a:solidFill>
                            <a:schemeClr val="tx1"/>
                          </a:solidFill>
                          <a:effectLst/>
                          <a:latin typeface="Arial" panose="020B0604020202020204" pitchFamily="34" charset="0"/>
                          <a:ea typeface="+mn-ea"/>
                          <a:cs typeface="Arial" panose="020B0604020202020204" pitchFamily="34" charset="0"/>
                        </a:rPr>
                        <a:t>  победит. Каждый студент, преподаватель или ученый сможет найти десять минут нужной информации из университета на другом конце света.</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434651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2811737" y="1764594"/>
            <a:ext cx="3488455" cy="369332"/>
          </a:xfrm>
          <a:prstGeom prst="rect">
            <a:avLst/>
          </a:prstGeom>
          <a:noFill/>
        </p:spPr>
        <p:txBody>
          <a:bodyPr wrap="none" rtlCol="0">
            <a:spAutoFit/>
          </a:bodyPr>
          <a:lstStyle/>
          <a:p>
            <a:r>
              <a:rPr lang="ru-RU" b="1" dirty="0">
                <a:latin typeface="Arial" panose="020B0604020202020204" pitchFamily="34" charset="0"/>
                <a:cs typeface="Arial" panose="020B0604020202020204" pitchFamily="34" charset="0"/>
              </a:rPr>
              <a:t>Отмена ЕГЭ за ненужностью</a:t>
            </a:r>
          </a:p>
        </p:txBody>
      </p:sp>
      <p:graphicFrame>
        <p:nvGraphicFramePr>
          <p:cNvPr id="10" name="Таблица 9"/>
          <p:cNvGraphicFramePr>
            <a:graphicFrameLocks noGrp="1"/>
          </p:cNvGraphicFramePr>
          <p:nvPr>
            <p:extLst>
              <p:ext uri="{D42A27DB-BD31-4B8C-83A1-F6EECF244321}">
                <p14:modId xmlns:p14="http://schemas.microsoft.com/office/powerpoint/2010/main" val="2307422073"/>
              </p:ext>
            </p:extLst>
          </p:nvPr>
        </p:nvGraphicFramePr>
        <p:xfrm>
          <a:off x="251520" y="2276872"/>
          <a:ext cx="8568952" cy="4028440"/>
        </p:xfrm>
        <a:graphic>
          <a:graphicData uri="http://schemas.openxmlformats.org/drawingml/2006/table">
            <a:tbl>
              <a:tblPr firstRow="1" bandRow="1">
                <a:tableStyleId>{5940675A-B579-460E-94D1-54222C63F5DA}</a:tableStyleId>
              </a:tblPr>
              <a:tblGrid>
                <a:gridCol w="2952328"/>
                <a:gridCol w="5616624"/>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В прошлом году страна с удивлением узнала, что 20% школьников после 11-летнего обучения не могут набрать минимальный бал по русскому языку. Это стало для всех необыкновенным сюрпризом.</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Автоматические системы оценивания накапливают и хранят данные о каждом о клике мышкой, о каждом решенном примере в течение всего срока обучения.  Эти же системы анализируют общий прогресс, особенности обучения, проектируют индивидуальную программу.  К тем, кто не справляется, вызывается дополнительная помощь учителя, тем же, кто сам идет вперед, — общие правила не портят жизнь. Как только человек достигает необходимого уровня и объема знаний, он переходит на следующую ступень школы, поступает в университет или находит работу.</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468189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11" name="Прямоугольник 10"/>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3" name="Прямоугольник 2"/>
          <p:cNvSpPr/>
          <p:nvPr/>
        </p:nvSpPr>
        <p:spPr>
          <a:xfrm>
            <a:off x="827584" y="2837234"/>
            <a:ext cx="8136904" cy="2862322"/>
          </a:xfrm>
          <a:prstGeom prst="rect">
            <a:avLst/>
          </a:prstGeom>
        </p:spPr>
        <p:txBody>
          <a:bodyPr wrap="square">
            <a:spAutoFit/>
          </a:bodyPr>
          <a:lstStyle/>
          <a:p>
            <a:r>
              <a:rPr lang="ru-RU" dirty="0">
                <a:latin typeface="Arial" panose="020B0604020202020204" pitchFamily="34" charset="0"/>
                <a:cs typeface="Arial" panose="020B0604020202020204" pitchFamily="34" charset="0"/>
              </a:rPr>
              <a:t>ЛИТЕРАТУРА</a:t>
            </a:r>
            <a:r>
              <a:rPr lang="ru-RU" i="1" dirty="0">
                <a:latin typeface="Arial" panose="020B0604020202020204" pitchFamily="34" charset="0"/>
                <a:cs typeface="Arial" panose="020B0604020202020204" pitchFamily="34" charset="0"/>
              </a:rPr>
              <a:t> </a:t>
            </a:r>
            <a:endParaRPr lang="ru-RU" i="1" dirty="0" smtClean="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p>
            <a:pPr lvl="0"/>
            <a:r>
              <a:rPr lang="ru-RU" dirty="0" smtClean="0">
                <a:latin typeface="Arial" panose="020B0604020202020204" pitchFamily="34" charset="0"/>
                <a:cs typeface="Arial" panose="020B0604020202020204" pitchFamily="34" charset="0"/>
              </a:rPr>
              <a:t>1. </a:t>
            </a:r>
            <a:r>
              <a:rPr lang="ru-RU" dirty="0" err="1" smtClean="0">
                <a:latin typeface="Arial" panose="020B0604020202020204" pitchFamily="34" charset="0"/>
                <a:cs typeface="Arial" panose="020B0604020202020204" pitchFamily="34" charset="0"/>
              </a:rPr>
              <a:t>Царегородцева</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С. // В России начали использовать технологию смешанного обучения. – Учительская газета – 27.06.2013г. </a:t>
            </a:r>
          </a:p>
          <a:p>
            <a:pPr lvl="0"/>
            <a:r>
              <a:rPr lang="ru-RU" dirty="0" smtClean="0">
                <a:latin typeface="Arial" panose="020B0604020202020204" pitchFamily="34" charset="0"/>
                <a:cs typeface="Arial" panose="020B0604020202020204" pitchFamily="34" charset="0"/>
              </a:rPr>
              <a:t>2. Чеботарь</a:t>
            </a:r>
            <a:r>
              <a:rPr lang="ru-RU" dirty="0">
                <a:latin typeface="Arial" panose="020B0604020202020204" pitchFamily="34" charset="0"/>
                <a:cs typeface="Arial" panose="020B0604020202020204" pitchFamily="34" charset="0"/>
              </a:rPr>
              <a:t>, Н. // Школа без ЕГЭ, игры и учебники-</a:t>
            </a:r>
            <a:r>
              <a:rPr lang="ru-RU" dirty="0" err="1">
                <a:latin typeface="Arial" panose="020B0604020202020204" pitchFamily="34" charset="0"/>
                <a:cs typeface="Arial" panose="020B0604020202020204" pitchFamily="34" charset="0"/>
              </a:rPr>
              <a:t>трансфомеры</a:t>
            </a:r>
            <a:r>
              <a:rPr lang="ru-RU" dirty="0">
                <a:latin typeface="Arial" panose="020B0604020202020204" pitchFamily="34" charset="0"/>
                <a:cs typeface="Arial" panose="020B0604020202020204" pitchFamily="34" charset="0"/>
              </a:rPr>
              <a:t>: как выглядит будущее образования. – Интернет-ресурс </a:t>
            </a:r>
            <a:r>
              <a:rPr lang="ru-RU" dirty="0">
                <a:latin typeface="Arial" panose="020B0604020202020204" pitchFamily="34" charset="0"/>
                <a:cs typeface="Arial" panose="020B0604020202020204" pitchFamily="34" charset="0"/>
                <a:hlinkClick r:id="rId3"/>
              </a:rPr>
              <a:t>http://vozduh.afisha.ru/technology/shkola-bez-ege-igry-i-uchebnikitransfomery-kak-vyglyadit-budushchee-obrazovaniya</a:t>
            </a:r>
            <a:r>
              <a:rPr lang="ru-RU" dirty="0" smtClean="0">
                <a:latin typeface="Arial" panose="020B0604020202020204" pitchFamily="34" charset="0"/>
                <a:cs typeface="Arial" panose="020B0604020202020204" pitchFamily="34" charset="0"/>
                <a:hlinkClick r:id="rId3"/>
              </a:rPr>
              <a:t>/</a:t>
            </a:r>
            <a:endParaRPr lang="ru-RU" dirty="0" smtClean="0">
              <a:latin typeface="Arial" panose="020B0604020202020204" pitchFamily="34" charset="0"/>
              <a:cs typeface="Arial" panose="020B0604020202020204" pitchFamily="34" charset="0"/>
            </a:endParaRPr>
          </a:p>
          <a:p>
            <a:pPr lvl="0"/>
            <a:endParaRPr lang="ru-RU" dirty="0">
              <a:latin typeface="Arial" panose="020B0604020202020204" pitchFamily="34" charset="0"/>
              <a:cs typeface="Arial" panose="020B0604020202020204" pitchFamily="34" charset="0"/>
            </a:endParaRPr>
          </a:p>
          <a:p>
            <a:r>
              <a:rPr lang="ru-RU" dirty="0"/>
              <a:t> </a:t>
            </a:r>
          </a:p>
        </p:txBody>
      </p:sp>
    </p:spTree>
    <p:extLst>
      <p:ext uri="{BB962C8B-B14F-4D97-AF65-F5344CB8AC3E}">
        <p14:creationId xmlns:p14="http://schemas.microsoft.com/office/powerpoint/2010/main" val="798940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539552" y="1477826"/>
            <a:ext cx="3837910"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Сравнительная характеристика</a:t>
            </a:r>
            <a:endParaRPr lang="ru-RU" b="1" dirty="0">
              <a:latin typeface="Arial" panose="020B0604020202020204" pitchFamily="34" charset="0"/>
              <a:cs typeface="Arial" panose="020B0604020202020204" pitchFamily="34" charset="0"/>
            </a:endParaRPr>
          </a:p>
        </p:txBody>
      </p:sp>
      <p:sp>
        <p:nvSpPr>
          <p:cNvPr id="9" name="TextBox 8"/>
          <p:cNvSpPr txBox="1"/>
          <p:nvPr/>
        </p:nvSpPr>
        <p:spPr>
          <a:xfrm>
            <a:off x="2483768" y="1764594"/>
            <a:ext cx="4107984"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Живого </a:t>
            </a:r>
            <a:r>
              <a:rPr lang="ru-RU" b="1" dirty="0">
                <a:latin typeface="Arial" panose="020B0604020202020204" pitchFamily="34" charset="0"/>
                <a:cs typeface="Arial" panose="020B0604020202020204" pitchFamily="34" charset="0"/>
              </a:rPr>
              <a:t>учителя ничто не заменит</a:t>
            </a:r>
          </a:p>
        </p:txBody>
      </p:sp>
      <p:graphicFrame>
        <p:nvGraphicFramePr>
          <p:cNvPr id="10" name="Таблица 9"/>
          <p:cNvGraphicFramePr>
            <a:graphicFrameLocks noGrp="1"/>
          </p:cNvGraphicFramePr>
          <p:nvPr>
            <p:extLst>
              <p:ext uri="{D42A27DB-BD31-4B8C-83A1-F6EECF244321}">
                <p14:modId xmlns:p14="http://schemas.microsoft.com/office/powerpoint/2010/main" val="4224059886"/>
              </p:ext>
            </p:extLst>
          </p:nvPr>
        </p:nvGraphicFramePr>
        <p:xfrm>
          <a:off x="251520" y="2276872"/>
          <a:ext cx="8568952" cy="2656840"/>
        </p:xfrm>
        <a:graphic>
          <a:graphicData uri="http://schemas.openxmlformats.org/drawingml/2006/table">
            <a:tbl>
              <a:tblPr firstRow="1" bandRow="1">
                <a:tableStyleId>{5940675A-B579-460E-94D1-54222C63F5DA}</a:tableStyleId>
              </a:tblPr>
              <a:tblGrid>
                <a:gridCol w="4284476"/>
                <a:gridCol w="4284476"/>
              </a:tblGrid>
              <a:tr h="370840">
                <a:tc>
                  <a:txBody>
                    <a:bodyPr/>
                    <a:lstStyle/>
                    <a:p>
                      <a:pPr algn="ctr"/>
                      <a:r>
                        <a:rPr lang="ru-RU" b="1" dirty="0" smtClean="0">
                          <a:latin typeface="Arial" panose="020B0604020202020204" pitchFamily="34" charset="0"/>
                          <a:cs typeface="Arial" panose="020B0604020202020204" pitchFamily="34" charset="0"/>
                        </a:rPr>
                        <a:t>Что было</a:t>
                      </a:r>
                      <a:endParaRPr lang="ru-RU" b="1" dirty="0">
                        <a:latin typeface="Arial" panose="020B0604020202020204" pitchFamily="34" charset="0"/>
                        <a:cs typeface="Arial" panose="020B0604020202020204" pitchFamily="34" charset="0"/>
                      </a:endParaRPr>
                    </a:p>
                  </a:txBody>
                  <a:tcPr/>
                </a:tc>
                <a:tc>
                  <a:txBody>
                    <a:bodyPr/>
                    <a:lstStyle/>
                    <a:p>
                      <a:pPr algn="ctr"/>
                      <a:r>
                        <a:rPr lang="ru-RU" b="1" dirty="0" smtClean="0">
                          <a:latin typeface="Arial" panose="020B0604020202020204" pitchFamily="34" charset="0"/>
                          <a:cs typeface="Arial" panose="020B0604020202020204" pitchFamily="34" charset="0"/>
                        </a:rPr>
                        <a:t>Что будет</a:t>
                      </a:r>
                      <a:endParaRPr lang="ru-RU" b="1"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У учителя не было времени на индивидуальный подход, гонка за различными формальными требованиями не оставляет места на творчество и живое человеческое общение в классе.</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effectLst/>
                          <a:latin typeface="Arial" panose="020B0604020202020204" pitchFamily="34" charset="0"/>
                          <a:ea typeface="+mn-ea"/>
                          <a:cs typeface="Arial" panose="020B0604020202020204" pitchFamily="34" charset="0"/>
                        </a:rPr>
                        <a:t>Никто не оставит школьников и студентов перед экранами на весь день.  Компьютеры автоматизируют процессы, собирают и анализируют данные, управляют персональными расписаниями и сдают отчеты, дают свободное время и возможности для жизни и волшебства.</a:t>
                      </a:r>
                      <a:endParaRPr lang="ru-RU"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16005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3" name="TextBox 2"/>
          <p:cNvSpPr txBox="1"/>
          <p:nvPr/>
        </p:nvSpPr>
        <p:spPr>
          <a:xfrm>
            <a:off x="1060269" y="6309320"/>
            <a:ext cx="2315057" cy="369332"/>
          </a:xfrm>
          <a:prstGeom prst="rect">
            <a:avLst/>
          </a:prstGeom>
          <a:noFill/>
        </p:spPr>
        <p:txBody>
          <a:bodyPr wrap="none" rtlCol="0">
            <a:spAutoFit/>
          </a:bodyPr>
          <a:lstStyle/>
          <a:p>
            <a:r>
              <a:rPr lang="ru-RU" dirty="0" smtClean="0">
                <a:latin typeface="Arial" panose="020B0604020202020204" pitchFamily="34" charset="0"/>
                <a:cs typeface="Arial" panose="020B0604020202020204" pitchFamily="34" charset="0"/>
              </a:rPr>
              <a:t>Ян </a:t>
            </a:r>
            <a:r>
              <a:rPr lang="ru-RU" dirty="0" err="1" smtClean="0">
                <a:latin typeface="Arial" panose="020B0604020202020204" pitchFamily="34" charset="0"/>
                <a:cs typeface="Arial" panose="020B0604020202020204" pitchFamily="34" charset="0"/>
              </a:rPr>
              <a:t>Амос</a:t>
            </a:r>
            <a:r>
              <a:rPr lang="ru-RU" dirty="0" smtClean="0">
                <a:latin typeface="Arial" panose="020B0604020202020204" pitchFamily="34" charset="0"/>
                <a:cs typeface="Arial" panose="020B0604020202020204" pitchFamily="34" charset="0"/>
              </a:rPr>
              <a:t> Коменский</a:t>
            </a:r>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798854"/>
            <a:ext cx="3827857" cy="4366450"/>
          </a:xfrm>
          <a:prstGeom prst="rect">
            <a:avLst/>
          </a:prstGeom>
        </p:spPr>
      </p:pic>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0032" y="2051554"/>
            <a:ext cx="4032448" cy="4257765"/>
          </a:xfrm>
          <a:prstGeom prst="rect">
            <a:avLst/>
          </a:prstGeom>
        </p:spPr>
      </p:pic>
    </p:spTree>
    <p:extLst>
      <p:ext uri="{BB962C8B-B14F-4D97-AF65-F5344CB8AC3E}">
        <p14:creationId xmlns:p14="http://schemas.microsoft.com/office/powerpoint/2010/main" val="2859844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72" y="2131268"/>
            <a:ext cx="5168900" cy="4610100"/>
          </a:xfrm>
          <a:prstGeom prst="rect">
            <a:avLst/>
          </a:prstGeom>
        </p:spPr>
      </p:pic>
      <p:sp>
        <p:nvSpPr>
          <p:cNvPr id="13" name="Выноска-облако 12"/>
          <p:cNvSpPr/>
          <p:nvPr/>
        </p:nvSpPr>
        <p:spPr>
          <a:xfrm>
            <a:off x="3851920" y="1916832"/>
            <a:ext cx="5292080" cy="2016224"/>
          </a:xfrm>
          <a:prstGeom prst="cloudCallout">
            <a:avLst>
              <a:gd name="adj1" fmla="val -45636"/>
              <a:gd name="adj2" fmla="val 6030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3" name="TextBox 2"/>
          <p:cNvSpPr txBox="1"/>
          <p:nvPr/>
        </p:nvSpPr>
        <p:spPr>
          <a:xfrm>
            <a:off x="5220072" y="2324779"/>
            <a:ext cx="2336345" cy="1200329"/>
          </a:xfrm>
          <a:prstGeom prst="rect">
            <a:avLst/>
          </a:prstGeom>
          <a:noFill/>
        </p:spPr>
        <p:txBody>
          <a:bodyPr wrap="none" rtlCol="0">
            <a:spAutoFit/>
          </a:bodyPr>
          <a:lstStyle/>
          <a:p>
            <a:r>
              <a:rPr lang="ru-RU" dirty="0" smtClean="0">
                <a:latin typeface="Arial" panose="020B0604020202020204" pitchFamily="34" charset="0"/>
                <a:cs typeface="Arial" panose="020B0604020202020204" pitchFamily="34" charset="0"/>
              </a:rPr>
              <a:t>Приходится бежать </a:t>
            </a:r>
          </a:p>
          <a:p>
            <a:r>
              <a:rPr lang="ru-RU" dirty="0">
                <a:latin typeface="Arial" panose="020B0604020202020204" pitchFamily="34" charset="0"/>
                <a:cs typeface="Arial" panose="020B0604020202020204" pitchFamily="34" charset="0"/>
              </a:rPr>
              <a:t>с</a:t>
            </a:r>
            <a:r>
              <a:rPr lang="ru-RU" dirty="0" smtClean="0">
                <a:latin typeface="Arial" panose="020B0604020202020204" pitchFamily="34" charset="0"/>
                <a:cs typeface="Arial" panose="020B0604020202020204" pitchFamily="34" charset="0"/>
              </a:rPr>
              <a:t>о всех ног, </a:t>
            </a:r>
          </a:p>
          <a:p>
            <a:r>
              <a:rPr lang="ru-RU" dirty="0" smtClean="0">
                <a:latin typeface="Arial" panose="020B0604020202020204" pitchFamily="34" charset="0"/>
                <a:cs typeface="Arial" panose="020B0604020202020204" pitchFamily="34" charset="0"/>
              </a:rPr>
              <a:t>чтобы  оставаться </a:t>
            </a:r>
          </a:p>
          <a:p>
            <a:r>
              <a:rPr lang="ru-RU" dirty="0" smtClean="0">
                <a:latin typeface="Arial" panose="020B0604020202020204" pitchFamily="34" charset="0"/>
                <a:cs typeface="Arial" panose="020B0604020202020204" pitchFamily="34" charset="0"/>
              </a:rPr>
              <a:t>на  том же месте.</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28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1208002" y="1737682"/>
            <a:ext cx="6727996" cy="646331"/>
          </a:xfrm>
          <a:prstGeom prst="rect">
            <a:avLst/>
          </a:prstGeom>
          <a:noFill/>
        </p:spPr>
        <p:txBody>
          <a:bodyPr wrap="none" rtlCol="0">
            <a:spAutoFit/>
          </a:bodyPr>
          <a:lstStyle/>
          <a:p>
            <a:r>
              <a:rPr lang="ru-RU" sz="3600" dirty="0" smtClean="0">
                <a:latin typeface="Arial" panose="020B0604020202020204" pitchFamily="34" charset="0"/>
                <a:cs typeface="Arial" panose="020B0604020202020204" pitchFamily="34" charset="0"/>
              </a:rPr>
              <a:t>Возможно ли учить как вчера?</a:t>
            </a:r>
            <a:endParaRPr lang="ru-RU" sz="36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2420888"/>
            <a:ext cx="6386048" cy="4234780"/>
          </a:xfrm>
          <a:prstGeom prst="rect">
            <a:avLst/>
          </a:prstGeom>
        </p:spPr>
      </p:pic>
    </p:spTree>
    <p:extLst>
      <p:ext uri="{BB962C8B-B14F-4D97-AF65-F5344CB8AC3E}">
        <p14:creationId xmlns:p14="http://schemas.microsoft.com/office/powerpoint/2010/main" val="4208699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153361" y="2132856"/>
            <a:ext cx="7119006" cy="205716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9" name="TextBox 8"/>
          <p:cNvSpPr txBox="1"/>
          <p:nvPr/>
        </p:nvSpPr>
        <p:spPr>
          <a:xfrm>
            <a:off x="1208002" y="1556792"/>
            <a:ext cx="7384009" cy="646331"/>
          </a:xfrm>
          <a:prstGeom prst="rect">
            <a:avLst/>
          </a:prstGeom>
          <a:noFill/>
        </p:spPr>
        <p:txBody>
          <a:bodyPr wrap="none" rtlCol="0">
            <a:spAutoFit/>
          </a:bodyPr>
          <a:lstStyle/>
          <a:p>
            <a:r>
              <a:rPr lang="ru-RU" sz="3600" dirty="0" smtClean="0">
                <a:latin typeface="Arial" panose="020B0604020202020204" pitchFamily="34" charset="0"/>
                <a:cs typeface="Arial" panose="020B0604020202020204" pitchFamily="34" charset="0"/>
              </a:rPr>
              <a:t>Новые образовательные условия</a:t>
            </a:r>
            <a:endParaRPr lang="ru-RU" sz="3600" dirty="0">
              <a:latin typeface="Arial" panose="020B0604020202020204" pitchFamily="34" charset="0"/>
              <a:cs typeface="Arial" panose="020B0604020202020204" pitchFamily="34" charset="0"/>
            </a:endParaRPr>
          </a:p>
        </p:txBody>
      </p:sp>
      <p:sp>
        <p:nvSpPr>
          <p:cNvPr id="2" name="TextBox 1"/>
          <p:cNvSpPr txBox="1"/>
          <p:nvPr/>
        </p:nvSpPr>
        <p:spPr>
          <a:xfrm>
            <a:off x="1313183" y="2204864"/>
            <a:ext cx="6799362" cy="1985159"/>
          </a:xfrm>
          <a:prstGeom prst="rect">
            <a:avLst/>
          </a:prstGeom>
          <a:noFill/>
        </p:spPr>
        <p:txBody>
          <a:bodyPr wrap="none" rtlCol="0">
            <a:spAutoFit/>
          </a:bodyPr>
          <a:lstStyle/>
          <a:p>
            <a:r>
              <a:rPr lang="ru-RU" sz="2400" dirty="0" smtClean="0">
                <a:latin typeface="Arial" panose="020B0604020202020204" pitchFamily="34" charset="0"/>
                <a:cs typeface="Arial" panose="020B0604020202020204" pitchFamily="34" charset="0"/>
              </a:rPr>
              <a:t>Учитывать скорость информационного потока</a:t>
            </a:r>
          </a:p>
          <a:p>
            <a:endParaRPr lang="ru-RU" sz="900" dirty="0" smtClean="0">
              <a:latin typeface="Arial" panose="020B0604020202020204" pitchFamily="34" charset="0"/>
              <a:cs typeface="Arial" panose="020B0604020202020204" pitchFamily="34" charset="0"/>
            </a:endParaRPr>
          </a:p>
          <a:p>
            <a:r>
              <a:rPr lang="ru-RU" sz="2400" dirty="0" smtClean="0">
                <a:latin typeface="Arial" panose="020B0604020202020204" pitchFamily="34" charset="0"/>
                <a:cs typeface="Arial" panose="020B0604020202020204" pitchFamily="34" charset="0"/>
              </a:rPr>
              <a:t>Развитие навыков  критического анализа</a:t>
            </a:r>
          </a:p>
          <a:p>
            <a:endParaRPr lang="ru-RU" sz="900" dirty="0" smtClean="0">
              <a:latin typeface="Arial" panose="020B0604020202020204" pitchFamily="34" charset="0"/>
              <a:cs typeface="Arial" panose="020B0604020202020204" pitchFamily="34" charset="0"/>
            </a:endParaRPr>
          </a:p>
          <a:p>
            <a:r>
              <a:rPr lang="ru-RU" sz="2400" dirty="0" smtClean="0">
                <a:latin typeface="Arial" panose="020B0604020202020204" pitchFamily="34" charset="0"/>
                <a:cs typeface="Arial" panose="020B0604020202020204" pitchFamily="34" charset="0"/>
              </a:rPr>
              <a:t>Планирование своей деятельности</a:t>
            </a:r>
          </a:p>
          <a:p>
            <a:endParaRPr lang="ru-RU" sz="900" dirty="0" smtClean="0">
              <a:latin typeface="Arial" panose="020B0604020202020204" pitchFamily="34" charset="0"/>
              <a:cs typeface="Arial" panose="020B0604020202020204" pitchFamily="34" charset="0"/>
            </a:endParaRPr>
          </a:p>
          <a:p>
            <a:r>
              <a:rPr lang="ru-RU" sz="2400" dirty="0" smtClean="0">
                <a:latin typeface="Arial" panose="020B0604020202020204" pitchFamily="34" charset="0"/>
                <a:cs typeface="Arial" panose="020B0604020202020204" pitchFamily="34" charset="0"/>
              </a:rPr>
              <a:t>Эффективное воплощение идей</a:t>
            </a:r>
            <a:endParaRPr lang="ru-RU" sz="2400" dirty="0">
              <a:latin typeface="Arial" panose="020B0604020202020204" pitchFamily="34" charset="0"/>
              <a:cs typeface="Arial" panose="020B0604020202020204" pitchFamily="34" charset="0"/>
            </a:endParaRPr>
          </a:p>
        </p:txBody>
      </p:sp>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361" y="4170759"/>
            <a:ext cx="3076575" cy="2714625"/>
          </a:xfrm>
          <a:prstGeom prst="rect">
            <a:avLst/>
          </a:prstGeom>
        </p:spPr>
      </p:pic>
      <p:pic>
        <p:nvPicPr>
          <p:cNvPr id="12" name="Рисунок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024" y="4190023"/>
            <a:ext cx="3059832" cy="2678061"/>
          </a:xfrm>
          <a:prstGeom prst="rect">
            <a:avLst/>
          </a:prstGeom>
        </p:spPr>
      </p:pic>
      <p:sp>
        <p:nvSpPr>
          <p:cNvPr id="13" name="Стрелка вправо 12"/>
          <p:cNvSpPr/>
          <p:nvPr/>
        </p:nvSpPr>
        <p:spPr>
          <a:xfrm>
            <a:off x="4021517" y="4509120"/>
            <a:ext cx="1512168" cy="288032"/>
          </a:xfrm>
          <a:prstGeom prs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314808" y="4509120"/>
            <a:ext cx="1490921" cy="646331"/>
          </a:xfrm>
          <a:prstGeom prst="rect">
            <a:avLst/>
          </a:prstGeom>
          <a:noFill/>
        </p:spPr>
        <p:txBody>
          <a:bodyPr wrap="none" rtlCol="0">
            <a:spAutoFit/>
          </a:bodyPr>
          <a:lstStyle/>
          <a:p>
            <a:r>
              <a:rPr lang="ru-RU" dirty="0" smtClean="0">
                <a:latin typeface="Arial" panose="020B0604020202020204" pitchFamily="34" charset="0"/>
                <a:cs typeface="Arial" panose="020B0604020202020204" pitchFamily="34" charset="0"/>
              </a:rPr>
              <a:t>Пассивный </a:t>
            </a:r>
          </a:p>
          <a:p>
            <a:r>
              <a:rPr lang="ru-RU" dirty="0" smtClean="0">
                <a:latin typeface="Arial" panose="020B0604020202020204" pitchFamily="34" charset="0"/>
                <a:cs typeface="Arial" panose="020B0604020202020204" pitchFamily="34" charset="0"/>
              </a:rPr>
              <a:t>поглотитель</a:t>
            </a:r>
            <a:endParaRPr lang="ru-RU" dirty="0">
              <a:latin typeface="Arial" panose="020B0604020202020204" pitchFamily="34" charset="0"/>
              <a:cs typeface="Arial" panose="020B0604020202020204" pitchFamily="34" charset="0"/>
            </a:endParaRPr>
          </a:p>
        </p:txBody>
      </p:sp>
      <p:sp>
        <p:nvSpPr>
          <p:cNvPr id="15" name="TextBox 14"/>
          <p:cNvSpPr txBox="1"/>
          <p:nvPr/>
        </p:nvSpPr>
        <p:spPr>
          <a:xfrm>
            <a:off x="7628921" y="4509120"/>
            <a:ext cx="1510735" cy="1477328"/>
          </a:xfrm>
          <a:prstGeom prst="rect">
            <a:avLst/>
          </a:prstGeom>
          <a:noFill/>
        </p:spPr>
        <p:txBody>
          <a:bodyPr wrap="none" rtlCol="0">
            <a:spAutoFit/>
          </a:bodyPr>
          <a:lstStyle/>
          <a:p>
            <a:r>
              <a:rPr lang="ru-RU" dirty="0" smtClean="0">
                <a:latin typeface="Arial" panose="020B0604020202020204" pitchFamily="34" charset="0"/>
                <a:cs typeface="Arial" panose="020B0604020202020204" pitchFamily="34" charset="0"/>
              </a:rPr>
              <a:t>Активный </a:t>
            </a:r>
          </a:p>
          <a:p>
            <a:r>
              <a:rPr lang="ru-RU" dirty="0">
                <a:latin typeface="Arial" panose="020B0604020202020204" pitchFamily="34" charset="0"/>
                <a:cs typeface="Arial" panose="020B0604020202020204" pitchFamily="34" charset="0"/>
              </a:rPr>
              <a:t>д</a:t>
            </a:r>
            <a:r>
              <a:rPr lang="ru-RU" dirty="0" smtClean="0">
                <a:latin typeface="Arial" panose="020B0604020202020204" pitchFamily="34" charset="0"/>
                <a:cs typeface="Arial" panose="020B0604020202020204" pitchFamily="34" charset="0"/>
              </a:rPr>
              <a:t>обытчик</a:t>
            </a:r>
          </a:p>
          <a:p>
            <a:r>
              <a:rPr lang="ru-RU" dirty="0">
                <a:latin typeface="Arial" panose="020B0604020202020204" pitchFamily="34" charset="0"/>
                <a:cs typeface="Arial" panose="020B0604020202020204" pitchFamily="34" charset="0"/>
              </a:rPr>
              <a:t>и</a:t>
            </a:r>
            <a:r>
              <a:rPr lang="ru-RU" dirty="0" smtClean="0">
                <a:latin typeface="Arial" panose="020B0604020202020204" pitchFamily="34" charset="0"/>
                <a:cs typeface="Arial" panose="020B0604020202020204" pitchFamily="34" charset="0"/>
              </a:rPr>
              <a:t>скатель</a:t>
            </a:r>
          </a:p>
          <a:p>
            <a:r>
              <a:rPr lang="ru-RU" dirty="0">
                <a:latin typeface="Arial" panose="020B0604020202020204" pitchFamily="34" charset="0"/>
                <a:cs typeface="Arial" panose="020B0604020202020204" pitchFamily="34" charset="0"/>
              </a:rPr>
              <a:t>м</a:t>
            </a:r>
            <a:r>
              <a:rPr lang="ru-RU" dirty="0" smtClean="0">
                <a:latin typeface="Arial" panose="020B0604020202020204" pitchFamily="34" charset="0"/>
                <a:cs typeface="Arial" panose="020B0604020202020204" pitchFamily="34" charset="0"/>
              </a:rPr>
              <a:t>ыслитель</a:t>
            </a:r>
          </a:p>
          <a:p>
            <a:r>
              <a:rPr lang="ru-RU" dirty="0" smtClean="0">
                <a:latin typeface="Arial" panose="020B0604020202020204" pitchFamily="34" charset="0"/>
                <a:cs typeface="Arial" panose="020B0604020202020204" pitchFamily="34" charset="0"/>
              </a:rPr>
              <a:t>разработчик</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9458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9513" y="1661358"/>
            <a:ext cx="5544488" cy="5120790"/>
          </a:xfrm>
          <a:prstGeom prst="rect">
            <a:avLst/>
          </a:prstGeom>
        </p:spPr>
      </p:pic>
      <p:sp>
        <p:nvSpPr>
          <p:cNvPr id="3" name="TextBox 2"/>
          <p:cNvSpPr txBox="1"/>
          <p:nvPr/>
        </p:nvSpPr>
        <p:spPr>
          <a:xfrm>
            <a:off x="1012990" y="5661248"/>
            <a:ext cx="1634743" cy="369332"/>
          </a:xfrm>
          <a:prstGeom prst="rect">
            <a:avLst/>
          </a:prstGeom>
          <a:noFill/>
        </p:spPr>
        <p:txBody>
          <a:bodyPr wrap="none" rtlCol="0">
            <a:spAutoFit/>
          </a:bodyPr>
          <a:lstStyle/>
          <a:p>
            <a:r>
              <a:rPr lang="ru-RU" dirty="0" err="1" smtClean="0">
                <a:latin typeface="Arial" panose="020B0604020202020204" pitchFamily="34" charset="0"/>
                <a:cs typeface="Arial" panose="020B0604020202020204" pitchFamily="34" charset="0"/>
              </a:rPr>
              <a:t>Салман</a:t>
            </a:r>
            <a:r>
              <a:rPr lang="ru-RU" dirty="0" smtClean="0">
                <a:latin typeface="Arial" panose="020B0604020202020204" pitchFamily="34" charset="0"/>
                <a:cs typeface="Arial" panose="020B0604020202020204" pitchFamily="34" charset="0"/>
              </a:rPr>
              <a:t>  Хан </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9955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
        <p:nvSpPr>
          <p:cNvPr id="2" name="TextBox 1"/>
          <p:cNvSpPr txBox="1"/>
          <p:nvPr/>
        </p:nvSpPr>
        <p:spPr>
          <a:xfrm>
            <a:off x="683568" y="2153479"/>
            <a:ext cx="2526525"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ru-RU" dirty="0" smtClean="0">
                <a:latin typeface="Arial" panose="020B0604020202020204" pitchFamily="34" charset="0"/>
                <a:cs typeface="Arial" panose="020B0604020202020204" pitchFamily="34" charset="0"/>
              </a:rPr>
              <a:t>Традиционная форма</a:t>
            </a:r>
            <a:endParaRPr lang="ru-RU" dirty="0">
              <a:latin typeface="Arial" panose="020B0604020202020204" pitchFamily="34" charset="0"/>
              <a:cs typeface="Arial" panose="020B0604020202020204" pitchFamily="34" charset="0"/>
            </a:endParaRPr>
          </a:p>
        </p:txBody>
      </p:sp>
      <p:sp>
        <p:nvSpPr>
          <p:cNvPr id="9" name="TextBox 8"/>
          <p:cNvSpPr txBox="1"/>
          <p:nvPr/>
        </p:nvSpPr>
        <p:spPr>
          <a:xfrm>
            <a:off x="5645875" y="2132856"/>
            <a:ext cx="3272434"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ru-RU" dirty="0" smtClean="0">
                <a:latin typeface="Arial" panose="020B0604020202020204" pitchFamily="34" charset="0"/>
                <a:cs typeface="Arial" panose="020B0604020202020204" pitchFamily="34" charset="0"/>
              </a:rPr>
              <a:t>Модель перевёрнутый класс</a:t>
            </a:r>
            <a:endParaRPr lang="ru-RU" dirty="0">
              <a:latin typeface="Arial" panose="020B0604020202020204" pitchFamily="34" charset="0"/>
              <a:cs typeface="Arial" panose="020B0604020202020204" pitchFamily="34" charset="0"/>
            </a:endParaRPr>
          </a:p>
        </p:txBody>
      </p:sp>
      <p:sp>
        <p:nvSpPr>
          <p:cNvPr id="3" name="TextBox 2"/>
          <p:cNvSpPr txBox="1"/>
          <p:nvPr/>
        </p:nvSpPr>
        <p:spPr>
          <a:xfrm>
            <a:off x="3378690" y="2751311"/>
            <a:ext cx="1895134" cy="92333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ru-RU" dirty="0" smtClean="0">
                <a:latin typeface="Arial" panose="020B0604020202020204" pitchFamily="34" charset="0"/>
                <a:cs typeface="Arial" panose="020B0604020202020204" pitchFamily="34" charset="0"/>
              </a:rPr>
              <a:t>Изучение </a:t>
            </a:r>
          </a:p>
          <a:p>
            <a:pPr algn="ctr"/>
            <a:r>
              <a:rPr lang="ru-RU" dirty="0" smtClean="0">
                <a:latin typeface="Arial" panose="020B0604020202020204" pitchFamily="34" charset="0"/>
                <a:cs typeface="Arial" panose="020B0604020202020204" pitchFamily="34" charset="0"/>
              </a:rPr>
              <a:t>теоретического </a:t>
            </a:r>
          </a:p>
          <a:p>
            <a:pPr algn="ctr"/>
            <a:r>
              <a:rPr lang="ru-RU" dirty="0" smtClean="0">
                <a:latin typeface="Arial" panose="020B0604020202020204" pitchFamily="34" charset="0"/>
                <a:cs typeface="Arial" panose="020B0604020202020204" pitchFamily="34" charset="0"/>
              </a:rPr>
              <a:t>материала</a:t>
            </a:r>
            <a:endParaRPr lang="ru-RU" dirty="0">
              <a:latin typeface="Arial" panose="020B0604020202020204" pitchFamily="34" charset="0"/>
              <a:cs typeface="Arial" panose="020B0604020202020204" pitchFamily="34" charset="0"/>
            </a:endParaRPr>
          </a:p>
        </p:txBody>
      </p:sp>
      <p:sp>
        <p:nvSpPr>
          <p:cNvPr id="10" name="TextBox 9"/>
          <p:cNvSpPr txBox="1"/>
          <p:nvPr/>
        </p:nvSpPr>
        <p:spPr>
          <a:xfrm>
            <a:off x="3391551" y="3933056"/>
            <a:ext cx="1869422" cy="92333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ru-RU" dirty="0" smtClean="0">
                <a:latin typeface="Arial" panose="020B0604020202020204" pitchFamily="34" charset="0"/>
                <a:cs typeface="Arial" panose="020B0604020202020204" pitchFamily="34" charset="0"/>
              </a:rPr>
              <a:t>Выполнение </a:t>
            </a:r>
          </a:p>
          <a:p>
            <a:pPr algn="ctr"/>
            <a:r>
              <a:rPr lang="ru-RU" dirty="0" smtClean="0">
                <a:latin typeface="Arial" panose="020B0604020202020204" pitchFamily="34" charset="0"/>
                <a:cs typeface="Arial" panose="020B0604020202020204" pitchFamily="34" charset="0"/>
              </a:rPr>
              <a:t>заданий </a:t>
            </a:r>
          </a:p>
          <a:p>
            <a:pPr algn="ctr"/>
            <a:r>
              <a:rPr lang="ru-RU" dirty="0" smtClean="0">
                <a:latin typeface="Arial" panose="020B0604020202020204" pitchFamily="34" charset="0"/>
                <a:cs typeface="Arial" panose="020B0604020202020204" pitchFamily="34" charset="0"/>
              </a:rPr>
              <a:t>на закрепление</a:t>
            </a:r>
            <a:endParaRPr lang="ru-RU" dirty="0">
              <a:latin typeface="Arial" panose="020B0604020202020204" pitchFamily="34" charset="0"/>
              <a:cs typeface="Arial" panose="020B0604020202020204" pitchFamily="34" charset="0"/>
            </a:endParaRPr>
          </a:p>
        </p:txBody>
      </p:sp>
      <p:sp>
        <p:nvSpPr>
          <p:cNvPr id="11" name="TextBox 10"/>
          <p:cNvSpPr txBox="1"/>
          <p:nvPr/>
        </p:nvSpPr>
        <p:spPr>
          <a:xfrm>
            <a:off x="2947525" y="5373216"/>
            <a:ext cx="2757485" cy="1200329"/>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ru-RU" dirty="0" smtClean="0">
                <a:latin typeface="Arial" panose="020B0604020202020204" pitchFamily="34" charset="0"/>
                <a:cs typeface="Arial" panose="020B0604020202020204" pitchFamily="34" charset="0"/>
              </a:rPr>
              <a:t>Выполнение </a:t>
            </a:r>
          </a:p>
          <a:p>
            <a:pPr algn="ctr"/>
            <a:r>
              <a:rPr lang="ru-RU" dirty="0" smtClean="0">
                <a:latin typeface="Arial" panose="020B0604020202020204" pitchFamily="34" charset="0"/>
                <a:cs typeface="Arial" panose="020B0604020202020204" pitchFamily="34" charset="0"/>
              </a:rPr>
              <a:t>заданий </a:t>
            </a:r>
          </a:p>
          <a:p>
            <a:pPr algn="ctr"/>
            <a:r>
              <a:rPr lang="ru-RU" dirty="0" smtClean="0">
                <a:latin typeface="Arial" panose="020B0604020202020204" pitchFamily="34" charset="0"/>
                <a:cs typeface="Arial" panose="020B0604020202020204" pitchFamily="34" charset="0"/>
              </a:rPr>
              <a:t>на закрепление </a:t>
            </a:r>
          </a:p>
          <a:p>
            <a:pPr algn="ctr"/>
            <a:r>
              <a:rPr lang="ru-RU" dirty="0" smtClean="0">
                <a:latin typeface="Arial" panose="020B0604020202020204" pitchFamily="34" charset="0"/>
                <a:cs typeface="Arial" panose="020B0604020202020204" pitchFamily="34" charset="0"/>
              </a:rPr>
              <a:t>повышенной сложности</a:t>
            </a:r>
            <a:endParaRPr lang="ru-RU" dirty="0">
              <a:latin typeface="Arial" panose="020B0604020202020204" pitchFamily="34" charset="0"/>
              <a:cs typeface="Arial" panose="020B0604020202020204" pitchFamily="34" charset="0"/>
            </a:endParaRPr>
          </a:p>
        </p:txBody>
      </p:sp>
      <p:sp>
        <p:nvSpPr>
          <p:cNvPr id="12" name="TextBox 11"/>
          <p:cNvSpPr txBox="1"/>
          <p:nvPr/>
        </p:nvSpPr>
        <p:spPr>
          <a:xfrm>
            <a:off x="827584" y="3429000"/>
            <a:ext cx="856325"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Класс</a:t>
            </a:r>
            <a:endParaRPr lang="ru-RU" b="1" dirty="0">
              <a:latin typeface="Arial" panose="020B0604020202020204" pitchFamily="34" charset="0"/>
              <a:cs typeface="Arial" panose="020B0604020202020204" pitchFamily="34" charset="0"/>
            </a:endParaRPr>
          </a:p>
        </p:txBody>
      </p:sp>
      <p:sp>
        <p:nvSpPr>
          <p:cNvPr id="13" name="TextBox 12"/>
          <p:cNvSpPr txBox="1"/>
          <p:nvPr/>
        </p:nvSpPr>
        <p:spPr>
          <a:xfrm>
            <a:off x="7019512" y="5795972"/>
            <a:ext cx="856325"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Класс</a:t>
            </a:r>
            <a:endParaRPr lang="ru-RU" b="1" dirty="0">
              <a:latin typeface="Arial" panose="020B0604020202020204" pitchFamily="34" charset="0"/>
              <a:cs typeface="Arial" panose="020B0604020202020204" pitchFamily="34" charset="0"/>
            </a:endParaRPr>
          </a:p>
        </p:txBody>
      </p:sp>
      <p:sp>
        <p:nvSpPr>
          <p:cNvPr id="14" name="TextBox 13"/>
          <p:cNvSpPr txBox="1"/>
          <p:nvPr/>
        </p:nvSpPr>
        <p:spPr>
          <a:xfrm>
            <a:off x="899592" y="5733256"/>
            <a:ext cx="662169"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Дом</a:t>
            </a:r>
            <a:endParaRPr lang="ru-RU" b="1" dirty="0">
              <a:latin typeface="Arial" panose="020B0604020202020204" pitchFamily="34" charset="0"/>
              <a:cs typeface="Arial" panose="020B0604020202020204" pitchFamily="34" charset="0"/>
            </a:endParaRPr>
          </a:p>
        </p:txBody>
      </p:sp>
      <p:sp>
        <p:nvSpPr>
          <p:cNvPr id="15" name="TextBox 14"/>
          <p:cNvSpPr txBox="1"/>
          <p:nvPr/>
        </p:nvSpPr>
        <p:spPr>
          <a:xfrm>
            <a:off x="7116589" y="3489975"/>
            <a:ext cx="662169" cy="369332"/>
          </a:xfrm>
          <a:prstGeom prst="rect">
            <a:avLst/>
          </a:prstGeom>
          <a:noFill/>
        </p:spPr>
        <p:txBody>
          <a:bodyPr wrap="none" rtlCol="0">
            <a:spAutoFit/>
          </a:bodyPr>
          <a:lstStyle/>
          <a:p>
            <a:r>
              <a:rPr lang="ru-RU" b="1" dirty="0" smtClean="0">
                <a:latin typeface="Arial" panose="020B0604020202020204" pitchFamily="34" charset="0"/>
                <a:cs typeface="Arial" panose="020B0604020202020204" pitchFamily="34" charset="0"/>
              </a:rPr>
              <a:t>Дом</a:t>
            </a:r>
            <a:endParaRPr lang="ru-RU" b="1" dirty="0">
              <a:latin typeface="Arial" panose="020B0604020202020204" pitchFamily="34" charset="0"/>
              <a:cs typeface="Arial" panose="020B0604020202020204" pitchFamily="34" charset="0"/>
            </a:endParaRPr>
          </a:p>
        </p:txBody>
      </p:sp>
      <p:cxnSp>
        <p:nvCxnSpPr>
          <p:cNvPr id="17" name="Прямая со стрелкой 16"/>
          <p:cNvCxnSpPr>
            <a:endCxn id="12" idx="3"/>
          </p:cNvCxnSpPr>
          <p:nvPr/>
        </p:nvCxnSpPr>
        <p:spPr>
          <a:xfrm flipH="1">
            <a:off x="1683909" y="3068960"/>
            <a:ext cx="1526184" cy="54470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H="1" flipV="1">
            <a:off x="1683909" y="3674641"/>
            <a:ext cx="1642550" cy="689462"/>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5777778" y="5973381"/>
            <a:ext cx="1314502" cy="7257"/>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H="1">
            <a:off x="1475656" y="5914144"/>
            <a:ext cx="1385764" cy="3513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flipV="1">
            <a:off x="5345877" y="3798332"/>
            <a:ext cx="1673635" cy="64094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5346592" y="3212976"/>
            <a:ext cx="1745688" cy="40069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676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600641"/>
            <a:ext cx="6943059" cy="5212735"/>
          </a:xfrm>
          <a:prstGeom prst="rect">
            <a:avLst/>
          </a:prstGeom>
        </p:spPr>
      </p:pic>
      <p:sp>
        <p:nvSpPr>
          <p:cNvPr id="4" name="Прямоугольник 3"/>
          <p:cNvSpPr/>
          <p:nvPr/>
        </p:nvSpPr>
        <p:spPr>
          <a:xfrm>
            <a:off x="0" y="476672"/>
            <a:ext cx="9144000" cy="648072"/>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177" y="143622"/>
            <a:ext cx="1540185" cy="1485178"/>
          </a:xfrm>
          <a:prstGeom prst="rect">
            <a:avLst/>
          </a:prstGeom>
        </p:spPr>
      </p:pic>
      <p:sp>
        <p:nvSpPr>
          <p:cNvPr id="7" name="Прямоугольник 6"/>
          <p:cNvSpPr/>
          <p:nvPr/>
        </p:nvSpPr>
        <p:spPr>
          <a:xfrm>
            <a:off x="2987824" y="523523"/>
            <a:ext cx="4572000" cy="646331"/>
          </a:xfrm>
          <a:prstGeom prst="rect">
            <a:avLst/>
          </a:prstGeom>
        </p:spPr>
        <p:txBody>
          <a:bodyPr>
            <a:spAutoFit/>
          </a:bodyPr>
          <a:lstStyle/>
          <a:p>
            <a:pPr algn="ctr"/>
            <a:r>
              <a:rPr lang="ru-RU" b="1" dirty="0">
                <a:solidFill>
                  <a:schemeClr val="bg1"/>
                </a:solidFill>
                <a:latin typeface="Arial" panose="020B0604020202020204" pitchFamily="34" charset="0"/>
                <a:cs typeface="Arial" panose="020B0604020202020204" pitchFamily="34" charset="0"/>
              </a:rPr>
              <a:t>СМОЛЬНЫЙ ИНСТИТУТ</a:t>
            </a:r>
            <a:endParaRPr lang="ru-RU" dirty="0">
              <a:solidFill>
                <a:schemeClr val="bg1"/>
              </a:solidFill>
              <a:latin typeface="Arial" panose="020B0604020202020204" pitchFamily="34" charset="0"/>
              <a:cs typeface="Arial" panose="020B0604020202020204" pitchFamily="34" charset="0"/>
            </a:endParaRPr>
          </a:p>
          <a:p>
            <a:pPr algn="ctr"/>
            <a:r>
              <a:rPr lang="ru-RU" b="1" dirty="0">
                <a:solidFill>
                  <a:schemeClr val="bg1"/>
                </a:solidFill>
                <a:latin typeface="Arial" panose="020B0604020202020204" pitchFamily="34" charset="0"/>
                <a:cs typeface="Arial" panose="020B0604020202020204" pitchFamily="34" charset="0"/>
              </a:rPr>
              <a:t>Российской академии образования</a:t>
            </a:r>
            <a:endParaRPr lang="ru-RU"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179512" y="6799684"/>
            <a:ext cx="6840000" cy="68400"/>
          </a:xfrm>
          <a:prstGeom prst="rect">
            <a:avLst/>
          </a:prstGeom>
          <a:solidFill>
            <a:srgbClr val="0F04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733764" y="1179819"/>
            <a:ext cx="4410236" cy="584775"/>
          </a:xfrm>
          <a:prstGeom prst="rect">
            <a:avLst/>
          </a:prstGeom>
        </p:spPr>
        <p:txBody>
          <a:bodyPr wrap="square">
            <a:spAutoFit/>
          </a:bodyPr>
          <a:lstStyle/>
          <a:p>
            <a:pPr algn="ctr"/>
            <a:r>
              <a:rPr lang="ru-RU" sz="1600" dirty="0">
                <a:latin typeface="Arial" panose="020B0604020202020204" pitchFamily="34" charset="0"/>
                <a:cs typeface="Arial" panose="020B0604020202020204" pitchFamily="34" charset="0"/>
              </a:rPr>
              <a:t>ТЕХНОЛОГИЯ СМЕШАННОГО ОБУЧЕНИЯ</a:t>
            </a:r>
          </a:p>
          <a:p>
            <a:pPr algn="ctr"/>
            <a:r>
              <a:rPr lang="ru-RU" sz="1600" dirty="0">
                <a:latin typeface="Arial" panose="020B0604020202020204" pitchFamily="34" charset="0"/>
                <a:cs typeface="Arial" panose="020B0604020202020204" pitchFamily="34" charset="0"/>
              </a:rPr>
              <a:t>ПЕРЕВЁРНУТЫЙ КЛАСС</a:t>
            </a:r>
          </a:p>
        </p:txBody>
      </p:sp>
    </p:spTree>
    <p:extLst>
      <p:ext uri="{BB962C8B-B14F-4D97-AF65-F5344CB8AC3E}">
        <p14:creationId xmlns:p14="http://schemas.microsoft.com/office/powerpoint/2010/main" val="1261544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1281</Words>
  <Application>Microsoft Office PowerPoint</Application>
  <PresentationFormat>Экран (4:3)</PresentationFormat>
  <Paragraphs>200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Светлана</dc:creator>
  <cp:lastModifiedBy>Светлана</cp:lastModifiedBy>
  <cp:revision>31</cp:revision>
  <dcterms:created xsi:type="dcterms:W3CDTF">2015-04-26T09:16:40Z</dcterms:created>
  <dcterms:modified xsi:type="dcterms:W3CDTF">2015-04-27T20:18:36Z</dcterms:modified>
</cp:coreProperties>
</file>