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</p:sldMasterIdLst>
  <p:notesMasterIdLst>
    <p:notesMasterId r:id="rId21"/>
  </p:notesMasterIdLst>
  <p:sldIdLst>
    <p:sldId id="256" r:id="rId2"/>
    <p:sldId id="257" r:id="rId3"/>
    <p:sldId id="258" r:id="rId4"/>
    <p:sldId id="285" r:id="rId5"/>
    <p:sldId id="259" r:id="rId6"/>
    <p:sldId id="260" r:id="rId7"/>
    <p:sldId id="262" r:id="rId8"/>
    <p:sldId id="264" r:id="rId9"/>
    <p:sldId id="266" r:id="rId10"/>
    <p:sldId id="286" r:id="rId11"/>
    <p:sldId id="267" r:id="rId12"/>
    <p:sldId id="269" r:id="rId13"/>
    <p:sldId id="270" r:id="rId14"/>
    <p:sldId id="273" r:id="rId15"/>
    <p:sldId id="274" r:id="rId16"/>
    <p:sldId id="277" r:id="rId17"/>
    <p:sldId id="278" r:id="rId18"/>
    <p:sldId id="288" r:id="rId19"/>
    <p:sldId id="282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3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6056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548EC-8C87-493D-B5E5-3426EB404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8351-B452-45C0-8A2E-01281603A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75AA7-648B-48CE-BFE0-61CFFFBCD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3705-E695-421D-B01B-CB14FCD9C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9D0-5509-4BDA-8EFF-6E219595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D7B6-CEA0-4D9B-95D1-93E2BBEB6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3158-4AA5-43FB-B612-60FFB455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052B8-E19A-4277-996B-03170830A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392DA-6695-4E1C-B0C5-39DF842471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6D96-C3AA-48BB-803D-0D8E4BE25A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AFF13-7570-4685-B57F-F7F9A4C45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FCA7E-65C5-4BB7-BEA6-0A6E33B289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EA5C-2670-42CD-8FBB-E8A2FCDC34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EFB8C-A801-4461-9FB3-121B89A76B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8FCB9-A085-4A14-9721-2E5DBA6C7D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A6BB99-DB14-403C-AFD9-FDE662CCD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7" r:id="rId14"/>
    <p:sldLayoutId id="2147483698" r:id="rId15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0541" cmpd="sng">
            <a:solidFill>
              <a:srgbClr val="7D7D7D">
                <a:tint val="100000"/>
                <a:shade val="100000"/>
                <a:satMod val="110000"/>
              </a:srgbClr>
            </a:solidFill>
            <a:prstDash val="solid"/>
          </a:ln>
          <a:gradFill>
            <a:gsLst>
              <a:gs pos="0">
                <a:srgbClr val="FFFFFF">
                  <a:tint val="40000"/>
                  <a:satMod val="250000"/>
                </a:srgbClr>
              </a:gs>
              <a:gs pos="9000">
                <a:srgbClr val="FFFFFF">
                  <a:tint val="52000"/>
                  <a:satMod val="300000"/>
                </a:srgbClr>
              </a:gs>
              <a:gs pos="50000">
                <a:srgbClr val="FFFFFF">
                  <a:shade val="20000"/>
                  <a:satMod val="300000"/>
                </a:srgbClr>
              </a:gs>
              <a:gs pos="79000">
                <a:srgbClr val="FFFFFF">
                  <a:tint val="52000"/>
                  <a:satMod val="300000"/>
                </a:srgbClr>
              </a:gs>
              <a:gs pos="100000">
                <a:srgbClr val="FFFFFF">
                  <a:tint val="40000"/>
                  <a:satMod val="250000"/>
                </a:srgbClr>
              </a:gs>
            </a:gsLst>
            <a:lin ang="5400000"/>
          </a:gradFill>
          <a:effectLst/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75539" y="1628800"/>
            <a:ext cx="6768461" cy="1470025"/>
          </a:xfrm>
        </p:spPr>
        <p:txBody>
          <a:bodyPr>
            <a:normAutofit fontScale="90000"/>
          </a:bodyPr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Опора и защита тела. Скелет. Состав и свойства костей.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56" y="5288340"/>
            <a:ext cx="7803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4 класс.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(По учебнику «Окружающий мир»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Н</a:t>
            </a:r>
            <a:r>
              <a:rPr lang="ru-RU" sz="3200" dirty="0" smtClean="0">
                <a:solidFill>
                  <a:schemeClr val="tx1"/>
                </a:solidFill>
              </a:rPr>
              <a:t>. Я. Дмитриевой, </a:t>
            </a:r>
            <a:r>
              <a:rPr lang="ru-RU" sz="3200" dirty="0" smtClean="0">
                <a:solidFill>
                  <a:schemeClr val="tx1"/>
                </a:solidFill>
              </a:rPr>
              <a:t>А</a:t>
            </a:r>
            <a:r>
              <a:rPr lang="ru-RU" sz="3200" dirty="0" smtClean="0">
                <a:solidFill>
                  <a:schemeClr val="tx1"/>
                </a:solidFill>
              </a:rPr>
              <a:t>. Н. Казаковой)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Скелет туловища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357299"/>
            <a:ext cx="4500594" cy="15716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Состоит из позвоночника и грудной клетки</a:t>
            </a:r>
            <a:endParaRPr lang="ru-RU" sz="2800" dirty="0"/>
          </a:p>
        </p:txBody>
      </p:sp>
      <p:pic>
        <p:nvPicPr>
          <p:cNvPr id="4" name="Рисунок 3" descr="tyl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2214578" cy="553644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3143240" y="3500438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214546" y="4572008"/>
            <a:ext cx="2428892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2066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рудная клетка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позвоночник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>
                <a:solidFill>
                  <a:srgbClr val="FF0000"/>
                </a:solidFill>
              </a:rPr>
              <a:t>Позвоночник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indent="-341313">
              <a:spcBef>
                <a:spcPts val="7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Позвоночник состоит из 33-34 позвонков и пяти отделов: </a:t>
            </a:r>
          </a:p>
          <a:p>
            <a:pPr marL="542925" indent="-180975">
              <a:spcBef>
                <a:spcPts val="700"/>
              </a:spcBef>
              <a:buFont typeface="Wingdings" pitchFamily="2" charset="2"/>
              <a:buChar char="ü"/>
              <a:tabLst>
                <a:tab pos="4476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шейного - 7 п.</a:t>
            </a:r>
          </a:p>
          <a:p>
            <a:pPr marL="542925" indent="-180975">
              <a:spcBef>
                <a:spcPts val="700"/>
              </a:spcBef>
              <a:buFont typeface="Wingdings" pitchFamily="2" charset="2"/>
              <a:buChar char="ü"/>
              <a:tabLst>
                <a:tab pos="4476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грудного – 12п.</a:t>
            </a:r>
          </a:p>
          <a:p>
            <a:pPr marL="542925" indent="-180975">
              <a:spcBef>
                <a:spcPts val="700"/>
              </a:spcBef>
              <a:buFont typeface="Wingdings" pitchFamily="2" charset="2"/>
              <a:buChar char="ü"/>
              <a:tabLst>
                <a:tab pos="4476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поясничного – 5п. </a:t>
            </a:r>
          </a:p>
          <a:p>
            <a:pPr marL="542925" indent="-180975">
              <a:spcBef>
                <a:spcPts val="700"/>
              </a:spcBef>
              <a:buFont typeface="Wingdings" pitchFamily="2" charset="2"/>
              <a:buChar char="ü"/>
              <a:tabLst>
                <a:tab pos="4476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крестцового – 5п.</a:t>
            </a:r>
          </a:p>
          <a:p>
            <a:pPr marL="542925" indent="-180975">
              <a:spcBef>
                <a:spcPts val="700"/>
              </a:spcBef>
              <a:buFont typeface="Wingdings" pitchFamily="2" charset="2"/>
              <a:buChar char="ü"/>
              <a:tabLst>
                <a:tab pos="4476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копчикового - 4-5п.</a:t>
            </a:r>
            <a:r>
              <a:rPr lang="ru-RU" sz="2800" dirty="0" smtClean="0"/>
              <a:t>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53719"/>
          <a:stretch>
            <a:fillRect/>
          </a:stretch>
        </p:blipFill>
        <p:spPr bwMode="auto">
          <a:xfrm>
            <a:off x="357158" y="1357297"/>
            <a:ext cx="3786214" cy="5500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Изгибы позвоночника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>
          <a:xfrm>
            <a:off x="4643438" y="2714620"/>
            <a:ext cx="4400552" cy="3382955"/>
          </a:xfrm>
        </p:spPr>
        <p:txBody>
          <a:bodyPr anchor="t"/>
          <a:lstStyle/>
          <a:p>
            <a:pPr indent="-341313">
              <a:spcBef>
                <a:spcPts val="7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smtClean="0"/>
              <a:t>Основное назначение изгибов - ослабление сотрясения головы и туловища при ходьбе, беге, прыжках.</a:t>
            </a:r>
            <a:r>
              <a:rPr lang="ru-RU" sz="2800" dirty="0" smtClean="0"/>
              <a:t> </a:t>
            </a:r>
          </a:p>
          <a:p>
            <a:pPr marL="342900" indent="-341313" eaLnBrk="1" hangingPunct="1">
              <a:spcBef>
                <a:spcPts val="700"/>
              </a:spcBef>
              <a:buFont typeface="Arial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8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285860"/>
            <a:ext cx="4166821" cy="5572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68442"/>
            <a:ext cx="7453388" cy="5589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0"/>
            <a:ext cx="8643998" cy="1285860"/>
          </a:xfrm>
        </p:spPr>
        <p:txBody>
          <a:bodyPr anchor="t"/>
          <a:lstStyle/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smtClean="0"/>
              <a:t>	Встречается искривление позвоночника в сторону - сколиоз. Часто сколиоз является следствием болезненных изменений в позвоночнике.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670425"/>
            <a:ext cx="8229600" cy="1998663"/>
          </a:xfrm>
        </p:spPr>
        <p:txBody>
          <a:bodyPr anchor="t"/>
          <a:lstStyle/>
          <a:p>
            <a:pPr marL="342900" indent="-341313" algn="just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000" smtClean="0"/>
              <a:t>	</a:t>
            </a:r>
            <a:r>
              <a:rPr lang="ru-RU" sz="2400" smtClean="0"/>
              <a:t>Позвонки соединены между собой посредством хрящей, суставов и связок. Позвоночник способен сгибаться и разгибаться, наклоняться в сторону и скручиваться. Наиболее подвижны поясничный и шейный отделы позвоночника.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88913"/>
            <a:ext cx="5903912" cy="442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>
                <a:solidFill>
                  <a:srgbClr val="FF0000"/>
                </a:solidFill>
              </a:rPr>
              <a:t>Грудная клетка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72066" y="1600200"/>
            <a:ext cx="3857652" cy="3829064"/>
          </a:xfrm>
        </p:spPr>
        <p:txBody>
          <a:bodyPr>
            <a:normAutofit/>
          </a:bodyPr>
          <a:lstStyle/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Грудная клетка образована грудными позвонками, двенадцатью парами ребер и грудной костью – грудиной.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4863657" cy="4197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>
                <a:solidFill>
                  <a:srgbClr val="FF0000"/>
                </a:solidFill>
              </a:rPr>
              <a:t>Скелет верхних конечностей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8" y="2000240"/>
            <a:ext cx="4000528" cy="4168773"/>
          </a:xfrm>
        </p:spPr>
        <p:txBody>
          <a:bodyPr/>
          <a:lstStyle/>
          <a:p>
            <a:pPr indent="-341313">
              <a:spcBef>
                <a:spcPts val="7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Скелет верхних конечностей состоит из плечевого пояса и скелета свободных верхних конечностей. </a:t>
            </a:r>
            <a:endParaRPr lang="ru-RU" sz="2800" dirty="0" smtClean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4857784" cy="547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>
                <a:solidFill>
                  <a:srgbClr val="FF0000"/>
                </a:solidFill>
              </a:rPr>
              <a:t>Верхние конечности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428736"/>
            <a:ext cx="4214842" cy="4143404"/>
          </a:xfrm>
        </p:spPr>
        <p:txBody>
          <a:bodyPr/>
          <a:lstStyle/>
          <a:p>
            <a:pPr indent="-341313">
              <a:spcBef>
                <a:spcPts val="7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Верхняя конечность (руки) слагается из плечевой кости, костей предплечья и костей кисти (кости запястья, </a:t>
            </a:r>
            <a:r>
              <a:rPr lang="ru-RU" sz="2400" dirty="0" err="1" smtClean="0"/>
              <a:t>пястья</a:t>
            </a:r>
            <a:r>
              <a:rPr lang="ru-RU" sz="2400" dirty="0" smtClean="0"/>
              <a:t> и фаланги пальцев).</a:t>
            </a:r>
            <a:r>
              <a:rPr lang="ru-RU" sz="2800" dirty="0" smtClean="0"/>
              <a:t> 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4629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817" y="4429132"/>
            <a:ext cx="4019443" cy="22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2214546" y="2428868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71736" y="2786058"/>
            <a:ext cx="250033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214546" y="2786058"/>
            <a:ext cx="285752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928926" y="3143248"/>
            <a:ext cx="2143140" cy="171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Скелет нижних конечностей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9" y="1600200"/>
            <a:ext cx="4000528" cy="4524375"/>
          </a:xfrm>
        </p:spPr>
        <p:txBody>
          <a:bodyPr/>
          <a:lstStyle/>
          <a:p>
            <a:r>
              <a:rPr lang="ru-RU" dirty="0" smtClean="0"/>
              <a:t>Состоит из тазового пояса и скелета самой конечности</a:t>
            </a:r>
            <a:endParaRPr lang="ru-RU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357718" cy="54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55408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 smtClean="0">
                <a:solidFill>
                  <a:srgbClr val="FF0000"/>
                </a:solidFill>
              </a:rPr>
              <a:t>Нижние конечности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8" y="1412875"/>
            <a:ext cx="3571900" cy="4781550"/>
          </a:xfrm>
        </p:spPr>
        <p:txBody>
          <a:bodyPr>
            <a:normAutofit lnSpcReduction="10000"/>
          </a:bodyPr>
          <a:lstStyle/>
          <a:p>
            <a:pPr indent="-341313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Нижние конечности состоят из </a:t>
            </a:r>
            <a:r>
              <a:rPr lang="ru-RU" sz="2400" dirty="0" smtClean="0">
                <a:solidFill>
                  <a:srgbClr val="FF0000"/>
                </a:solidFill>
              </a:rPr>
              <a:t>бедренной </a:t>
            </a:r>
            <a:r>
              <a:rPr lang="ru-RU" sz="2400" dirty="0" smtClean="0"/>
              <a:t>кости, костей </a:t>
            </a:r>
            <a:r>
              <a:rPr lang="ru-RU" sz="2400" dirty="0" smtClean="0">
                <a:solidFill>
                  <a:srgbClr val="FF0000"/>
                </a:solidFill>
              </a:rPr>
              <a:t>голени</a:t>
            </a:r>
            <a:r>
              <a:rPr lang="ru-RU" sz="2400" dirty="0" smtClean="0"/>
              <a:t> (большеберцовая и малоберцовая), костей </a:t>
            </a:r>
            <a:r>
              <a:rPr lang="ru-RU" sz="2400" dirty="0" smtClean="0">
                <a:solidFill>
                  <a:srgbClr val="FF0000"/>
                </a:solidFill>
              </a:rPr>
              <a:t>стопы</a:t>
            </a:r>
            <a:r>
              <a:rPr lang="ru-RU" sz="2400" dirty="0" smtClean="0"/>
              <a:t>. Большеберцовая кость располагается на голени с внутренней стороны и значительно толще малоберцовой.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4143372" y="2143116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500298" y="2786058"/>
            <a:ext cx="328614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357422" y="2786058"/>
            <a:ext cx="342902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357422" y="3643314"/>
            <a:ext cx="3429024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 smtClean="0">
                <a:solidFill>
                  <a:srgbClr val="FF0000"/>
                </a:solidFill>
              </a:rPr>
              <a:t>Значение скелета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93624" y="1340768"/>
            <a:ext cx="5150376" cy="4785395"/>
          </a:xfrm>
        </p:spPr>
        <p:txBody>
          <a:bodyPr>
            <a:normAutofit/>
          </a:bodyPr>
          <a:lstStyle/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 придаёт  телу размеры и форму</a:t>
            </a:r>
          </a:p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 защищает и поддерживает внутренние  органы</a:t>
            </a:r>
          </a:p>
          <a:p>
            <a:pPr indent="-341313"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 служит опорой для мышц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3000"/>
            <a:ext cx="392909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-2928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 smtClean="0">
                <a:solidFill>
                  <a:srgbClr val="FF0000"/>
                </a:solidFill>
              </a:rPr>
              <a:t>Соединение костей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981879" y="1571612"/>
            <a:ext cx="4355976" cy="4071966"/>
          </a:xfrm>
        </p:spPr>
        <p:txBody>
          <a:bodyPr>
            <a:noAutofit/>
          </a:bodyPr>
          <a:lstStyle/>
          <a:p>
            <a:pPr marL="1587" indent="0">
              <a:spcBef>
                <a:spcPts val="600"/>
              </a:spcBef>
              <a:buNone/>
              <a:tabLst>
                <a:tab pos="85725" algn="l"/>
                <a:tab pos="180975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Соединение костей в скелете подразделяется на три типа: </a:t>
            </a:r>
          </a:p>
          <a:p>
            <a:pPr marL="752475" indent="-571500">
              <a:spcBef>
                <a:spcPts val="600"/>
              </a:spcBef>
              <a:tabLst>
                <a:tab pos="266700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неподвижное</a:t>
            </a:r>
          </a:p>
          <a:p>
            <a:pPr marL="752475" indent="-571500">
              <a:spcBef>
                <a:spcPts val="600"/>
              </a:spcBef>
              <a:tabLst>
                <a:tab pos="266700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полуподвижное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52475" indent="-571500">
              <a:spcBef>
                <a:spcPts val="600"/>
              </a:spcBef>
              <a:tabLst>
                <a:tab pos="266700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подвижное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8727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eletgol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80675"/>
            <a:ext cx="5000660" cy="4063035"/>
          </a:xfrm>
          <a:prstGeom prst="rect">
            <a:avLst/>
          </a:prstGeom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1443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 smtClean="0">
                <a:solidFill>
                  <a:srgbClr val="FF0000"/>
                </a:solidFill>
              </a:rPr>
              <a:t>Неподвижное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соединение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костей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143504" y="1484784"/>
            <a:ext cx="4330700" cy="4157678"/>
          </a:xfrm>
        </p:spPr>
        <p:txBody>
          <a:bodyPr>
            <a:normAutofit/>
          </a:bodyPr>
          <a:lstStyle/>
          <a:p>
            <a:pPr marL="1587" indent="0">
              <a:spcBef>
                <a:spcPts val="600"/>
              </a:spcBef>
              <a:buNone/>
              <a:tabLst>
                <a:tab pos="85725" algn="l"/>
                <a:tab pos="180975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Неподвижное соединение представлено костями черепа.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2308"/>
            <a:ext cx="9144000" cy="128586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Полуподвижное</a:t>
            </a:r>
            <a:r>
              <a:rPr lang="ru-RU" sz="4800" dirty="0" smtClean="0">
                <a:solidFill>
                  <a:srgbClr val="FF0000"/>
                </a:solidFill>
              </a:rPr>
              <a:t> соединение костей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4786314" y="1600200"/>
            <a:ext cx="4357686" cy="4525963"/>
          </a:xfrm>
        </p:spPr>
        <p:txBody>
          <a:bodyPr anchor="t">
            <a:noAutofit/>
          </a:bodyPr>
          <a:lstStyle/>
          <a:p>
            <a:pPr marL="1587" indent="0">
              <a:spcBef>
                <a:spcPts val="600"/>
              </a:spcBef>
              <a:buNone/>
              <a:tabLst>
                <a:tab pos="0" algn="l"/>
                <a:tab pos="180975" algn="l"/>
                <a:tab pos="266700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Полуподвижное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соединение представлено соединением позвонков или рёбер с грудиной. Оно происходит с помощью хрящей и связок.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45830" b="6441"/>
          <a:stretch>
            <a:fillRect/>
          </a:stretch>
        </p:blipFill>
        <p:spPr bwMode="auto">
          <a:xfrm>
            <a:off x="214282" y="1358168"/>
            <a:ext cx="4357718" cy="5277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61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Подвижное соединение костей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4429124" y="1600200"/>
            <a:ext cx="4357718" cy="5043510"/>
          </a:xfrm>
        </p:spPr>
        <p:txBody>
          <a:bodyPr anchor="t">
            <a:normAutofit/>
          </a:bodyPr>
          <a:lstStyle/>
          <a:p>
            <a:pPr marL="1587" indent="0">
              <a:spcBef>
                <a:spcPts val="600"/>
              </a:spcBef>
              <a:buNone/>
              <a:tabLst>
                <a:tab pos="0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Подвижно соединяются кости рук и ног.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3606384" cy="2045121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071538" y="6357958"/>
            <a:ext cx="233203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Типы суставов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1"/>
            <a:ext cx="3786214" cy="296271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>
                <a:solidFill>
                  <a:srgbClr val="FF0000"/>
                </a:solidFill>
              </a:rPr>
              <a:t>Отделы скелета человека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142976" y="1285860"/>
            <a:ext cx="6971087" cy="5513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429684" cy="94773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dirty="0" smtClean="0">
                <a:solidFill>
                  <a:srgbClr val="FF0000"/>
                </a:solidFill>
              </a:rPr>
              <a:t>Скелет головы (череп)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285859"/>
            <a:ext cx="4143404" cy="5572141"/>
          </a:xfrm>
        </p:spPr>
        <p:txBody>
          <a:bodyPr>
            <a:normAutofit/>
          </a:bodyPr>
          <a:lstStyle/>
          <a:p>
            <a:pPr indent="-341313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Скелет головы (череп) имеет полость, в которой располагается головной мозг. 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Кроме того имеются полости рта, носа и вместилища для органов зрения и слуха.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Обычно выделяют </a:t>
            </a:r>
            <a:r>
              <a:rPr lang="ru-RU" sz="2400" i="1" dirty="0" smtClean="0"/>
              <a:t>мозговой</a:t>
            </a:r>
            <a:r>
              <a:rPr lang="ru-RU" sz="2400" dirty="0" smtClean="0"/>
              <a:t> и </a:t>
            </a:r>
            <a:r>
              <a:rPr lang="ru-RU" sz="2400" i="1" dirty="0" smtClean="0"/>
              <a:t>лицевой</a:t>
            </a:r>
            <a:r>
              <a:rPr lang="ru-RU" sz="2400" dirty="0" smtClean="0"/>
              <a:t> отделы черепа. У человека преобладает мозговой отдел. </a:t>
            </a:r>
          </a:p>
          <a:p>
            <a:pPr indent="-341313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dirty="0" smtClean="0"/>
              <a:t>Все кости черепа, за исключением нижней челюсти, соединены </a:t>
            </a:r>
            <a:r>
              <a:rPr lang="ru-RU" sz="2400" i="1" dirty="0" smtClean="0"/>
              <a:t>швами.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496054" cy="4643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let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skelet</Template>
  <TotalTime>265</TotalTime>
  <Words>316</Words>
  <Application>Microsoft Office PowerPoint</Application>
  <PresentationFormat>Экран (4:3)</PresentationFormat>
  <Paragraphs>51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skelet</vt:lpstr>
      <vt:lpstr>Опора и защита тела. Скелет. Состав и свойства костей.</vt:lpstr>
      <vt:lpstr>Значение скелета</vt:lpstr>
      <vt:lpstr>Соединение костей</vt:lpstr>
      <vt:lpstr>Неподвижное соединение костей</vt:lpstr>
      <vt:lpstr>Полуподвижное соединение костей</vt:lpstr>
      <vt:lpstr>Подвижное соединение костей</vt:lpstr>
      <vt:lpstr>Отделы скелета человека</vt:lpstr>
      <vt:lpstr>Скелет головы (череп)</vt:lpstr>
      <vt:lpstr>Презентация PowerPoint</vt:lpstr>
      <vt:lpstr>Скелет туловища</vt:lpstr>
      <vt:lpstr>Позвоночник</vt:lpstr>
      <vt:lpstr>Изгибы позвоночника</vt:lpstr>
      <vt:lpstr>Презентация PowerPoint</vt:lpstr>
      <vt:lpstr>Презентация PowerPoint</vt:lpstr>
      <vt:lpstr>Грудная клетка</vt:lpstr>
      <vt:lpstr>Скелет верхних конечностей</vt:lpstr>
      <vt:lpstr>Верхние конечности</vt:lpstr>
      <vt:lpstr>Скелет нижних конечностей</vt:lpstr>
      <vt:lpstr>Нижние конечности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Скелет человека</dc:title>
  <dc:creator>Большаков</dc:creator>
  <cp:lastModifiedBy>Admin</cp:lastModifiedBy>
  <cp:revision>30</cp:revision>
  <cp:lastPrinted>1601-01-01T00:00:00Z</cp:lastPrinted>
  <dcterms:created xsi:type="dcterms:W3CDTF">2008-11-16T11:29:53Z</dcterms:created>
  <dcterms:modified xsi:type="dcterms:W3CDTF">2012-10-08T20:25:24Z</dcterms:modified>
</cp:coreProperties>
</file>