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0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ckage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>
        <c:manualLayout>
          <c:layoutTarget val="inner"/>
          <c:xMode val="edge"/>
          <c:yMode val="edge"/>
          <c:x val="8.8888888888888934E-2"/>
          <c:y val="7.4340527577937687E-2"/>
          <c:w val="0.66984126984126979"/>
          <c:h val="0.8345323741007192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Здоровье</c:v>
                </c:pt>
              </c:strCache>
            </c:strRef>
          </c:tx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Жизнь</c:v>
                </c:pt>
              </c:strCache>
            </c:strRef>
          </c:tx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Дружба</c:v>
                </c:pt>
              </c:strCache>
            </c:strRef>
          </c:tx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2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Счастье</c:v>
                </c:pt>
              </c:strCache>
            </c:strRef>
          </c:tx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Sheet1!$B$5:$F$5</c:f>
              <c:numCache>
                <c:formatCode>General</c:formatCode>
                <c:ptCount val="5"/>
                <c:pt idx="3">
                  <c:v>12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Любовь</c:v>
                </c:pt>
              </c:strCache>
            </c:strRef>
          </c:tx>
          <c:cat>
            <c:numRef>
              <c:f>Sheet1!$B$1:$F$1</c:f>
              <c:numCache>
                <c:formatCode>General</c:formatCode>
                <c:ptCount val="5"/>
              </c:numCache>
            </c:numRef>
          </c:cat>
          <c:val>
            <c:numRef>
              <c:f>Sheet1!$B$6:$F$6</c:f>
              <c:numCache>
                <c:formatCode>General</c:formatCode>
                <c:ptCount val="5"/>
                <c:pt idx="4">
                  <c:v>12</c:v>
                </c:pt>
              </c:numCache>
            </c:numRef>
          </c:val>
        </c:ser>
        <c:axId val="69098496"/>
        <c:axId val="69124864"/>
      </c:barChart>
      <c:catAx>
        <c:axId val="6909849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9124864"/>
        <c:crosses val="autoZero"/>
        <c:auto val="1"/>
        <c:lblAlgn val="ctr"/>
        <c:lblOffset val="100"/>
        <c:tickLblSkip val="1"/>
        <c:tickMarkSkip val="1"/>
      </c:catAx>
      <c:valAx>
        <c:axId val="69124864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69098496"/>
        <c:crosses val="autoZero"/>
        <c:crossBetween val="between"/>
      </c:valAx>
      <c:spPr>
        <a:solidFill>
          <a:schemeClr val="accent5">
            <a:lumMod val="60000"/>
            <a:lumOff val="40000"/>
          </a:schemeClr>
        </a:solidFill>
      </c:spPr>
    </c:plotArea>
    <c:legend>
      <c:legendPos val="r"/>
      <c:layout>
        <c:manualLayout>
          <c:xMode val="edge"/>
          <c:yMode val="edge"/>
          <c:x val="0.77619047619047676"/>
          <c:y val="0.2805755395683453"/>
          <c:w val="0.21746031746031752"/>
          <c:h val="0.42206235011990417"/>
        </c:manualLayout>
      </c:layout>
    </c:legend>
    <c:plotVisOnly val="1"/>
    <c:dispBlanksAs val="gap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 sz="1800"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DDFE1-F02C-4541-A741-BB89951DCB40}" type="datetimeFigureOut">
              <a:rPr lang="ru-RU" smtClean="0"/>
              <a:pPr/>
              <a:t>12.12.2010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B44BF-70B9-408D-A5A2-45E45334E0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3929066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026" name="WordArt 2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>
            <a:off x="142844" y="1214422"/>
            <a:ext cx="8715436" cy="2041529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е т и   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 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е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ь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г и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pic>
        <p:nvPicPr>
          <p:cNvPr id="8" name="Рисунок 7" descr="453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429000"/>
            <a:ext cx="3888000" cy="26873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14480" y="282339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Муниципальное образовательное учреждение «Котлубанская средняя общеобразовательная школа»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4" y="4286256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</a:t>
            </a:r>
          </a:p>
          <a:p>
            <a:r>
              <a:rPr lang="ru-RU" dirty="0" smtClean="0"/>
              <a:t>Классный руководитель 4 класса,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начальных классов</a:t>
            </a:r>
          </a:p>
          <a:p>
            <a:r>
              <a:rPr lang="ru-RU" dirty="0" smtClean="0"/>
              <a:t>Бородина Татьяна Николаевна</a:t>
            </a:r>
          </a:p>
          <a:p>
            <a:r>
              <a:rPr lang="ru-RU" dirty="0"/>
              <a:t>п</a:t>
            </a:r>
            <a:r>
              <a:rPr lang="ru-RU" dirty="0" smtClean="0"/>
              <a:t>. Котлубань, ул.Республиканская,1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57554" y="642939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2010г.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772400" cy="1362075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Сочинение</a:t>
            </a:r>
            <a:r>
              <a:rPr lang="ru-RU" dirty="0" smtClean="0"/>
              <a:t> </a:t>
            </a:r>
            <a:r>
              <a:rPr lang="ru-RU" i="1" dirty="0" smtClean="0"/>
              <a:t>«Чего не купишь за     деньги»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123" name="Picture 3" descr="D:\Games\Даша\SAM_04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8208000" cy="511488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36207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571604" y="1357298"/>
          <a:ext cx="6096000" cy="406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5" descr="D:\Мои документы2\картинки\Смайлики2\2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-159871"/>
            <a:ext cx="1214414" cy="1445731"/>
          </a:xfrm>
          <a:prstGeom prst="rect">
            <a:avLst/>
          </a:prstGeom>
          <a:noFill/>
        </p:spPr>
      </p:pic>
      <p:pic>
        <p:nvPicPr>
          <p:cNvPr id="14" name="Picture 5" descr="D:\Мои документы2\картинки\Смайлики2\2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5340855"/>
            <a:ext cx="1214414" cy="1445731"/>
          </a:xfrm>
          <a:prstGeom prst="rect">
            <a:avLst/>
          </a:prstGeom>
          <a:noFill/>
        </p:spPr>
      </p:pic>
      <p:pic>
        <p:nvPicPr>
          <p:cNvPr id="15" name="Picture 5" descr="D:\Мои документы2\картинки\Смайлики2\2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42" y="5412293"/>
            <a:ext cx="1214414" cy="1445731"/>
          </a:xfrm>
          <a:prstGeom prst="rect">
            <a:avLst/>
          </a:prstGeom>
          <a:noFill/>
        </p:spPr>
      </p:pic>
      <p:pic>
        <p:nvPicPr>
          <p:cNvPr id="16" name="Picture 5" descr="D:\Мои документы2\картинки\Смайлики2\2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80" y="-142900"/>
            <a:ext cx="1214414" cy="1445731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«Могут ли деньги испортить ребёнка?»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290" y="2000240"/>
            <a:ext cx="1500198" cy="769441"/>
          </a:xfrm>
          <a:prstGeom prst="rect">
            <a:avLst/>
          </a:prstGeom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/>
              <a:t>ДЕТИ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643570" y="2000240"/>
            <a:ext cx="3000396" cy="7694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4400" dirty="0" smtClean="0"/>
              <a:t>РОДИТЕЛИ</a:t>
            </a:r>
            <a:endParaRPr lang="ru-RU" sz="4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000232" y="2857496"/>
            <a:ext cx="1285884" cy="1071570"/>
          </a:xfrm>
          <a:prstGeom prst="straightConnector1">
            <a:avLst/>
          </a:prstGeom>
          <a:ln w="19050" cmpd="tri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00364" y="4071942"/>
            <a:ext cx="2714644" cy="132343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ДА</a:t>
            </a:r>
            <a:endParaRPr lang="ru-RU" sz="80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640000">
            <a:off x="5278554" y="2857406"/>
            <a:ext cx="1285884" cy="1071570"/>
          </a:xfrm>
          <a:prstGeom prst="straightConnector1">
            <a:avLst/>
          </a:prstGeom>
          <a:ln w="19050" cmpd="tri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7772400" cy="1362075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Мнение известных людей: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3071810"/>
            <a:ext cx="7772400" cy="1500187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«Деньги оказывают влияние на духовное ориентирование личности. При этом, деньги могут приводить к духовной деградации, слабости, бесчестию, низости и зависти». (В.Розов)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4435626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«…или к духовному развитию, укрепляя и возвышая людей благородных, честных, сильных, щедрых». (Б.Шоу)</a:t>
            </a:r>
            <a:endParaRPr lang="ru-RU" sz="2000" dirty="0"/>
          </a:p>
        </p:txBody>
      </p:sp>
      <p:pic>
        <p:nvPicPr>
          <p:cNvPr id="6" name="Picture 2" descr="D:\Мои документы2\Презентации. Шаблоны 2\Виньетки\svitolk2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786190"/>
            <a:ext cx="3324470" cy="307181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1362075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Выводы: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2071678"/>
            <a:ext cx="671517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ym typeface="Wingdings"/>
              </a:rPr>
              <a:t>Дети тратят деньги не только на себя, но и </a:t>
            </a:r>
            <a:r>
              <a:rPr lang="ru-RU" sz="2000" dirty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на семью.</a:t>
            </a:r>
          </a:p>
          <a:p>
            <a:r>
              <a:rPr lang="ru-RU" sz="2000" dirty="0" smtClean="0">
                <a:sym typeface="Wingdings"/>
              </a:rPr>
              <a:t>Сочинение «Чего за деньги не купишь» позволило </a:t>
            </a:r>
            <a:endParaRPr lang="ru-RU" sz="2000" dirty="0" smtClean="0">
              <a:sym typeface="Wingdings"/>
            </a:endParaRPr>
          </a:p>
          <a:p>
            <a:r>
              <a:rPr lang="ru-RU" sz="2000" dirty="0" smtClean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  </a:t>
            </a:r>
            <a:r>
              <a:rPr lang="ru-RU" sz="2000" dirty="0" smtClean="0">
                <a:sym typeface="Wingdings"/>
              </a:rPr>
              <a:t>выяснить высокое значение   </a:t>
            </a:r>
          </a:p>
          <a:p>
            <a:r>
              <a:rPr lang="ru-RU" sz="2000" dirty="0" smtClean="0">
                <a:sym typeface="Wingdings"/>
              </a:rPr>
              <a:t>     здоровья</a:t>
            </a:r>
            <a:r>
              <a:rPr lang="ru-RU" sz="2000" dirty="0" smtClean="0">
                <a:sym typeface="Wingdings"/>
              </a:rPr>
              <a:t>, дружбы, любви, счастья.</a:t>
            </a:r>
          </a:p>
          <a:p>
            <a:r>
              <a:rPr lang="ru-RU" sz="2000" dirty="0" smtClean="0">
                <a:sym typeface="Wingdings"/>
              </a:rPr>
              <a:t>Деньги влияют на личность человека как </a:t>
            </a:r>
            <a:endParaRPr lang="ru-RU" sz="2000" dirty="0" smtClean="0">
              <a:sym typeface="Wingdings"/>
            </a:endParaRPr>
          </a:p>
          <a:p>
            <a:r>
              <a:rPr lang="ru-RU" sz="2000" dirty="0" smtClean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  </a:t>
            </a:r>
            <a:r>
              <a:rPr lang="ru-RU" sz="2000" dirty="0" smtClean="0">
                <a:sym typeface="Wingdings"/>
              </a:rPr>
              <a:t> положительно</a:t>
            </a:r>
            <a:r>
              <a:rPr lang="ru-RU" sz="2000" dirty="0" smtClean="0">
                <a:sym typeface="Wingdings"/>
              </a:rPr>
              <a:t>, так </a:t>
            </a:r>
            <a:r>
              <a:rPr lang="ru-RU" sz="2000" dirty="0" smtClean="0">
                <a:sym typeface="Wingdings"/>
              </a:rPr>
              <a:t>и отрицательно</a:t>
            </a:r>
            <a:endParaRPr lang="ru-RU" sz="2000" dirty="0" smtClean="0">
              <a:sym typeface="Wingdings"/>
            </a:endParaRPr>
          </a:p>
          <a:p>
            <a:r>
              <a:rPr lang="ru-RU" sz="2000" dirty="0" smtClean="0">
                <a:sym typeface="Wingdings"/>
              </a:rPr>
              <a:t>Мнения детей и взрослых совпадают в вопросе «Могут </a:t>
            </a:r>
            <a:r>
              <a:rPr lang="ru-RU" sz="2000" dirty="0" smtClean="0">
                <a:sym typeface="Wingdings"/>
              </a:rPr>
              <a:t>ли</a:t>
            </a:r>
          </a:p>
          <a:p>
            <a:r>
              <a:rPr lang="ru-RU" sz="2000" dirty="0" smtClean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 деньги </a:t>
            </a:r>
            <a:r>
              <a:rPr lang="ru-RU" sz="2000" dirty="0" smtClean="0">
                <a:sym typeface="Wingdings"/>
              </a:rPr>
              <a:t>испортить ребёнка».</a:t>
            </a:r>
          </a:p>
          <a:p>
            <a:endParaRPr lang="ru-RU" dirty="0"/>
          </a:p>
        </p:txBody>
      </p:sp>
      <p:pic>
        <p:nvPicPr>
          <p:cNvPr id="9218" name="Picture 2" descr="D:\Games\Даша\фы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214290"/>
            <a:ext cx="1357322" cy="1785950"/>
          </a:xfrm>
          <a:prstGeom prst="rect">
            <a:avLst/>
          </a:prstGeom>
          <a:noFill/>
        </p:spPr>
      </p:pic>
      <p:pic>
        <p:nvPicPr>
          <p:cNvPr id="9219" name="Picture 3" descr="D:\Games\Даша\фывапро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321175"/>
            <a:ext cx="1428760" cy="125109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D:\Games\Даша\ва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857501"/>
            <a:ext cx="2428892" cy="3357581"/>
          </a:xfrm>
          <a:prstGeom prst="rect">
            <a:avLst/>
          </a:prstGeom>
          <a:noFill/>
        </p:spPr>
      </p:pic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785786" y="571480"/>
            <a:ext cx="7500990" cy="1357322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Б л а г о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р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 м    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з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       в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 м а </a:t>
            </a:r>
            <a:r>
              <a:rPr lang="ru-RU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н</a:t>
            </a:r>
            <a:r>
              <a:rPr lang="ru-RU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 е</a:t>
            </a:r>
            <a:endParaRPr lang="ru-RU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95289"/>
            <a:ext cx="7772400" cy="13620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99FF"/>
                </a:solidFill>
              </a:rPr>
              <a:t>ВЫБОР ТЕМЫ</a:t>
            </a:r>
            <a:endParaRPr lang="ru-RU" dirty="0">
              <a:solidFill>
                <a:srgbClr val="0099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57364"/>
            <a:ext cx="7772400" cy="150018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нынешнее время, когда мировой финансовый кризис подобрался к каждому, и даже английская королева живет в режиме строжайшей экономии, немаловажно знать: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-как наши дети относятся к деньгам?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-влияют ли деньги на воспитание ребенка?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-совпадают ли мнения детей и родителей по данной проблеме?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D:\Games\Даша\фыва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14752"/>
            <a:ext cx="2500330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ЦЕЛЬ:</a:t>
            </a:r>
            <a:r>
              <a:rPr lang="ru-RU" dirty="0" smtClean="0"/>
              <a:t> </a:t>
            </a:r>
            <a:r>
              <a:rPr lang="ru-RU" b="0" dirty="0" smtClean="0"/>
              <a:t>Изучение ценностных ориентиров сверстников </a:t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500185"/>
            <a:ext cx="7772400" cy="150018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74" name="Picture 2" descr="D:\Games\Даша\й23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218" y="3500438"/>
            <a:ext cx="2986104" cy="2514611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95289"/>
            <a:ext cx="7772400" cy="13620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ЗАДАЧИ: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3643314"/>
            <a:ext cx="7772400" cy="1500187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Рассмотреть проблему глазами детей.</a:t>
            </a:r>
          </a:p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Рассмотреть проблему глазами взрослых.</a:t>
            </a:r>
            <a:endParaRPr lang="ru-RU" sz="2400" dirty="0" smtClean="0">
              <a:solidFill>
                <a:schemeClr val="tx1"/>
              </a:solidFill>
              <a:sym typeface="Wingdings"/>
            </a:endParaRPr>
          </a:p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Узнать суждения и оценки детей и родителей.</a:t>
            </a:r>
          </a:p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Сравнить суждения детей и родителей по некоторым вопросам.</a:t>
            </a:r>
          </a:p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Изучить, как деньги влияют на взаимоотношение.</a:t>
            </a:r>
          </a:p>
          <a:p>
            <a:r>
              <a:rPr lang="ru-RU" sz="2400" dirty="0" smtClean="0">
                <a:solidFill>
                  <a:schemeClr val="tx1"/>
                </a:solidFill>
                <a:sym typeface="Wingdings"/>
              </a:rPr>
              <a:t>Узнать, влияют ли деньги на воспитание человека. </a:t>
            </a:r>
          </a:p>
          <a:p>
            <a:pPr>
              <a:buFont typeface="Wingdings" pitchFamily="2" charset="2"/>
              <a:buChar char="Ë"/>
            </a:pP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7572406" y="4210072"/>
          <a:ext cx="1428750" cy="2433638"/>
        </p:xfrm>
        <a:graphic>
          <a:graphicData uri="http://schemas.openxmlformats.org/presentationml/2006/ole">
            <p:oleObj spid="_x0000_s11266" name="CorelDRAW" r:id="rId3" imgW="1956600" imgH="3334680" progId="CorelDRAW.Graphic.13">
              <p:embed/>
            </p:oleObj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13620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План: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929077"/>
            <a:ext cx="7772400" cy="150018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sym typeface="Wingdings"/>
              </a:rPr>
              <a:t>Составили анкеты для детей и взрослых   </a:t>
            </a:r>
          </a:p>
          <a:p>
            <a:r>
              <a:rPr lang="ru-RU" sz="2800" dirty="0" smtClean="0">
                <a:solidFill>
                  <a:schemeClr val="tx1"/>
                </a:solidFill>
                <a:sym typeface="Wingdings"/>
              </a:rPr>
              <a:t>Провели сочинение «Чего за деньги не купишь»</a:t>
            </a:r>
          </a:p>
          <a:p>
            <a:r>
              <a:rPr lang="ru-RU" sz="2800" dirty="0" smtClean="0">
                <a:solidFill>
                  <a:schemeClr val="tx1"/>
                </a:solidFill>
                <a:sym typeface="Wingdings"/>
              </a:rPr>
              <a:t>Нашли информацию по проблеме в литературе по психологии</a:t>
            </a:r>
          </a:p>
          <a:p>
            <a:r>
              <a:rPr lang="ru-RU" sz="2800" dirty="0" smtClean="0">
                <a:solidFill>
                  <a:schemeClr val="tx1"/>
                </a:solidFill>
                <a:sym typeface="Wingdings"/>
              </a:rPr>
              <a:t>Обработали полученную информацию и сделали выводы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8194" name="Picture 2" descr="D:\Games\Даша\ог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14290"/>
            <a:ext cx="1714512" cy="1285884"/>
          </a:xfrm>
          <a:prstGeom prst="rect">
            <a:avLst/>
          </a:prstGeom>
          <a:noFill/>
        </p:spPr>
      </p:pic>
      <p:pic>
        <p:nvPicPr>
          <p:cNvPr id="8195" name="Picture 3" descr="D:\Games\Даша\мпмп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381646"/>
            <a:ext cx="1571636" cy="119062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772400" cy="13620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Результаты</a:t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571480"/>
            <a:ext cx="7772400" cy="1500187"/>
          </a:xfrm>
        </p:spPr>
        <p:txBody>
          <a:bodyPr/>
          <a:lstStyle/>
          <a:p>
            <a:pPr algn="ctr"/>
            <a:r>
              <a:rPr lang="ru-RU" b="1" i="1" u="sng" dirty="0" smtClean="0">
                <a:solidFill>
                  <a:schemeClr val="tx1"/>
                </a:solidFill>
              </a:rPr>
              <a:t>АНКЕТА ДЛЯ УЧАЩИХСЯ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7356" y="2357430"/>
            <a:ext cx="5429288" cy="3139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ym typeface="Wingdings"/>
              </a:rPr>
              <a:t>На что ты тратишь деньги?</a:t>
            </a:r>
          </a:p>
          <a:p>
            <a:r>
              <a:rPr lang="ru-RU" dirty="0" smtClean="0">
                <a:sym typeface="Wingdings"/>
              </a:rPr>
              <a:t>Копишь ли ты деньги?</a:t>
            </a:r>
          </a:p>
          <a:p>
            <a:r>
              <a:rPr lang="ru-RU" dirty="0" smtClean="0">
                <a:sym typeface="Wingdings"/>
              </a:rPr>
              <a:t>На что ты копишь деньги?</a:t>
            </a:r>
          </a:p>
          <a:p>
            <a:r>
              <a:rPr lang="ru-RU" dirty="0" smtClean="0">
                <a:sym typeface="Wingdings"/>
              </a:rPr>
              <a:t>Могут ли деньги испортить ребёнка?</a:t>
            </a:r>
          </a:p>
          <a:p>
            <a:r>
              <a:rPr lang="ru-RU" dirty="0" smtClean="0">
                <a:sym typeface="Wingdings"/>
              </a:rPr>
              <a:t>Что чувствуешь, когда получаешь деньги?</a:t>
            </a:r>
          </a:p>
          <a:p>
            <a:r>
              <a:rPr lang="ru-RU" dirty="0" smtClean="0">
                <a:sym typeface="Wingdings"/>
              </a:rPr>
              <a:t>Что  чувствуешь, когда родители не дают денег7</a:t>
            </a:r>
          </a:p>
          <a:p>
            <a:r>
              <a:rPr lang="ru-RU" dirty="0" smtClean="0">
                <a:sym typeface="Wingdings"/>
              </a:rPr>
              <a:t>Что ты чувствуешь, если твой друг делает</a:t>
            </a:r>
          </a:p>
          <a:p>
            <a:r>
              <a:rPr lang="ru-RU" dirty="0" smtClean="0">
                <a:sym typeface="Wingdings"/>
              </a:rPr>
              <a:t>     покупку, а ты не можешь себе этого позволить?</a:t>
            </a:r>
          </a:p>
          <a:p>
            <a:r>
              <a:rPr lang="ru-RU" dirty="0" smtClean="0">
                <a:sym typeface="Wingdings"/>
              </a:rPr>
              <a:t>Ругают ли тебя родители, если ты потратил деньги</a:t>
            </a:r>
          </a:p>
          <a:p>
            <a:r>
              <a:rPr lang="ru-RU" dirty="0" smtClean="0">
                <a:sym typeface="Wingdings"/>
              </a:rPr>
              <a:t>    на бесполезную, по их мнению вещь?</a:t>
            </a:r>
            <a:endParaRPr lang="ru-RU" dirty="0">
              <a:sym typeface="Wingdings"/>
            </a:endParaRPr>
          </a:p>
          <a:p>
            <a:r>
              <a:rPr lang="ru-RU" dirty="0" smtClean="0">
                <a:sym typeface="Wingdings"/>
              </a:rPr>
              <a:t>Ругают ли тебя родители, если ты потерял деньги?</a:t>
            </a:r>
            <a:endParaRPr lang="ru-RU" dirty="0"/>
          </a:p>
        </p:txBody>
      </p:sp>
      <p:pic>
        <p:nvPicPr>
          <p:cNvPr id="5" name="Picture 11" descr="0000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1434">
            <a:off x="7282667" y="357508"/>
            <a:ext cx="1521311" cy="108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214290"/>
            <a:ext cx="7772400" cy="1500187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3200" b="1" i="1" u="sng" dirty="0" smtClean="0">
                <a:solidFill>
                  <a:schemeClr val="tx1"/>
                </a:solidFill>
              </a:rPr>
              <a:t>Ответы детей</a:t>
            </a:r>
            <a:endParaRPr lang="ru-RU" sz="3200" b="1" i="1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2009839"/>
            <a:ext cx="44291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ym typeface="Wingdings"/>
              </a:rPr>
              <a:t>на подарки семье</a:t>
            </a:r>
          </a:p>
          <a:p>
            <a:r>
              <a:rPr lang="ru-RU" sz="3200" dirty="0" smtClean="0">
                <a:sym typeface="Wingdings"/>
              </a:rPr>
              <a:t>на свою «мечту»</a:t>
            </a:r>
          </a:p>
          <a:p>
            <a:r>
              <a:rPr lang="ru-RU" sz="3200" dirty="0" smtClean="0">
                <a:sym typeface="Wingdings"/>
              </a:rPr>
              <a:t>на что-нибудь нужное</a:t>
            </a:r>
          </a:p>
          <a:p>
            <a:r>
              <a:rPr lang="ru-RU" sz="3200" dirty="0" smtClean="0">
                <a:sym typeface="Wingdings"/>
              </a:rPr>
              <a:t> на мелочи </a:t>
            </a:r>
          </a:p>
        </p:txBody>
      </p:sp>
      <p:pic>
        <p:nvPicPr>
          <p:cNvPr id="4098" name="Picture 2" descr="D:\Games\Даша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500570"/>
            <a:ext cx="3143272" cy="171926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14818"/>
            <a:ext cx="7772400" cy="136207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42852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2400" b="1" i="1" u="sng" dirty="0" smtClean="0">
                <a:solidFill>
                  <a:schemeClr val="tx1"/>
                </a:solidFill>
              </a:rPr>
              <a:t>Анкета для родителей</a:t>
            </a:r>
            <a:endParaRPr lang="ru-RU" sz="2400" b="1" i="1" u="sng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2428868"/>
            <a:ext cx="4214842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sym typeface="Wingdings"/>
              </a:rPr>
              <a:t>Нужно ли давать четверокласснику</a:t>
            </a:r>
          </a:p>
          <a:p>
            <a:r>
              <a:rPr lang="ru-RU" dirty="0" smtClean="0">
                <a:sym typeface="Wingdings"/>
              </a:rPr>
              <a:t>     карманные деньги?</a:t>
            </a:r>
          </a:p>
          <a:p>
            <a:r>
              <a:rPr lang="ru-RU" dirty="0" smtClean="0">
                <a:sym typeface="Wingdings"/>
              </a:rPr>
              <a:t>Знаете ли Вы, на что ребёнок тратит</a:t>
            </a:r>
          </a:p>
          <a:p>
            <a:r>
              <a:rPr lang="ru-RU" dirty="0">
                <a:sym typeface="Wingdings"/>
              </a:rPr>
              <a:t> </a:t>
            </a:r>
            <a:r>
              <a:rPr lang="ru-RU" dirty="0" smtClean="0">
                <a:sym typeface="Wingdings"/>
              </a:rPr>
              <a:t>    деньги?</a:t>
            </a:r>
          </a:p>
          <a:p>
            <a:r>
              <a:rPr lang="ru-RU" dirty="0" smtClean="0">
                <a:sym typeface="Wingdings"/>
              </a:rPr>
              <a:t>Наказываете ли Вы ребенка, если он</a:t>
            </a:r>
          </a:p>
          <a:p>
            <a:r>
              <a:rPr lang="ru-RU" dirty="0">
                <a:sym typeface="Wingdings"/>
              </a:rPr>
              <a:t> </a:t>
            </a:r>
            <a:r>
              <a:rPr lang="ru-RU" dirty="0" smtClean="0">
                <a:sym typeface="Wingdings"/>
              </a:rPr>
              <a:t>   потерял деньги?</a:t>
            </a:r>
          </a:p>
          <a:p>
            <a:r>
              <a:rPr lang="ru-RU" dirty="0" smtClean="0">
                <a:sym typeface="Wingdings"/>
              </a:rPr>
              <a:t>Могут ли деньги испортить ребёнка?</a:t>
            </a:r>
            <a:endParaRPr lang="ru-RU" dirty="0"/>
          </a:p>
        </p:txBody>
      </p:sp>
      <p:pic>
        <p:nvPicPr>
          <p:cNvPr id="5" name="Picture 11" descr="00004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1434">
            <a:off x="7269508" y="500384"/>
            <a:ext cx="1521311" cy="108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57422" y="785794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/>
              <a:t>Ответы родителей</a:t>
            </a:r>
            <a:endParaRPr lang="ru-RU" sz="2800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214546" y="2357430"/>
            <a:ext cx="47149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ym typeface="Wingdings"/>
              </a:rPr>
              <a:t>уверенны в необходимости карманных</a:t>
            </a:r>
          </a:p>
          <a:p>
            <a:r>
              <a:rPr lang="ru-RU" sz="2000" dirty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  денег</a:t>
            </a:r>
          </a:p>
          <a:p>
            <a:r>
              <a:rPr lang="ru-RU" sz="2000" dirty="0" smtClean="0">
                <a:sym typeface="Wingdings"/>
              </a:rPr>
              <a:t>знают, на что дети тратят деньги</a:t>
            </a:r>
          </a:p>
          <a:p>
            <a:r>
              <a:rPr lang="ru-RU" sz="2000" dirty="0" smtClean="0">
                <a:sym typeface="Wingdings"/>
              </a:rPr>
              <a:t>не наказывают, если ребёнок потерял </a:t>
            </a:r>
          </a:p>
          <a:p>
            <a:r>
              <a:rPr lang="ru-RU" sz="2000" dirty="0">
                <a:sym typeface="Wingdings"/>
              </a:rPr>
              <a:t> </a:t>
            </a:r>
            <a:r>
              <a:rPr lang="ru-RU" sz="2000" dirty="0" smtClean="0">
                <a:sym typeface="Wingdings"/>
              </a:rPr>
              <a:t>   деньги</a:t>
            </a:r>
            <a:endParaRPr lang="ru-RU" sz="2000" dirty="0"/>
          </a:p>
        </p:txBody>
      </p:sp>
      <p:pic>
        <p:nvPicPr>
          <p:cNvPr id="10242" name="Picture 2" descr="D:\Games\Даша\гне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3"/>
            <a:ext cx="1285884" cy="1339462"/>
          </a:xfrm>
          <a:prstGeom prst="rect">
            <a:avLst/>
          </a:prstGeom>
          <a:noFill/>
        </p:spPr>
      </p:pic>
      <p:pic>
        <p:nvPicPr>
          <p:cNvPr id="10243" name="Picture 3" descr="D:\Games\Даша\вами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5214960"/>
            <a:ext cx="1357322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535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CorelDRAW</vt:lpstr>
      <vt:lpstr>Д е т и    и    д е н ь г и</vt:lpstr>
      <vt:lpstr>ВЫБОР ТЕМЫ</vt:lpstr>
      <vt:lpstr>ЦЕЛЬ: Изучение ценностных ориентиров сверстников  </vt:lpstr>
      <vt:lpstr>ЗАДАЧИ:</vt:lpstr>
      <vt:lpstr>План:</vt:lpstr>
      <vt:lpstr>Результаты </vt:lpstr>
      <vt:lpstr>  </vt:lpstr>
      <vt:lpstr> </vt:lpstr>
      <vt:lpstr>  </vt:lpstr>
      <vt:lpstr>Сочинение «Чего не купишь за     деньги»</vt:lpstr>
      <vt:lpstr> </vt:lpstr>
      <vt:lpstr>«Могут ли деньги испортить ребёнка?»</vt:lpstr>
      <vt:lpstr>Мнение известных людей:</vt:lpstr>
      <vt:lpstr>Выводы: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е т и    и    д е н ь г и</dc:title>
  <dc:creator>Саша</dc:creator>
  <cp:lastModifiedBy>Саша</cp:lastModifiedBy>
  <cp:revision>21</cp:revision>
  <dcterms:created xsi:type="dcterms:W3CDTF">2010-12-12T09:01:45Z</dcterms:created>
  <dcterms:modified xsi:type="dcterms:W3CDTF">2010-12-12T18:19:08Z</dcterms:modified>
</cp:coreProperties>
</file>