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3" r:id="rId10"/>
    <p:sldId id="27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5C9E9-0422-44D8-A403-A9606A365A5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A054F-C2DD-480E-9A6C-6E8E5B6B306C}">
      <dgm:prSet phldrT="[Текст]" custT="1"/>
      <dgm:spPr/>
      <dgm:t>
        <a:bodyPr/>
        <a:lstStyle/>
        <a:p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219A3880-464E-487A-B127-868732A4F579}" type="parTrans" cxnId="{4999B151-4D3F-423D-A947-033691CAEB4D}">
      <dgm:prSet/>
      <dgm:spPr/>
      <dgm:t>
        <a:bodyPr/>
        <a:lstStyle/>
        <a:p>
          <a:endParaRPr lang="ru-RU"/>
        </a:p>
      </dgm:t>
    </dgm:pt>
    <dgm:pt modelId="{EF9F1E22-D926-49EC-B00C-6B1F697410D3}" type="sibTrans" cxnId="{4999B151-4D3F-423D-A947-033691CAEB4D}">
      <dgm:prSet/>
      <dgm:spPr/>
      <dgm:t>
        <a:bodyPr/>
        <a:lstStyle/>
        <a:p>
          <a:endParaRPr lang="ru-RU"/>
        </a:p>
      </dgm:t>
    </dgm:pt>
    <dgm:pt modelId="{FA4E88FD-FB73-4AD6-ABA9-78051A3F273D}">
      <dgm:prSet phldrT="[Текст]" custT="1"/>
      <dgm:spPr/>
      <dgm:t>
        <a:bodyPr/>
        <a:lstStyle/>
        <a:p>
          <a:r>
            <a: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цикл занятий по темам традиции моей Родины, Великая Отечественная Война, человек на войне, роль ребёнка на войне;</a:t>
          </a:r>
          <a:endParaRPr lang="ru-RU" sz="2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A7FECA-5866-4F83-A62C-4F3F22FA1A30}" type="parTrans" cxnId="{32CD5A72-A761-4E8C-97D9-30D050524921}">
      <dgm:prSet/>
      <dgm:spPr/>
      <dgm:t>
        <a:bodyPr/>
        <a:lstStyle/>
        <a:p>
          <a:endParaRPr lang="ru-RU"/>
        </a:p>
      </dgm:t>
    </dgm:pt>
    <dgm:pt modelId="{22CB5765-5D95-4D63-9B42-5ABDE9C8497B}" type="sibTrans" cxnId="{32CD5A72-A761-4E8C-97D9-30D050524921}">
      <dgm:prSet/>
      <dgm:spPr/>
      <dgm:t>
        <a:bodyPr/>
        <a:lstStyle/>
        <a:p>
          <a:endParaRPr lang="ru-RU"/>
        </a:p>
      </dgm:t>
    </dgm:pt>
    <dgm:pt modelId="{B3C5EC33-5BDC-426F-8453-D10AB3BEB899}">
      <dgm:prSet phldrT="[Текст]" custT="1"/>
      <dgm:spPr/>
      <dgm:t>
        <a:bodyPr/>
        <a:lstStyle/>
        <a:p>
          <a:r>
            <a:rPr lang="ru-RU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Организовать выставку детских рисунков;</a:t>
          </a:r>
          <a:endParaRPr lang="ru-RU" sz="3200" i="1" dirty="0">
            <a:solidFill>
              <a:schemeClr val="tx1"/>
            </a:solidFill>
          </a:endParaRPr>
        </a:p>
      </dgm:t>
    </dgm:pt>
    <dgm:pt modelId="{107D4928-466C-47B5-827B-6F2A8BA0E7C3}" type="parTrans" cxnId="{1D8D0AA6-82D7-410B-A90D-2B16B3D7BB74}">
      <dgm:prSet/>
      <dgm:spPr/>
      <dgm:t>
        <a:bodyPr/>
        <a:lstStyle/>
        <a:p>
          <a:endParaRPr lang="ru-RU"/>
        </a:p>
      </dgm:t>
    </dgm:pt>
    <dgm:pt modelId="{A21A8899-A866-475C-B9A1-8BDA94CB3424}" type="sibTrans" cxnId="{1D8D0AA6-82D7-410B-A90D-2B16B3D7BB74}">
      <dgm:prSet/>
      <dgm:spPr/>
      <dgm:t>
        <a:bodyPr/>
        <a:lstStyle/>
        <a:p>
          <a:endParaRPr lang="ru-RU"/>
        </a:p>
      </dgm:t>
    </dgm:pt>
    <dgm:pt modelId="{8CC2D490-60D0-4857-9A34-3991C9C569EE}">
      <dgm:prSet phldrT="[Текст]" custT="1"/>
      <dgm:spPr/>
      <dgm:t>
        <a:bodyPr/>
        <a:lstStyle/>
        <a:p>
          <a:r>
            <a: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Подготовить совместными усилиями детей и родителей презентацию на тему «Победа любой ценой»; </a:t>
          </a:r>
          <a:endParaRPr lang="ru-RU" sz="2800" i="1" dirty="0">
            <a:solidFill>
              <a:schemeClr val="tx1"/>
            </a:solidFill>
          </a:endParaRPr>
        </a:p>
      </dgm:t>
    </dgm:pt>
    <dgm:pt modelId="{220E20A6-D514-40CD-94CA-C42C9F2D9746}" type="parTrans" cxnId="{67D07A00-F6C7-40C3-B54B-5262DC5B6AEF}">
      <dgm:prSet/>
      <dgm:spPr/>
      <dgm:t>
        <a:bodyPr/>
        <a:lstStyle/>
        <a:p>
          <a:endParaRPr lang="ru-RU"/>
        </a:p>
      </dgm:t>
    </dgm:pt>
    <dgm:pt modelId="{FC414764-0BC6-47E3-BF9D-2DADBEF1D4E9}" type="sibTrans" cxnId="{67D07A00-F6C7-40C3-B54B-5262DC5B6AEF}">
      <dgm:prSet/>
      <dgm:spPr/>
      <dgm:t>
        <a:bodyPr/>
        <a:lstStyle/>
        <a:p>
          <a:endParaRPr lang="ru-RU"/>
        </a:p>
      </dgm:t>
    </dgm:pt>
    <dgm:pt modelId="{E0917095-5AF8-49D8-A6E7-BF707B77BB4C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Познакомить детей с литературными, художественными и музыкальными произведениями по теме «Великая Отечественная Война»;</a:t>
          </a:r>
          <a:endParaRPr lang="ru-RU" sz="2400" i="1" dirty="0">
            <a:solidFill>
              <a:schemeClr val="tx1"/>
            </a:solidFill>
          </a:endParaRPr>
        </a:p>
      </dgm:t>
    </dgm:pt>
    <dgm:pt modelId="{791E9017-B025-45C0-BDD2-FB1FCFA3AFD5}" type="parTrans" cxnId="{EB6862BC-8243-44F9-BE49-C3C0A83E1984}">
      <dgm:prSet/>
      <dgm:spPr/>
      <dgm:t>
        <a:bodyPr/>
        <a:lstStyle/>
        <a:p>
          <a:endParaRPr lang="ru-RU"/>
        </a:p>
      </dgm:t>
    </dgm:pt>
    <dgm:pt modelId="{A407F15E-1A76-41E7-A3C5-AAEC0A7703ED}" type="sibTrans" cxnId="{EB6862BC-8243-44F9-BE49-C3C0A83E1984}">
      <dgm:prSet/>
      <dgm:spPr/>
      <dgm:t>
        <a:bodyPr/>
        <a:lstStyle/>
        <a:p>
          <a:endParaRPr lang="ru-RU"/>
        </a:p>
      </dgm:t>
    </dgm:pt>
    <dgm:pt modelId="{CECB5EB5-CD49-4A57-B0BF-6A3A3059CC4E}" type="pres">
      <dgm:prSet presAssocID="{E925C9E9-0422-44D8-A403-A9606A365A5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0D909-AC29-4468-8342-2BC73E606641}" type="pres">
      <dgm:prSet presAssocID="{E925C9E9-0422-44D8-A403-A9606A365A51}" presName="matrix" presStyleCnt="0"/>
      <dgm:spPr/>
    </dgm:pt>
    <dgm:pt modelId="{17F1BECB-B006-453D-8C4C-C5258AAE5F1A}" type="pres">
      <dgm:prSet presAssocID="{E925C9E9-0422-44D8-A403-A9606A365A51}" presName="tile1" presStyleLbl="node1" presStyleIdx="0" presStyleCnt="4" custScaleX="102854" custScaleY="103380" custRadScaleRad="99919" custRadScaleInc="0"/>
      <dgm:spPr/>
      <dgm:t>
        <a:bodyPr/>
        <a:lstStyle/>
        <a:p>
          <a:endParaRPr lang="ru-RU"/>
        </a:p>
      </dgm:t>
    </dgm:pt>
    <dgm:pt modelId="{4306206C-A46C-4548-BF99-F4BC0DB82A22}" type="pres">
      <dgm:prSet presAssocID="{E925C9E9-0422-44D8-A403-A9606A365A5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BD899-E41D-44DE-A2A2-CA2CF57F2E43}" type="pres">
      <dgm:prSet presAssocID="{E925C9E9-0422-44D8-A403-A9606A365A51}" presName="tile2" presStyleLbl="node1" presStyleIdx="1" presStyleCnt="4" custScaleX="100707" custScaleY="106823"/>
      <dgm:spPr/>
      <dgm:t>
        <a:bodyPr/>
        <a:lstStyle/>
        <a:p>
          <a:endParaRPr lang="ru-RU"/>
        </a:p>
      </dgm:t>
    </dgm:pt>
    <dgm:pt modelId="{DCA96240-6885-4A07-A780-E0A5DF91CA05}" type="pres">
      <dgm:prSet presAssocID="{E925C9E9-0422-44D8-A403-A9606A365A5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B7B44-3F5A-494D-8EEA-A0222EBDD4E6}" type="pres">
      <dgm:prSet presAssocID="{E925C9E9-0422-44D8-A403-A9606A365A51}" presName="tile3" presStyleLbl="node1" presStyleIdx="2" presStyleCnt="4" custScaleX="104919" custScaleY="99221" custRadScaleRad="98738" custRadScaleInc="-5719"/>
      <dgm:spPr/>
      <dgm:t>
        <a:bodyPr/>
        <a:lstStyle/>
        <a:p>
          <a:endParaRPr lang="ru-RU"/>
        </a:p>
      </dgm:t>
    </dgm:pt>
    <dgm:pt modelId="{F07239EF-2FFE-44B1-991A-72075BB1E9E6}" type="pres">
      <dgm:prSet presAssocID="{E925C9E9-0422-44D8-A403-A9606A365A5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B06DE-5F42-4F7E-A4B2-D0A1AB2C1486}" type="pres">
      <dgm:prSet presAssocID="{E925C9E9-0422-44D8-A403-A9606A365A51}" presName="tile4" presStyleLbl="node1" presStyleIdx="3" presStyleCnt="4" custScaleX="103504" custScaleY="99610"/>
      <dgm:spPr/>
      <dgm:t>
        <a:bodyPr/>
        <a:lstStyle/>
        <a:p>
          <a:endParaRPr lang="ru-RU"/>
        </a:p>
      </dgm:t>
    </dgm:pt>
    <dgm:pt modelId="{E87D16FB-2911-4438-B435-9BD0EC068BA0}" type="pres">
      <dgm:prSet presAssocID="{E925C9E9-0422-44D8-A403-A9606A365A5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23414-55F6-4172-9BD6-F2C47B8D0320}" type="pres">
      <dgm:prSet presAssocID="{E925C9E9-0422-44D8-A403-A9606A365A5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C2D7AFE-BA00-4DF5-B450-4C596CE08A0D}" type="presOf" srcId="{E0917095-5AF8-49D8-A6E7-BF707B77BB4C}" destId="{E87D16FB-2911-4438-B435-9BD0EC068BA0}" srcOrd="1" destOrd="0" presId="urn:microsoft.com/office/officeart/2005/8/layout/matrix1"/>
    <dgm:cxn modelId="{93528A55-79C7-4A10-9FB5-237D9979263D}" type="presOf" srcId="{FA4E88FD-FB73-4AD6-ABA9-78051A3F273D}" destId="{4306206C-A46C-4548-BF99-F4BC0DB82A22}" srcOrd="1" destOrd="0" presId="urn:microsoft.com/office/officeart/2005/8/layout/matrix1"/>
    <dgm:cxn modelId="{B215511C-C362-43A3-8E17-92097C94A364}" type="presOf" srcId="{B3C5EC33-5BDC-426F-8453-D10AB3BEB899}" destId="{DCA96240-6885-4A07-A780-E0A5DF91CA05}" srcOrd="1" destOrd="0" presId="urn:microsoft.com/office/officeart/2005/8/layout/matrix1"/>
    <dgm:cxn modelId="{F76DB07A-D26C-449F-BFB9-281C3295ED9A}" type="presOf" srcId="{8CC2D490-60D0-4857-9A34-3991C9C569EE}" destId="{841B7B44-3F5A-494D-8EEA-A0222EBDD4E6}" srcOrd="0" destOrd="0" presId="urn:microsoft.com/office/officeart/2005/8/layout/matrix1"/>
    <dgm:cxn modelId="{9C1F41EF-B1D0-441D-AF2D-FE899CBC0DBE}" type="presOf" srcId="{E925C9E9-0422-44D8-A403-A9606A365A51}" destId="{CECB5EB5-CD49-4A57-B0BF-6A3A3059CC4E}" srcOrd="0" destOrd="0" presId="urn:microsoft.com/office/officeart/2005/8/layout/matrix1"/>
    <dgm:cxn modelId="{32CD5A72-A761-4E8C-97D9-30D050524921}" srcId="{CBBA054F-C2DD-480E-9A6C-6E8E5B6B306C}" destId="{FA4E88FD-FB73-4AD6-ABA9-78051A3F273D}" srcOrd="0" destOrd="0" parTransId="{04A7FECA-5866-4F83-A62C-4F3F22FA1A30}" sibTransId="{22CB5765-5D95-4D63-9B42-5ABDE9C8497B}"/>
    <dgm:cxn modelId="{67D07A00-F6C7-40C3-B54B-5262DC5B6AEF}" srcId="{CBBA054F-C2DD-480E-9A6C-6E8E5B6B306C}" destId="{8CC2D490-60D0-4857-9A34-3991C9C569EE}" srcOrd="2" destOrd="0" parTransId="{220E20A6-D514-40CD-94CA-C42C9F2D9746}" sibTransId="{FC414764-0BC6-47E3-BF9D-2DADBEF1D4E9}"/>
    <dgm:cxn modelId="{CFA1AC78-3838-476B-8F1A-0E8D7F743E16}" type="presOf" srcId="{B3C5EC33-5BDC-426F-8453-D10AB3BEB899}" destId="{359BD899-E41D-44DE-A2A2-CA2CF57F2E43}" srcOrd="0" destOrd="0" presId="urn:microsoft.com/office/officeart/2005/8/layout/matrix1"/>
    <dgm:cxn modelId="{5067FDDE-79D4-4CFF-B000-7040C64AF70F}" type="presOf" srcId="{FA4E88FD-FB73-4AD6-ABA9-78051A3F273D}" destId="{17F1BECB-B006-453D-8C4C-C5258AAE5F1A}" srcOrd="0" destOrd="0" presId="urn:microsoft.com/office/officeart/2005/8/layout/matrix1"/>
    <dgm:cxn modelId="{00E2DC74-3882-49D5-9B4A-3F6E3CC5A1FA}" type="presOf" srcId="{CBBA054F-C2DD-480E-9A6C-6E8E5B6B306C}" destId="{D2B23414-55F6-4172-9BD6-F2C47B8D0320}" srcOrd="0" destOrd="0" presId="urn:microsoft.com/office/officeart/2005/8/layout/matrix1"/>
    <dgm:cxn modelId="{8280B119-43F9-4A19-A8E3-FAC769B99E10}" type="presOf" srcId="{E0917095-5AF8-49D8-A6E7-BF707B77BB4C}" destId="{3D9B06DE-5F42-4F7E-A4B2-D0A1AB2C1486}" srcOrd="0" destOrd="0" presId="urn:microsoft.com/office/officeart/2005/8/layout/matrix1"/>
    <dgm:cxn modelId="{1D8D0AA6-82D7-410B-A90D-2B16B3D7BB74}" srcId="{CBBA054F-C2DD-480E-9A6C-6E8E5B6B306C}" destId="{B3C5EC33-5BDC-426F-8453-D10AB3BEB899}" srcOrd="1" destOrd="0" parTransId="{107D4928-466C-47B5-827B-6F2A8BA0E7C3}" sibTransId="{A21A8899-A866-475C-B9A1-8BDA94CB3424}"/>
    <dgm:cxn modelId="{4999B151-4D3F-423D-A947-033691CAEB4D}" srcId="{E925C9E9-0422-44D8-A403-A9606A365A51}" destId="{CBBA054F-C2DD-480E-9A6C-6E8E5B6B306C}" srcOrd="0" destOrd="0" parTransId="{219A3880-464E-487A-B127-868732A4F579}" sibTransId="{EF9F1E22-D926-49EC-B00C-6B1F697410D3}"/>
    <dgm:cxn modelId="{EB6862BC-8243-44F9-BE49-C3C0A83E1984}" srcId="{CBBA054F-C2DD-480E-9A6C-6E8E5B6B306C}" destId="{E0917095-5AF8-49D8-A6E7-BF707B77BB4C}" srcOrd="3" destOrd="0" parTransId="{791E9017-B025-45C0-BDD2-FB1FCFA3AFD5}" sibTransId="{A407F15E-1A76-41E7-A3C5-AAEC0A7703ED}"/>
    <dgm:cxn modelId="{E8289EDB-3598-447E-B817-DCD41E5184E3}" type="presOf" srcId="{8CC2D490-60D0-4857-9A34-3991C9C569EE}" destId="{F07239EF-2FFE-44B1-991A-72075BB1E9E6}" srcOrd="1" destOrd="0" presId="urn:microsoft.com/office/officeart/2005/8/layout/matrix1"/>
    <dgm:cxn modelId="{40F8BD0D-DEC8-4F03-ACD4-B7FC308190B3}" type="presParOf" srcId="{CECB5EB5-CD49-4A57-B0BF-6A3A3059CC4E}" destId="{ECC0D909-AC29-4468-8342-2BC73E606641}" srcOrd="0" destOrd="0" presId="urn:microsoft.com/office/officeart/2005/8/layout/matrix1"/>
    <dgm:cxn modelId="{A72183B4-3EE5-4889-9CB8-A34CF873EC42}" type="presParOf" srcId="{ECC0D909-AC29-4468-8342-2BC73E606641}" destId="{17F1BECB-B006-453D-8C4C-C5258AAE5F1A}" srcOrd="0" destOrd="0" presId="urn:microsoft.com/office/officeart/2005/8/layout/matrix1"/>
    <dgm:cxn modelId="{C85FE669-3E93-41EA-B294-EDA2E2E44CC7}" type="presParOf" srcId="{ECC0D909-AC29-4468-8342-2BC73E606641}" destId="{4306206C-A46C-4548-BF99-F4BC0DB82A22}" srcOrd="1" destOrd="0" presId="urn:microsoft.com/office/officeart/2005/8/layout/matrix1"/>
    <dgm:cxn modelId="{392149B8-51C9-434B-97CE-8E353AD3BE48}" type="presParOf" srcId="{ECC0D909-AC29-4468-8342-2BC73E606641}" destId="{359BD899-E41D-44DE-A2A2-CA2CF57F2E43}" srcOrd="2" destOrd="0" presId="urn:microsoft.com/office/officeart/2005/8/layout/matrix1"/>
    <dgm:cxn modelId="{462A865F-6FDB-4328-B5F8-97D3B5B9A14E}" type="presParOf" srcId="{ECC0D909-AC29-4468-8342-2BC73E606641}" destId="{DCA96240-6885-4A07-A780-E0A5DF91CA05}" srcOrd="3" destOrd="0" presId="urn:microsoft.com/office/officeart/2005/8/layout/matrix1"/>
    <dgm:cxn modelId="{0B910435-75B2-43EF-948B-EEC7ECE7AB29}" type="presParOf" srcId="{ECC0D909-AC29-4468-8342-2BC73E606641}" destId="{841B7B44-3F5A-494D-8EEA-A0222EBDD4E6}" srcOrd="4" destOrd="0" presId="urn:microsoft.com/office/officeart/2005/8/layout/matrix1"/>
    <dgm:cxn modelId="{EAC4F818-CA2A-4B4A-8901-9BF3CCA958BF}" type="presParOf" srcId="{ECC0D909-AC29-4468-8342-2BC73E606641}" destId="{F07239EF-2FFE-44B1-991A-72075BB1E9E6}" srcOrd="5" destOrd="0" presId="urn:microsoft.com/office/officeart/2005/8/layout/matrix1"/>
    <dgm:cxn modelId="{6E467E10-C63D-4557-A627-1134EFBC8CCA}" type="presParOf" srcId="{ECC0D909-AC29-4468-8342-2BC73E606641}" destId="{3D9B06DE-5F42-4F7E-A4B2-D0A1AB2C1486}" srcOrd="6" destOrd="0" presId="urn:microsoft.com/office/officeart/2005/8/layout/matrix1"/>
    <dgm:cxn modelId="{55E5A2F1-6061-4BEB-BB60-8A6715E0F892}" type="presParOf" srcId="{ECC0D909-AC29-4468-8342-2BC73E606641}" destId="{E87D16FB-2911-4438-B435-9BD0EC068BA0}" srcOrd="7" destOrd="0" presId="urn:microsoft.com/office/officeart/2005/8/layout/matrix1"/>
    <dgm:cxn modelId="{071DEAD7-9406-47A8-B740-A25F52758900}" type="presParOf" srcId="{CECB5EB5-CD49-4A57-B0BF-6A3A3059CC4E}" destId="{D2B23414-55F6-4172-9BD6-F2C47B8D03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F1BECB-B006-453D-8C4C-C5258AAE5F1A}">
      <dsp:nvSpPr>
        <dsp:cNvPr id="0" name=""/>
        <dsp:cNvSpPr/>
      </dsp:nvSpPr>
      <dsp:spPr>
        <a:xfrm rot="16200000">
          <a:off x="522559" y="-562880"/>
          <a:ext cx="3052116" cy="41845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цикл занятий по темам традиции моей Родины, Великая Отечественная Война, человек на войне, роль ребёнка на войне;</a:t>
          </a:r>
          <a:endParaRPr lang="ru-RU" sz="28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904074" y="-944395"/>
        <a:ext cx="2289087" cy="4184565"/>
      </dsp:txXfrm>
    </dsp:sp>
    <dsp:sp modelId="{359BD899-E41D-44DE-A2A2-CA2CF57F2E43}">
      <dsp:nvSpPr>
        <dsp:cNvPr id="0" name=""/>
        <dsp:cNvSpPr/>
      </dsp:nvSpPr>
      <dsp:spPr>
        <a:xfrm>
          <a:off x="4068462" y="-47480"/>
          <a:ext cx="4097215" cy="31537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Организовать выставку детских рисунков;</a:t>
          </a:r>
          <a:endParaRPr lang="ru-RU" sz="3200" i="1" kern="1200" dirty="0">
            <a:solidFill>
              <a:schemeClr val="tx1"/>
            </a:solidFill>
          </a:endParaRPr>
        </a:p>
      </dsp:txBody>
      <dsp:txXfrm>
        <a:off x="4068462" y="-47480"/>
        <a:ext cx="4097215" cy="2365324"/>
      </dsp:txXfrm>
    </dsp:sp>
    <dsp:sp modelId="{841B7B44-3F5A-494D-8EEA-A0222EBDD4E6}">
      <dsp:nvSpPr>
        <dsp:cNvPr id="0" name=""/>
        <dsp:cNvSpPr/>
      </dsp:nvSpPr>
      <dsp:spPr>
        <a:xfrm rot="10800000">
          <a:off x="-85671" y="3017065"/>
          <a:ext cx="4268579" cy="292932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Подготовить совместными усилиями детей и родителей презентацию на тему «Победа любой ценой»; </a:t>
          </a:r>
          <a:endParaRPr lang="ru-RU" sz="2800" i="1" kern="1200" dirty="0">
            <a:solidFill>
              <a:schemeClr val="tx1"/>
            </a:solidFill>
          </a:endParaRPr>
        </a:p>
      </dsp:txBody>
      <dsp:txXfrm rot="10800000">
        <a:off x="-85671" y="3749397"/>
        <a:ext cx="4268579" cy="2196997"/>
      </dsp:txXfrm>
    </dsp:sp>
    <dsp:sp modelId="{3D9B06DE-5F42-4F7E-A4B2-D0A1AB2C1486}">
      <dsp:nvSpPr>
        <dsp:cNvPr id="0" name=""/>
        <dsp:cNvSpPr/>
      </dsp:nvSpPr>
      <dsp:spPr>
        <a:xfrm rot="5400000">
          <a:off x="4646663" y="2376224"/>
          <a:ext cx="2940813" cy="421101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Познакомить детей с литературными, художественными и музыкальными произведениями по теме «Великая Отечественная Война»;</a:t>
          </a:r>
          <a:endParaRPr lang="ru-RU" sz="2400" i="1" kern="1200" dirty="0">
            <a:solidFill>
              <a:schemeClr val="tx1"/>
            </a:solidFill>
          </a:endParaRPr>
        </a:p>
      </dsp:txBody>
      <dsp:txXfrm rot="5400000">
        <a:off x="5014264" y="2743826"/>
        <a:ext cx="2205610" cy="4211010"/>
      </dsp:txXfrm>
    </dsp:sp>
    <dsp:sp modelId="{D2B23414-55F6-4172-9BD6-F2C47B8D0320}">
      <dsp:nvSpPr>
        <dsp:cNvPr id="0" name=""/>
        <dsp:cNvSpPr/>
      </dsp:nvSpPr>
      <dsp:spPr>
        <a:xfrm>
          <a:off x="2847916" y="2214246"/>
          <a:ext cx="2441071" cy="147616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4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7916" y="2214246"/>
        <a:ext cx="2441071" cy="1476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2EBB-56DC-4CB6-9419-70B39B2C5B39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4C5C-9E35-40E6-A60D-9A270E35F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20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4C5C-9E35-40E6-A60D-9A270E35F5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24C5C-9E35-40E6-A60D-9A270E35F5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ОБРАЗОВАНИЯ АДМИНИСТРАЦИИ ЛЕНИНСКОГО  МУНИЦИПАЛЬНОГО  РАЙОНА  МОСКОВСКОЙ ОБЛАСТИ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  ОБРАЗОВАТЕЛЬНОЕ   УЧРЕЖДЕНИЕ ДЕТСКИЙ САД № 5 «УЛЫБКА»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844824"/>
            <a:ext cx="7272808" cy="19770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Краткосрочный творческий проект на тему: «Победа любой ценой…»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3861048"/>
            <a:ext cx="3966592" cy="23042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Долгосрочный проект</a:t>
            </a: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Разработали: воспитатели</a:t>
            </a: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Т. Ф. Афанасьева,</a:t>
            </a: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Согласовано: ст. воспитатель </a:t>
            </a: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О. Н.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Ванявкина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Дима\Desktop\про войну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проведения образовательной деятельности по образовательной области «Познавательное развитие»  на тему: «Вечная память» </a:t>
            </a:r>
            <a:endParaRPr lang="ru-RU" sz="2400" dirty="0"/>
          </a:p>
        </p:txBody>
      </p:sp>
      <p:pic>
        <p:nvPicPr>
          <p:cNvPr id="10242" name="Picture 2" descr="C:\Users\Дима\Desktop\20150507_10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700807"/>
            <a:ext cx="7803444" cy="4623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9835">
            <a:off x="59543" y="183974"/>
            <a:ext cx="4536504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489" y="1007886"/>
            <a:ext cx="8424935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Систематизация  знаний детей о родной стране, её традициях и богатой истории.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има\Desktop\про войну\velikaya-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320480" cy="5112568"/>
          </a:xfrm>
          <a:prstGeom prst="rect">
            <a:avLst/>
          </a:prstGeom>
          <a:noFill/>
        </p:spPr>
      </p:pic>
      <p:pic>
        <p:nvPicPr>
          <p:cNvPr id="1027" name="Picture 3" descr="C:\Users\Дима\Desktop\про войну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24847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6480720" cy="10443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81264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Расширять знания о государственных праздниках и историческом наследии нашей страны;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Сформировать у каждого ребёнка нравственно-патриотические чувства к Родине, ветеранам войны, воинам российской армии;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уважение и чувство благодарности ко всем, кто защищает родину;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Научить благодарности защитникам Отечества за мирное детство.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3075" name="Picture 3" descr="C:\Users\Дима\Desktop\про войну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733256"/>
            <a:ext cx="561662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80728"/>
            <a:ext cx="7416824" cy="46085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Патриотическое чувство не возникает само по себе. Это результат длительного, целенаправленного воспитательного воздействия на человека, начиная с самого детства.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систематической, целенаправленной воспитательной работы у детей могут быть сформированы элементы гражданственности и патриотизма.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Нельзя быть патриотом, не чувствуя личной связи с Родиной, не зная, как любили, берегли и защищали ее наши предки, наши отцы и деды.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 воина остается одним из ключевых символов мужественности. Особенно важно это для мальчиков в период взросления. Причем очень важно, чтобы герои были своими, легко узнаваемыми, близкими. Тогда мальчишкам легче соотнести их с собой, легче на них равняться.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има\Desktop\день победы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7093">
            <a:off x="5816147" y="5029986"/>
            <a:ext cx="3199039" cy="1315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географическая карта России, слайды, посвящённые ВОВ, её жертвам и дню празднования победы;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20129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их  родители и воспитатели подготовительной  группы;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Предполагаемый продукт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презентация, составленная совместно с детьми и их родителями; выставка детских работ по данной теме; изготовление поздравительных открыток ветеранам; возложение цветов 9 Мая.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Дима\Desktop\про войну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4175">
            <a:off x="691966" y="4410571"/>
            <a:ext cx="3451379" cy="199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географическая карта России, слайды, посвящённые ВОВ, её жертвам и дню празднования победы;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6016" y="1916832"/>
            <a:ext cx="4059936" cy="1154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дети, их  родители и воспитатели подготовительной  группы; </a:t>
            </a:r>
            <a:endParaRPr lang="ru-RU" sz="20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3645024"/>
            <a:ext cx="4059936" cy="2769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Предполагаемый продукт: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презентация, составленная совместно с детьми и их родителями; выставка детских работ по данной теме; изготовление поздравительных открыток ветеранам; возложение цветов 9 Мая.</a:t>
            </a:r>
            <a:endParaRPr lang="ru-RU" sz="20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476672"/>
          <a:ext cx="813690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6876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разработанный и проведенный комплекс мероприятий проекта будет способствовать: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931224" cy="4032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/>
              <a:t>повышению  интереса  дошкольников  к истории и традициям родной страны;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формированию  представлений  о мирном и военном времени в  родной  стране, желания быть  патриотом  своей  Родины, чувствовать  себя  ответственным за  все то, что  в ней происходит.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воспитанию  нравственных  качеств  личности: доброты,  уважения  к  старшим,  любви  к  Отчизне.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Дима\Desktop\день побед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941168"/>
            <a:ext cx="424847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752528" cy="4206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Самый доступный и надежный источник знаний для ребенка - семья.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Покажите ребенку существующие вокруг него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свидетельства прошлого: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памятники, Вечный огонь, музей, старые фотографии военных действий, ветеранов (родственники или знакомые), награды и медали;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беседе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маленькими детьми о войне не стоит рассказывать обо всех ужасах и горестях. Старайтесь донести ребенку главную мысль: война это плохо, и страшно. Война тяжела для всех, и для той страны, которая напала, и для той, которая защищается. Важно донести до ребенка радость победы и великие подвиги наших людей.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Смотрите вместе с ребенком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художественные фильмы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 войне, но не переусердствуйте: некоторые сцены могут напугать ребенка. Выбирайте картины тщательно (например, «В бой идут одни старики», «А зори здесь тихие», «Офицеры», «Баллада о солдате», «Четыре танкиста и собака», «Сын полка», «Летят журавли» - прекрасная, нестареющая классика для всех возрастов).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C:\Users\Дима\Desktop\про войну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301208"/>
            <a:ext cx="4896544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проведения образовательной деятельности по образовательной области «Художественно-эстетическое развитие» (лепка) на тему: «Я помню! Я горжусь!» </a:t>
            </a:r>
            <a:endParaRPr lang="ru-RU" sz="2400" dirty="0"/>
          </a:p>
        </p:txBody>
      </p:sp>
      <p:pic>
        <p:nvPicPr>
          <p:cNvPr id="4" name="Содержимое 3" descr="C:\Users\Dima\Desktop\IMG-20150507-WA00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532859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Dima\Desktop\IMG-20150507-WA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5586239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463</TotalTime>
  <Words>463</Words>
  <Application>Microsoft Office PowerPoint</Application>
  <PresentationFormat>Экран (4:3)</PresentationFormat>
  <Paragraphs>42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УПРАВЛЕНИЕ  ОБРАЗОВАНИЯ АДМИНИСТРАЦИИ ЛЕНИНСКОГО  МУНИЦИПАЛЬНОГО  РАЙОНА  МОСКОВСКОЙ ОБЛАСТИ МУНИЦИПАЛЬНОЕ БЮДЖЕТНОЕ  ДОШКОЛЬНОЕ  ОБРАЗОВАТЕЛЬНОЕ   УЧРЕЖДЕНИЕ ДЕТСКИЙ САД № 5 «УЛЫБКА» </vt:lpstr>
      <vt:lpstr>Цель проекта: Систематизация  знаний детей о родной стране, её традициях и богатой истории.  </vt:lpstr>
      <vt:lpstr>Программное содержание:</vt:lpstr>
      <vt:lpstr>Актуальность проекта:</vt:lpstr>
      <vt:lpstr>Материал: географическая карта России, слайды, посвящённые ВОВ, её жертвам и дню празднования победы; </vt:lpstr>
      <vt:lpstr>Материал:  географическая карта России, слайды, посвящённые ВОВ, её жертвам и дню празднования победы; </vt:lpstr>
      <vt:lpstr>Ожидается, что разработанный и проведенный комплекс мероприятий проекта будет способствовать: </vt:lpstr>
      <vt:lpstr>Рекомендации родителям:</vt:lpstr>
      <vt:lpstr>Конспект проведения образовательной деятельности по образовательной области «Художественно-эстетическое развитие» (лепка) на тему: «Я помню! Я горжусь!» </vt:lpstr>
      <vt:lpstr>Конспект проведения образовательной деятельности по образовательной области «Познавательное развитие»  на тему: «Вечная память»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 ОБРАЗОВАНИЯ АДМИНИСТРАЦИИ ЛЕНИНСКОГО  МУНИЦИПАЛЬНОГО  РАЙОНА  МОСКОВСКОЙ ОБЛАСТИ МУНИЦИПАЛЬНОЕ БЮДЖЕТНОЕ  ДОШКОЛЬНОЕ  ОБРАЗОВАТЕЛЬНОЕ   УЧРЕЖДЕНИЕ ДЕТСКИЙ САД № 5 «УЛЫБКА» </dc:title>
  <dc:creator>Дмитрий</dc:creator>
  <cp:lastModifiedBy>Дима</cp:lastModifiedBy>
  <cp:revision>51</cp:revision>
  <dcterms:created xsi:type="dcterms:W3CDTF">2015-05-11T00:02:24Z</dcterms:created>
  <dcterms:modified xsi:type="dcterms:W3CDTF">2015-06-24T21:21:01Z</dcterms:modified>
</cp:coreProperties>
</file>