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3" r:id="rId5"/>
    <p:sldId id="262" r:id="rId6"/>
    <p:sldId id="264" r:id="rId7"/>
    <p:sldId id="260" r:id="rId8"/>
    <p:sldId id="267" r:id="rId9"/>
    <p:sldId id="271" r:id="rId10"/>
    <p:sldId id="272" r:id="rId11"/>
    <p:sldId id="273" r:id="rId12"/>
    <p:sldId id="274" r:id="rId13"/>
    <p:sldId id="275" r:id="rId14"/>
    <p:sldId id="27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B2B0A-A765-4C61-86F4-304813CD4E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33374CD-C46D-48CE-BBD9-1126A24590F1}" type="pres">
      <dgm:prSet presAssocID="{34AB2B0A-A765-4C61-86F4-304813CD4E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48EE4D6E-A0C1-4C18-B438-EA6771209C46}" type="presOf" srcId="{34AB2B0A-A765-4C61-86F4-304813CD4E9D}" destId="{B33374CD-C46D-48CE-BBD9-1126A24590F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447D5-4738-43F3-9B32-248BE4A11DE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D808A-17D3-4D4D-8776-17CC9C568FCF}" type="pres">
      <dgm:prSet presAssocID="{B8A447D5-4738-43F3-9B32-248BE4A11D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1743C03-39C3-43EA-9506-296D211CF509}" type="presOf" srcId="{B8A447D5-4738-43F3-9B32-248BE4A11DE4}" destId="{3D4D808A-17D3-4D4D-8776-17CC9C568FC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B388A8-3BA0-459B-BE84-DC6D4492B9A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33A32C-FDD9-4180-A609-7FAFA898A0D9}" type="pres">
      <dgm:prSet presAssocID="{94B388A8-3BA0-459B-BE84-DC6D4492B9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128BDB2-9324-4915-9DB5-581D4A57C035}" type="presOf" srcId="{94B388A8-3BA0-459B-BE84-DC6D4492B9AF}" destId="{DA33A32C-FDD9-4180-A609-7FAFA898A0D9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E8B31E-A95B-4957-B8D0-05E384C644D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45CAD5-AAA9-47B1-AAF0-B511AB15B37B}" type="pres">
      <dgm:prSet presAssocID="{F0E8B31E-A95B-4957-B8D0-05E384C644D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83D4973-DFB7-4D91-A2A1-C538D42F5C20}" type="presOf" srcId="{F0E8B31E-A95B-4957-B8D0-05E384C644D5}" destId="{4945CAD5-AAA9-47B1-AAF0-B511AB15B37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6255ED-3CDF-4E0F-9408-55F3C897EA2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5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Ф</a:t>
            </a:r>
            <a:r>
              <a:rPr lang="ru-RU" sz="5400" b="1" i="1" dirty="0" smtClean="0"/>
              <a:t>едеральный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Г</a:t>
            </a:r>
            <a:r>
              <a:rPr lang="ru-RU" sz="5400" b="1" i="1" dirty="0" smtClean="0"/>
              <a:t>осударственный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О</a:t>
            </a:r>
            <a:r>
              <a:rPr lang="ru-RU" sz="5400" b="1" i="1" dirty="0" smtClean="0"/>
              <a:t>бразовательный  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С</a:t>
            </a:r>
            <a:r>
              <a:rPr lang="ru-RU" sz="5400" b="1" i="1" dirty="0" smtClean="0"/>
              <a:t>тандарт </a:t>
            </a:r>
          </a:p>
          <a:p>
            <a:pPr>
              <a:buNone/>
            </a:pPr>
            <a:endParaRPr lang="ru-RU" sz="5400" b="1" i="1" dirty="0" smtClean="0"/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Д</a:t>
            </a:r>
            <a:r>
              <a:rPr lang="ru-RU" sz="5400" b="1" i="1" dirty="0" smtClean="0"/>
              <a:t>ошкольного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О</a:t>
            </a:r>
            <a:r>
              <a:rPr lang="ru-RU" sz="5400" b="1" i="1" dirty="0" smtClean="0"/>
              <a:t>бразования</a:t>
            </a:r>
          </a:p>
          <a:p>
            <a:pPr algn="r">
              <a:buNone/>
            </a:pPr>
            <a:r>
              <a:rPr lang="ru-RU" sz="2400" b="1" i="1" dirty="0" smtClean="0"/>
              <a:t>                                             </a:t>
            </a:r>
            <a:r>
              <a:rPr lang="ru-RU" sz="5400" b="1" i="1" dirty="0" smtClean="0"/>
              <a:t>        </a:t>
            </a:r>
            <a:r>
              <a:rPr lang="ru-RU" b="1" i="1" dirty="0" smtClean="0"/>
              <a:t>         Подготовила старший воспитатель ГБДОУ «Детский сад №63»</a:t>
            </a:r>
          </a:p>
          <a:p>
            <a:pPr algn="r">
              <a:buNone/>
            </a:pPr>
            <a:r>
              <a:rPr lang="ru-RU" b="1" i="1" dirty="0" smtClean="0"/>
              <a:t>Высотина В.В.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48618" y="3170235"/>
            <a:ext cx="842783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Основные направления  развития детей </a:t>
            </a:r>
          </a:p>
          <a:p>
            <a:pPr algn="ctr"/>
            <a:r>
              <a:rPr lang="ru-RU" sz="2800" dirty="0" smtClean="0"/>
              <a:t>и образовательные области</a:t>
            </a:r>
            <a:endParaRPr lang="ru-RU" sz="28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30568" y="1947883"/>
            <a:ext cx="3061312" cy="864096"/>
          </a:xfrm>
          <a:prstGeom prst="wedgeRectCallout">
            <a:avLst>
              <a:gd name="adj1" fmla="val -11651"/>
              <a:gd name="adj2" fmla="val 8675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Социально-коммуникативное   развитие</a:t>
            </a:r>
            <a:endParaRPr lang="ru-RU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974556" y="4509455"/>
            <a:ext cx="3342210" cy="720080"/>
          </a:xfrm>
          <a:prstGeom prst="wedgeRectCallout">
            <a:avLst>
              <a:gd name="adj1" fmla="val -24581"/>
              <a:gd name="adj2" fmla="val -10586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Художественно-эстетическое развитие</a:t>
            </a:r>
            <a:endParaRPr lang="ru-RU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127185" y="2060848"/>
            <a:ext cx="3022535" cy="915694"/>
          </a:xfrm>
          <a:prstGeom prst="wedgeRoundRectCallout">
            <a:avLst>
              <a:gd name="adj1" fmla="val -12269"/>
              <a:gd name="adj2" fmla="val 7179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Познавательное развитие</a:t>
            </a:r>
            <a:endParaRPr lang="ru-RU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90884" y="4411098"/>
            <a:ext cx="3805051" cy="890109"/>
          </a:xfrm>
          <a:prstGeom prst="wedgeRoundRectCallout">
            <a:avLst>
              <a:gd name="adj1" fmla="val -13344"/>
              <a:gd name="adj2" fmla="val -87448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Физическое развитие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61897" y="577763"/>
            <a:ext cx="1765647" cy="78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Социализация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847566" y="709308"/>
            <a:ext cx="176834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2002343" y="394400"/>
            <a:ext cx="1765648" cy="116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Безопасность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4648287" y="555360"/>
            <a:ext cx="1847467" cy="927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Познавательные интересы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5755840" y="524684"/>
            <a:ext cx="1847467" cy="965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Интеллектуальное развитие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74555" y="5517232"/>
            <a:ext cx="1342522" cy="1008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4277" y="5517232"/>
            <a:ext cx="1442154" cy="1008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09443" y="5486073"/>
            <a:ext cx="132187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216906" y="9532960"/>
            <a:ext cx="6480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6840735" y="586850"/>
            <a:ext cx="1847465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Эксперименти-рование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5465248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Художественное творчество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310448" y="9532960"/>
            <a:ext cx="6480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6672"/>
            <a:ext cx="70104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331640" y="1988840"/>
            <a:ext cx="6192688" cy="972688"/>
          </a:xfrm>
          <a:prstGeom prst="wedgeRoundRectCallout">
            <a:avLst>
              <a:gd name="adj1" fmla="val -25356"/>
              <a:gd name="adj2" fmla="val -10333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Речевое развитие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 rot="16200000">
            <a:off x="644909" y="3918040"/>
            <a:ext cx="206210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Словарь 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2017758" y="3975340"/>
            <a:ext cx="2062104" cy="98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Речевое творчество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6200000">
            <a:off x="3252920" y="4016244"/>
            <a:ext cx="2062103" cy="929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Просодика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 rot="16200000">
            <a:off x="5995356" y="3983032"/>
            <a:ext cx="2062106" cy="99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Книжная культура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00000">
            <a:off x="4682624" y="3915342"/>
            <a:ext cx="2062106" cy="1131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Предпосылки обучению грамоте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5656" y="3212976"/>
            <a:ext cx="5550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3971" y="2961528"/>
            <a:ext cx="0" cy="25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3212976"/>
            <a:ext cx="0" cy="21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48810" y="3223249"/>
            <a:ext cx="0" cy="21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83971" y="3235829"/>
            <a:ext cx="0" cy="21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13677" y="3206466"/>
            <a:ext cx="0" cy="21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026409" y="3206466"/>
            <a:ext cx="0" cy="21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ru-RU" dirty="0" smtClean="0"/>
              <a:t>ФГОС ДО виды деятельности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1824070"/>
              </p:ext>
            </p:extLst>
          </p:nvPr>
        </p:nvGraphicFramePr>
        <p:xfrm>
          <a:off x="457200" y="1412776"/>
          <a:ext cx="8229600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с одним скругленным углом 7"/>
          <p:cNvSpPr/>
          <p:nvPr/>
        </p:nvSpPr>
        <p:spPr>
          <a:xfrm>
            <a:off x="179512" y="1772816"/>
            <a:ext cx="1911562" cy="207316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эмоциональное общение с взрослым;</a:t>
            </a: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1349642" y="4077072"/>
            <a:ext cx="1836204" cy="244827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манипулирование  с предметами</a:t>
            </a: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3556960" y="4086200"/>
            <a:ext cx="1814056" cy="245030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познавательно-исследовательские действия;</a:t>
            </a: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876256" y="1772816"/>
            <a:ext cx="1713828" cy="203128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двигательная активность, тактильно-двигательные игры.</a:t>
            </a: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2267744" y="2060847"/>
            <a:ext cx="4392488" cy="1268493"/>
          </a:xfrm>
          <a:prstGeom prst="round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Младенческий возраст</a:t>
            </a:r>
            <a:endParaRPr lang="ru-RU" sz="2800" b="1" dirty="0"/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5947334" y="4149080"/>
            <a:ext cx="1713828" cy="237626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восприятие музыки, детских песен и стихов;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091074" y="2809399"/>
            <a:ext cx="176670" cy="115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267744" y="3329340"/>
            <a:ext cx="432048" cy="74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83968" y="3329340"/>
            <a:ext cx="0" cy="74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96136" y="3329340"/>
            <a:ext cx="504056" cy="756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660232" y="2420888"/>
            <a:ext cx="216024" cy="274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713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ФГОС ДО виды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487005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147438115"/>
              </p:ext>
            </p:extLst>
          </p:nvPr>
        </p:nvGraphicFramePr>
        <p:xfrm>
          <a:off x="251520" y="1052736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Овал 5"/>
          <p:cNvSpPr/>
          <p:nvPr/>
        </p:nvSpPr>
        <p:spPr>
          <a:xfrm>
            <a:off x="2915816" y="2996952"/>
            <a:ext cx="3096344" cy="16561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Ранний возраст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395536" y="1124744"/>
            <a:ext cx="273630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Предметная деятельность и игры с  составными и динамическими игрушками</a:t>
            </a:r>
          </a:p>
        </p:txBody>
      </p:sp>
      <p:sp>
        <p:nvSpPr>
          <p:cNvPr id="10" name="Овал 9"/>
          <p:cNvSpPr/>
          <p:nvPr/>
        </p:nvSpPr>
        <p:spPr>
          <a:xfrm>
            <a:off x="6012160" y="908720"/>
            <a:ext cx="2736304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Самообслужи-вание</a:t>
            </a:r>
            <a:r>
              <a:rPr lang="ru-RU" dirty="0" smtClean="0"/>
              <a:t> </a:t>
            </a:r>
            <a:r>
              <a:rPr lang="ru-RU" dirty="0"/>
              <a:t>и действия с бытовыми  предметами </a:t>
            </a:r>
          </a:p>
        </p:txBody>
      </p:sp>
      <p:sp>
        <p:nvSpPr>
          <p:cNvPr id="11" name="Овал 10"/>
          <p:cNvSpPr/>
          <p:nvPr/>
        </p:nvSpPr>
        <p:spPr>
          <a:xfrm>
            <a:off x="395536" y="4077072"/>
            <a:ext cx="2664296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Эксперименти-рование</a:t>
            </a:r>
            <a:r>
              <a:rPr lang="ru-RU" dirty="0" smtClean="0"/>
              <a:t> </a:t>
            </a:r>
            <a:r>
              <a:rPr lang="ru-RU" dirty="0"/>
              <a:t>с  материалами и веществами 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12160" y="4221088"/>
            <a:ext cx="273630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Восприятие </a:t>
            </a:r>
            <a:r>
              <a:rPr lang="ru-RU" dirty="0"/>
              <a:t>смысла музыки, сказок, стихов, </a:t>
            </a:r>
            <a:r>
              <a:rPr lang="ru-RU" dirty="0" err="1" smtClean="0"/>
              <a:t>рассматрива-ние</a:t>
            </a:r>
            <a:r>
              <a:rPr lang="ru-RU" dirty="0" smtClean="0"/>
              <a:t> </a:t>
            </a:r>
            <a:r>
              <a:rPr lang="ru-RU" dirty="0"/>
              <a:t>картинок, двигательная активность.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915816" y="285293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7"/>
          </p:cNvCxnSpPr>
          <p:nvPr/>
        </p:nvCxnSpPr>
        <p:spPr>
          <a:xfrm flipV="1">
            <a:off x="5558711" y="2852936"/>
            <a:ext cx="669473" cy="386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32980" y="4366518"/>
            <a:ext cx="495204" cy="286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059832" y="4509827"/>
            <a:ext cx="576064" cy="431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570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/>
          <a:lstStyle/>
          <a:p>
            <a:r>
              <a:rPr lang="ru-RU" dirty="0" smtClean="0"/>
              <a:t>ФГОС ДО виды деятельности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6631" y="1052736"/>
            <a:ext cx="1080120" cy="56166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916832"/>
            <a:ext cx="580953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55679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</a:t>
            </a:r>
            <a:r>
              <a:rPr lang="ru-RU" sz="2000" dirty="0" smtClean="0"/>
              <a:t>гровая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85293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r>
              <a:rPr lang="ru-RU" dirty="0" smtClean="0"/>
              <a:t>оммуникативная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4221088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Познавательно-</a:t>
            </a:r>
          </a:p>
          <a:p>
            <a:pPr algn="ctr"/>
            <a:r>
              <a:rPr lang="ru-RU" dirty="0" smtClean="0"/>
              <a:t>исследовательская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55679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Конструирование из разного материала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2852936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Самообслуживание и элементарный бытовой труд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4221088"/>
            <a:ext cx="22322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/>
              <a:t>Восприятие </a:t>
            </a:r>
            <a:r>
              <a:rPr lang="ru-RU" dirty="0" smtClean="0"/>
              <a:t>художественной литературы и фольклора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4221088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Двигательная деятельность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2852936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Музыкальная деятельность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1556792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Изобразительная деятельность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2663789" y="2600909"/>
            <a:ext cx="360038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23929" y="4581128"/>
            <a:ext cx="360039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5184067" y="3969062"/>
            <a:ext cx="360041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5109614" y="2603353"/>
            <a:ext cx="362483" cy="1415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1988840"/>
            <a:ext cx="360039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5400000">
            <a:off x="7380311" y="2564905"/>
            <a:ext cx="432049" cy="144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7380311" y="3933057"/>
            <a:ext cx="432049" cy="1440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2663787" y="3969060"/>
            <a:ext cx="362485" cy="1464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663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i="1" dirty="0" smtClean="0"/>
              <a:t>Спасибо</a:t>
            </a:r>
          </a:p>
          <a:p>
            <a:pPr algn="ctr">
              <a:buNone/>
            </a:pPr>
            <a:r>
              <a:rPr lang="ru-RU" sz="6000" b="1" i="1" dirty="0" smtClean="0"/>
              <a:t> за внимание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152128"/>
          </a:xfrm>
        </p:spPr>
        <p:txBody>
          <a:bodyPr/>
          <a:lstStyle/>
          <a:p>
            <a:pPr algn="ctr"/>
            <a:r>
              <a:rPr lang="ru-RU" i="1" dirty="0" smtClean="0">
                <a:latin typeface="Monotype Corsiva" pitchFamily="66" charset="0"/>
              </a:rPr>
              <a:t>Что такое ФГОС ДО?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44644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3200" dirty="0" smtClean="0"/>
              <a:t>ФГОС – ведущий компонент системы     </a:t>
            </a:r>
          </a:p>
          <a:p>
            <a:pPr algn="l">
              <a:defRPr/>
            </a:pPr>
            <a:r>
              <a:rPr lang="ru-RU" sz="3200" dirty="0" smtClean="0"/>
              <a:t>                                                    образования</a:t>
            </a:r>
          </a:p>
          <a:p>
            <a:pPr algn="l"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Федеральный государственный образовательный стандарт дошкольного образования </a:t>
            </a:r>
            <a:r>
              <a:rPr lang="ru-RU" sz="3200" dirty="0" smtClean="0"/>
              <a:t>- </a:t>
            </a:r>
            <a:r>
              <a:rPr lang="ru-RU" sz="3200" dirty="0" smtClean="0">
                <a:solidFill>
                  <a:srgbClr val="7E141C"/>
                </a:solidFill>
              </a:rPr>
              <a:t>совокупность </a:t>
            </a:r>
            <a:r>
              <a:rPr lang="ru-RU" sz="3200" b="1" dirty="0" smtClean="0">
                <a:solidFill>
                  <a:srgbClr val="7E141C"/>
                </a:solidFill>
              </a:rPr>
              <a:t>обязательных требований</a:t>
            </a:r>
            <a:r>
              <a:rPr lang="ru-RU" sz="3200" dirty="0" smtClean="0">
                <a:solidFill>
                  <a:srgbClr val="7E141C"/>
                </a:solidFill>
              </a:rPr>
              <a:t> к дошкольному образованию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Структура ФГОС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solidFill>
            <a:schemeClr val="accent1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812800" indent="-812800">
              <a:lnSpc>
                <a:spcPct val="105000"/>
              </a:lnSpc>
              <a:buFontTx/>
              <a:buAutoNum type="romanUcPeriod"/>
              <a:defRPr/>
            </a:pPr>
            <a:r>
              <a:rPr lang="en-US" sz="1600" b="1" u="sng" dirty="0" smtClean="0">
                <a:solidFill>
                  <a:srgbClr val="002060"/>
                </a:solidFill>
                <a:hlinkClick r:id="rId2" action="ppaction://hlinksldjump"/>
              </a:rPr>
              <a:t>ОБЩИЕ ПОЛОЖЕНИЯ</a:t>
            </a:r>
            <a:endParaRPr lang="en-US" sz="1600" b="1" u="sng" dirty="0" smtClean="0">
              <a:solidFill>
                <a:srgbClr val="002060"/>
              </a:solidFill>
            </a:endParaRPr>
          </a:p>
          <a:p>
            <a:pPr marL="812800" indent="-812800">
              <a:lnSpc>
                <a:spcPct val="105000"/>
              </a:lnSpc>
              <a:buFontTx/>
              <a:buAutoNum type="romanUcPeriod"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СТРУКТУРЕ ОБРАЗОВАТЕЛЬНОЙ ПРОГРАММЫ ДОШКОЛЬНОГО ОБРАЗОВАНИЯ И ЕЕ ОБЪЕМУ</a:t>
            </a:r>
            <a:endParaRPr lang="en-US" sz="1600" b="1" u="sng" dirty="0" smtClean="0">
              <a:solidFill>
                <a:srgbClr val="002060"/>
              </a:solidFill>
            </a:endParaRPr>
          </a:p>
          <a:p>
            <a:pPr marL="812800" indent="-812800">
              <a:lnSpc>
                <a:spcPct val="105000"/>
              </a:lnSpc>
              <a:buFontTx/>
              <a:buAutoNum type="romanUcPeriod"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УСЛОВИЯМ РЕАЛИЗАЦИИ ОСНОВНОЙ ОБРАЗОВАТЕЛЬНОЙ ПРОГРАММЫ ДОШКОЛЬНОГО ОБРАЗОВАНИЯ</a:t>
            </a:r>
          </a:p>
          <a:p>
            <a:pPr marL="812800" indent="-812800">
              <a:lnSpc>
                <a:spcPct val="105000"/>
              </a:lnSpc>
              <a:buFontTx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психолого-педагогическим условиям реализации основной образовательной программы дошкольного образования</a:t>
            </a:r>
          </a:p>
          <a:p>
            <a:pPr marL="812800" indent="-812800">
              <a:lnSpc>
                <a:spcPct val="105000"/>
              </a:lnSpc>
              <a:buFontTx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развивающей предметно-пространственной среде</a:t>
            </a:r>
          </a:p>
          <a:p>
            <a:pPr marL="812800" indent="-812800">
              <a:lnSpc>
                <a:spcPct val="105000"/>
              </a:lnSpc>
              <a:buFontTx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кадровым условиям реализации основной образовательной программы дошкольного образования</a:t>
            </a:r>
          </a:p>
          <a:p>
            <a:pPr marL="812800" indent="-812800">
              <a:lnSpc>
                <a:spcPct val="105000"/>
              </a:lnSpc>
              <a:buFontTx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материально-техническим условиям реализации основной образовательной программы дошкольного образования</a:t>
            </a:r>
          </a:p>
          <a:p>
            <a:pPr marL="812800" indent="-812800">
              <a:lnSpc>
                <a:spcPct val="105000"/>
              </a:lnSpc>
              <a:buFontTx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финансовым условиям реализации основной образовательной программы дошкольного образования</a:t>
            </a:r>
          </a:p>
          <a:p>
            <a:pPr marL="812800" indent="-812800">
              <a:lnSpc>
                <a:spcPct val="105000"/>
              </a:lnSpc>
              <a:buFontTx/>
              <a:buAutoNum type="romanUcPeriod" startAt="4"/>
              <a:defRPr/>
            </a:pPr>
            <a:r>
              <a:rPr lang="en-US" sz="1600" b="1" u="sng" dirty="0" smtClean="0">
                <a:solidFill>
                  <a:srgbClr val="002060"/>
                </a:solidFill>
                <a:hlinkClick r:id="rId2" action="ppaction://hlinksldjump"/>
              </a:rPr>
              <a:t>ТРЕБОВАНИЯ К РЕЗУЛЬТАТАМ ОСВОЕНИЯ ОСНОВНОЙ ОБРАЗОВАТЕЛЬНОЙ ПРОГРАММЫ ДОШКОЛЬНОГО ОБРАЗОВАНИЯ</a:t>
            </a:r>
            <a:endParaRPr lang="ru-RU" sz="1600" b="1" u="sng" dirty="0" smtClean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7561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18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>
              <a:buNone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8277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охраны и укрепления физического и психического здоровья детей;</a:t>
            </a:r>
          </a:p>
          <a:p>
            <a:r>
              <a:rPr lang="ru-RU" sz="2400" dirty="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dirty="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620689"/>
            <a:ext cx="8352928" cy="5703912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При разработке ФГОС ДО  учтены:</a:t>
            </a:r>
          </a:p>
          <a:p>
            <a:pPr algn="ctr">
              <a:buNone/>
            </a:pPr>
            <a:endParaRPr lang="ru-RU" b="1" u="sng" dirty="0" smtClean="0"/>
          </a:p>
          <a:p>
            <a:r>
              <a:rPr lang="ru-RU" sz="3200" dirty="0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sz="3200" dirty="0" smtClean="0"/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530224"/>
            <a:ext cx="8424936" cy="5779095"/>
          </a:xfrm>
        </p:spPr>
        <p:txBody>
          <a:bodyPr>
            <a:normAutofit/>
          </a:bodyPr>
          <a:lstStyle/>
          <a:p>
            <a:pPr marL="457200" indent="-457200" algn="ctr">
              <a:buNone/>
              <a:defRPr/>
            </a:pPr>
            <a:r>
              <a:rPr lang="ru-RU" sz="2800" b="1" u="sng" dirty="0" smtClean="0">
                <a:solidFill>
                  <a:srgbClr val="002060"/>
                </a:solidFill>
              </a:rPr>
              <a:t>В Стандарте учитываются</a:t>
            </a:r>
            <a:r>
              <a:rPr lang="ru-RU" sz="2800" dirty="0" smtClean="0">
                <a:solidFill>
                  <a:srgbClr val="7E141C"/>
                </a:solidFill>
              </a:rPr>
              <a:t>: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800" dirty="0" smtClean="0">
                <a:solidFill>
                  <a:srgbClr val="7E141C"/>
                </a:solidFill>
              </a:rPr>
              <a:t>индивидуальные потребности ребенка, связанные с его жизненной ситуацией и состоянием здоровья</a:t>
            </a:r>
            <a:r>
              <a:rPr lang="ru-RU" sz="2800" dirty="0" smtClean="0"/>
              <a:t>, определяющие особые условия получения им образования (далее - </a:t>
            </a:r>
            <a:r>
              <a:rPr lang="ru-RU" sz="2800" dirty="0" smtClean="0">
                <a:solidFill>
                  <a:srgbClr val="7E141C"/>
                </a:solidFill>
              </a:rPr>
              <a:t>особые образовательные потребности</a:t>
            </a:r>
            <a:r>
              <a:rPr lang="ru-RU" sz="2800" dirty="0" smtClean="0"/>
              <a:t>),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457200" indent="-457200">
              <a:buFont typeface="Arial" charset="0"/>
              <a:buNone/>
              <a:defRPr/>
            </a:pPr>
            <a:endParaRPr lang="ru-RU" sz="2800" dirty="0" smtClean="0"/>
          </a:p>
          <a:p>
            <a:pPr>
              <a:buFontTx/>
              <a:buNone/>
              <a:defRPr/>
            </a:pPr>
            <a:r>
              <a:rPr lang="ru-RU" sz="2800" dirty="0" smtClean="0"/>
              <a:t>2) возможности освоения ребенком Программы </a:t>
            </a:r>
            <a:r>
              <a:rPr lang="ru-RU" sz="2800" dirty="0" smtClean="0">
                <a:solidFill>
                  <a:srgbClr val="7E141C"/>
                </a:solidFill>
              </a:rPr>
              <a:t>на разных этапах ее 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476672"/>
          </a:xfrm>
        </p:spPr>
        <p:txBody>
          <a:bodyPr>
            <a:normAutofit fontScale="90000"/>
          </a:bodyPr>
          <a:lstStyle/>
          <a:p>
            <a:pPr marL="457200" indent="-457200" algn="ctr">
              <a:defRPr/>
            </a:pPr>
            <a:r>
              <a:rPr lang="ru-RU" sz="5400" dirty="0" smtClean="0">
                <a:solidFill>
                  <a:srgbClr val="7E141C"/>
                </a:solidFill>
              </a:rPr>
              <a:t/>
            </a:r>
            <a:br>
              <a:rPr lang="ru-RU" sz="5400" dirty="0" smtClean="0">
                <a:solidFill>
                  <a:srgbClr val="7E141C"/>
                </a:solidFill>
              </a:rPr>
            </a:br>
            <a:r>
              <a:rPr lang="ru-RU" sz="5400" dirty="0" smtClean="0">
                <a:solidFill>
                  <a:srgbClr val="7E141C"/>
                </a:solidFill>
              </a:rPr>
              <a:t/>
            </a:r>
            <a:br>
              <a:rPr lang="ru-RU" sz="5400" dirty="0" smtClean="0">
                <a:solidFill>
                  <a:srgbClr val="7E141C"/>
                </a:solidFill>
              </a:rPr>
            </a:br>
            <a:r>
              <a:rPr lang="ru-RU" sz="5400" dirty="0" smtClean="0">
                <a:solidFill>
                  <a:srgbClr val="7E141C"/>
                </a:solidFill>
              </a:rPr>
              <a:t/>
            </a:r>
            <a:br>
              <a:rPr lang="ru-RU" sz="5400" dirty="0" smtClean="0">
                <a:solidFill>
                  <a:srgbClr val="7E141C"/>
                </a:solidFill>
              </a:rPr>
            </a:br>
            <a:r>
              <a:rPr lang="ru-RU" sz="5400" dirty="0" smtClean="0">
                <a:solidFill>
                  <a:srgbClr val="7E141C"/>
                </a:solidFill>
              </a:rPr>
              <a:t/>
            </a:r>
            <a:br>
              <a:rPr lang="ru-RU" sz="5400" dirty="0" smtClean="0">
                <a:solidFill>
                  <a:srgbClr val="7E141C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99792" y="5301208"/>
          <a:ext cx="5987008" cy="102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88640"/>
            <a:ext cx="4104456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E141C"/>
                </a:solidFill>
              </a:rPr>
              <a:t>Образовательные     области </a:t>
            </a:r>
          </a:p>
          <a:p>
            <a:pPr algn="ctr"/>
            <a:r>
              <a:rPr lang="ru-RU" sz="3600" b="1" dirty="0" smtClean="0">
                <a:solidFill>
                  <a:srgbClr val="7E141C"/>
                </a:solidFill>
              </a:rPr>
              <a:t>ФГОС 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115616" y="2852936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2924944"/>
            <a:ext cx="158417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851920" y="2420888"/>
            <a:ext cx="216024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923928" y="7647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83968" y="191683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788024" y="260648"/>
            <a:ext cx="41764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Социально-коммуникативное развитие</a:t>
            </a:r>
            <a:endParaRPr lang="ru-RU" sz="2400" dirty="0"/>
          </a:p>
        </p:txBody>
      </p:sp>
      <p:sp>
        <p:nvSpPr>
          <p:cNvPr id="24" name="Овал 23"/>
          <p:cNvSpPr/>
          <p:nvPr/>
        </p:nvSpPr>
        <p:spPr>
          <a:xfrm>
            <a:off x="5364088" y="1772816"/>
            <a:ext cx="356388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Познавательное развитие</a:t>
            </a:r>
            <a:endParaRPr lang="ru-RU" sz="2400" dirty="0"/>
          </a:p>
        </p:txBody>
      </p:sp>
      <p:sp>
        <p:nvSpPr>
          <p:cNvPr id="25" name="Овал 24"/>
          <p:cNvSpPr/>
          <p:nvPr/>
        </p:nvSpPr>
        <p:spPr>
          <a:xfrm>
            <a:off x="6012160" y="3429000"/>
            <a:ext cx="273630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Речевое развитие</a:t>
            </a:r>
            <a:endParaRPr lang="ru-RU" sz="3200" dirty="0"/>
          </a:p>
        </p:txBody>
      </p:sp>
      <p:sp>
        <p:nvSpPr>
          <p:cNvPr id="26" name="Овал 25"/>
          <p:cNvSpPr/>
          <p:nvPr/>
        </p:nvSpPr>
        <p:spPr>
          <a:xfrm>
            <a:off x="3131840" y="4869160"/>
            <a:ext cx="35283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Художественно-эстетическое развитие</a:t>
            </a:r>
            <a:endParaRPr lang="ru-RU" sz="2400" dirty="0"/>
          </a:p>
        </p:txBody>
      </p:sp>
      <p:sp>
        <p:nvSpPr>
          <p:cNvPr id="27" name="Овал 26"/>
          <p:cNvSpPr/>
          <p:nvPr/>
        </p:nvSpPr>
        <p:spPr>
          <a:xfrm>
            <a:off x="179512" y="4869160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Физическое развитие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566</Words>
  <Application>Microsoft Office PowerPoint</Application>
  <PresentationFormat>Экран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Что такое ФГОС ДО?</vt:lpstr>
      <vt:lpstr>Структура ФГОС</vt:lpstr>
      <vt:lpstr>Слайд 4</vt:lpstr>
      <vt:lpstr>Слайд 5</vt:lpstr>
      <vt:lpstr>Слайд 6</vt:lpstr>
      <vt:lpstr>Слайд 7</vt:lpstr>
      <vt:lpstr>Слайд 8</vt:lpstr>
      <vt:lpstr>    </vt:lpstr>
      <vt:lpstr>Слайд 10</vt:lpstr>
      <vt:lpstr>Слайд 11</vt:lpstr>
      <vt:lpstr>ФГОС ДО виды деятельности</vt:lpstr>
      <vt:lpstr>ФГОС ДО виды деятельности</vt:lpstr>
      <vt:lpstr>ФГОС ДО виды деятельности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Пользователь</cp:lastModifiedBy>
  <cp:revision>44</cp:revision>
  <dcterms:created xsi:type="dcterms:W3CDTF">2013-08-13T15:19:17Z</dcterms:created>
  <dcterms:modified xsi:type="dcterms:W3CDTF">2015-05-28T20:58:26Z</dcterms:modified>
</cp:coreProperties>
</file>