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73" r:id="rId3"/>
    <p:sldId id="272" r:id="rId4"/>
    <p:sldId id="268" r:id="rId5"/>
    <p:sldId id="274" r:id="rId6"/>
    <p:sldId id="275" r:id="rId7"/>
    <p:sldId id="258" r:id="rId8"/>
    <p:sldId id="257" r:id="rId9"/>
    <p:sldId id="259" r:id="rId10"/>
    <p:sldId id="264" r:id="rId11"/>
    <p:sldId id="265" r:id="rId12"/>
    <p:sldId id="266" r:id="rId13"/>
    <p:sldId id="276" r:id="rId14"/>
    <p:sldId id="277" r:id="rId15"/>
    <p:sldId id="269" r:id="rId16"/>
    <p:sldId id="262" r:id="rId17"/>
    <p:sldId id="267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0066"/>
    <a:srgbClr val="0000FF"/>
    <a:srgbClr val="D6009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74" autoAdjust="0"/>
    <p:restoredTop sz="94664" autoAdjust="0"/>
  </p:normalViewPr>
  <p:slideViewPr>
    <p:cSldViewPr>
      <p:cViewPr>
        <p:scale>
          <a:sx n="48" d="100"/>
          <a:sy n="48" d="100"/>
        </p:scale>
        <p:origin x="-5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/>
              <a:ahLst/>
              <a:cxnLst>
                <a:cxn ang="0">
                  <a:pos x="5154" y="1769"/>
                </a:cxn>
                <a:cxn ang="0">
                  <a:pos x="0" y="2304"/>
                </a:cxn>
                <a:cxn ang="0">
                  <a:pos x="0" y="1252"/>
                </a:cxn>
                <a:cxn ang="0">
                  <a:pos x="5155" y="0"/>
                </a:cxn>
                <a:cxn ang="0">
                  <a:pos x="5155" y="1416"/>
                </a:cxn>
                <a:cxn ang="0">
                  <a:pos x="5154" y="1769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/>
              <a:ahLst/>
              <a:cxnLst>
                <a:cxn ang="0">
                  <a:pos x="5311" y="3209"/>
                </a:cxn>
                <a:cxn ang="0">
                  <a:pos x="0" y="3689"/>
                </a:cxn>
                <a:cxn ang="0">
                  <a:pos x="0" y="9"/>
                </a:cxn>
                <a:cxn ang="0">
                  <a:pos x="5328" y="0"/>
                </a:cxn>
                <a:cxn ang="0">
                  <a:pos x="5311" y="320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782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783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0FC3410-F2D6-42A9-AF0F-44869D9B6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A1176-D774-4F81-8CD7-D8B4BC0A6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04E79D-596C-472A-907B-20DE1024B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BE15F-9027-488E-B6B4-440128C854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6E36EE-533F-4ED4-918C-0C10BBBE6A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5AD763-E2AB-4200-AA0A-215C795423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452B8-3082-491D-B71D-6F9743C4C6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29654-483E-4F2C-828D-5A5FD2C957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0654C-86F1-4F8A-8C16-92DAF8CB07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CE754-65E3-4320-B7ED-FCA96DA844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8454D0-F315-41D5-9A78-DACDEF0ED0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76803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/>
              <a:ahLst/>
              <a:cxnLst>
                <a:cxn ang="0">
                  <a:pos x="4800" y="299"/>
                </a:cxn>
                <a:cxn ang="0">
                  <a:pos x="0" y="665"/>
                </a:cxn>
                <a:cxn ang="0">
                  <a:pos x="0" y="0"/>
                </a:cxn>
                <a:cxn ang="0">
                  <a:pos x="4806" y="1"/>
                </a:cxn>
                <a:cxn ang="0">
                  <a:pos x="4800" y="153"/>
                </a:cxn>
                <a:cxn ang="0">
                  <a:pos x="4800" y="299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804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/>
              <a:ahLst/>
              <a:cxnLst>
                <a:cxn ang="0">
                  <a:pos x="4560" y="932"/>
                </a:cxn>
                <a:cxn ang="0">
                  <a:pos x="0" y="1199"/>
                </a:cxn>
                <a:cxn ang="0">
                  <a:pos x="0" y="0"/>
                </a:cxn>
                <a:cxn ang="0">
                  <a:pos x="4562" y="0"/>
                </a:cxn>
                <a:cxn ang="0">
                  <a:pos x="4560" y="932"/>
                </a:cxn>
                <a:cxn ang="0">
                  <a:pos x="4560" y="932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76805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6807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8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6809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F6CC04F1-E595-451E-BEED-181412436F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9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6" name="TextBox 5"/>
          <p:cNvSpPr txBox="1"/>
          <p:nvPr/>
        </p:nvSpPr>
        <p:spPr>
          <a:xfrm>
            <a:off x="857224" y="500042"/>
            <a:ext cx="750099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b="1" dirty="0" smtClean="0">
                <a:ln w="50800"/>
              </a:rPr>
              <a:t>     </a:t>
            </a:r>
            <a:r>
              <a:rPr lang="ru-RU" sz="4400" b="1" dirty="0" smtClean="0">
                <a:ln w="50800"/>
                <a:solidFill>
                  <a:srgbClr val="FFFF00"/>
                </a:solidFill>
              </a:rPr>
              <a:t>Правильное питание – залог здоровья</a:t>
            </a:r>
            <a:endParaRPr lang="ru-RU" sz="4400" b="1" dirty="0">
              <a:ln w="50800"/>
              <a:solidFill>
                <a:srgbClr val="FFFF00"/>
              </a:solidFill>
            </a:endParaRPr>
          </a:p>
        </p:txBody>
      </p:sp>
      <p:pic>
        <p:nvPicPr>
          <p:cNvPr id="10" name="Picture 5" descr="[BIO8_05-29]_[PF_04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928802"/>
            <a:ext cx="8001024" cy="46434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>
          <a:xfrm>
            <a:off x="428596" y="357166"/>
            <a:ext cx="7643866" cy="785834"/>
          </a:xfrm>
        </p:spPr>
        <p:txBody>
          <a:bodyPr/>
          <a:lstStyle/>
          <a:p>
            <a:pPr eaLnBrk="1" hangingPunct="1">
              <a:defRPr/>
            </a:pPr>
            <a:r>
              <a:rPr lang="ru-RU" sz="8000" b="1" dirty="0" smtClean="0">
                <a:solidFill>
                  <a:srgbClr val="FFFF00"/>
                </a:solidFill>
              </a:rPr>
              <a:t>Ожирение</a:t>
            </a:r>
            <a:endParaRPr lang="ru-RU" sz="5400" b="1" dirty="0" smtClean="0">
              <a:solidFill>
                <a:srgbClr val="FFFF00"/>
              </a:solidFill>
            </a:endParaRPr>
          </a:p>
        </p:txBody>
      </p:sp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250825" y="1484313"/>
            <a:ext cx="7343775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sz="2400"/>
              <a:t>Избыточная масса тела возникает в результате превышения количества калорий, получаемых с пищей, над количеством калорий, расходуемых организмом. Таким образом, для эффективного снижения массы тела необходимо потреблять калорий меньше, чем Вы делали это до сих пор, а расходовать по возможности больше.</a:t>
            </a:r>
          </a:p>
          <a:p>
            <a:pPr algn="just"/>
            <a:r>
              <a:rPr lang="ru-RU" sz="2400"/>
              <a:t>Ожирение определяют как «избыток жира в организме». Его главная причина - пищевые жиры, поступающие в организм с едой</a:t>
            </a:r>
          </a:p>
        </p:txBody>
      </p:sp>
      <p:pic>
        <p:nvPicPr>
          <p:cNvPr id="90122" name="Picture 10" descr="image00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4388" y="4868863"/>
            <a:ext cx="1979612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      Избежание </a:t>
            </a:r>
            <a:r>
              <a:rPr lang="ru-RU" b="1" dirty="0" smtClean="0">
                <a:solidFill>
                  <a:srgbClr val="FFFF00"/>
                </a:solidFill>
              </a:rPr>
              <a:t>ожирения.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algn="just" eaLnBrk="1" hangingPunct="1">
              <a:defRPr/>
            </a:pPr>
            <a:r>
              <a:rPr lang="ru-RU" sz="1800" dirty="0" smtClean="0"/>
              <a:t>1. Уменьшайте калорийность рациона за счет ограничения количества высококалорийных животных жиров (сала, сливочного масла, жирного мяса) и углеводов, особенно </a:t>
            </a:r>
            <a:r>
              <a:rPr lang="ru-RU" sz="1800" dirty="0" err="1" smtClean="0"/>
              <a:t>легкоусваиваемых</a:t>
            </a:r>
            <a:r>
              <a:rPr lang="ru-RU" sz="1800" dirty="0" smtClean="0"/>
              <a:t> (сахара, сладостей) . Подвигов не требуется.</a:t>
            </a:r>
          </a:p>
          <a:p>
            <a:pPr marL="609600" indent="-609600" algn="just" eaLnBrk="1" hangingPunct="1">
              <a:defRPr/>
            </a:pPr>
            <a:r>
              <a:rPr lang="ru-RU" sz="1800" dirty="0" smtClean="0"/>
              <a:t>2. Включайте в рацион питания повышенное количество сырых овощей и фруктов.</a:t>
            </a:r>
          </a:p>
          <a:p>
            <a:pPr marL="609600" indent="-609600" algn="just" eaLnBrk="1" hangingPunct="1">
              <a:defRPr/>
            </a:pPr>
            <a:r>
              <a:rPr lang="ru-RU" sz="1800" dirty="0" smtClean="0"/>
              <a:t>3. Научитесь определять в продуктах так называемые «скрытые жиры». </a:t>
            </a:r>
          </a:p>
          <a:p>
            <a:pPr marL="609600" indent="-609600" algn="just" eaLnBrk="1" hangingPunct="1">
              <a:defRPr/>
            </a:pPr>
            <a:r>
              <a:rPr lang="ru-RU" sz="1800" dirty="0" smtClean="0"/>
              <a:t>4. Соблюдайте режим питания и принцип его дробности. Полным людям рекомендуется частое дробное питание (4-5 раз в день). Последний прием пищи должен быть не позднее, чем за 2 часа до сна.</a:t>
            </a:r>
          </a:p>
          <a:p>
            <a:pPr marL="609600" indent="-609600" algn="just" eaLnBrk="1" hangingPunct="1">
              <a:defRPr/>
            </a:pPr>
            <a:r>
              <a:rPr lang="ru-RU" sz="1800" dirty="0" smtClean="0"/>
              <a:t>5. При склонности к полноте не следует готовить ароматных жареных блюд, наваристых бульонов, возбуждающих аппетит.</a:t>
            </a:r>
          </a:p>
          <a:p>
            <a:pPr marL="609600" indent="-609600" algn="just" eaLnBrk="1" hangingPunct="1">
              <a:defRPr/>
            </a:pPr>
            <a:r>
              <a:rPr lang="ru-RU" sz="1800" dirty="0" smtClean="0"/>
              <a:t>6. Используйте разгрузочные (малокалорийные) дни в питании. Обычно их рекомендуют проводить не более  одного - двух раз в неделю. </a:t>
            </a:r>
          </a:p>
        </p:txBody>
      </p:sp>
      <p:pic>
        <p:nvPicPr>
          <p:cNvPr id="93190" name="Picture 6" descr="image0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1357322" cy="145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3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3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3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31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3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9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4" name="Rectangle 6"/>
          <p:cNvSpPr>
            <a:spLocks noGrp="1" noChangeArrowheads="1"/>
          </p:cNvSpPr>
          <p:nvPr>
            <p:ph type="title"/>
          </p:nvPr>
        </p:nvSpPr>
        <p:spPr>
          <a:xfrm>
            <a:off x="5715008" y="1428736"/>
            <a:ext cx="3186106" cy="4786346"/>
          </a:xfrm>
        </p:spPr>
        <p:txBody>
          <a:bodyPr/>
          <a:lstStyle/>
          <a:p>
            <a:pPr algn="l" eaLnBrk="1" hangingPunct="1">
              <a:defRPr/>
            </a:pPr>
            <a:r>
              <a:rPr lang="ru-RU" sz="1800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1. Составить режим дня  и режим питания для школьника</a:t>
            </a:r>
            <a:br>
              <a:rPr lang="ru-RU" sz="2800" b="1" dirty="0" smtClean="0">
                <a:solidFill>
                  <a:srgbClr val="FFFF00"/>
                </a:solidFill>
              </a:rPr>
            </a:br>
            <a:r>
              <a:rPr lang="ru-RU" sz="2800" b="1" dirty="0" smtClean="0">
                <a:solidFill>
                  <a:srgbClr val="FFFF00"/>
                </a:solidFill>
              </a:rPr>
              <a:t>2. Представить результаты в виде презентации</a:t>
            </a:r>
            <a:endParaRPr lang="ru-RU" sz="1800" b="1" dirty="0" smtClean="0">
              <a:solidFill>
                <a:srgbClr val="FFFF00"/>
              </a:solidFill>
            </a:endParaRPr>
          </a:p>
        </p:txBody>
      </p:sp>
      <p:sp>
        <p:nvSpPr>
          <p:cNvPr id="94215" name="Rectangle 7"/>
          <p:cNvSpPr>
            <a:spLocks noChangeArrowheads="1"/>
          </p:cNvSpPr>
          <p:nvPr/>
        </p:nvSpPr>
        <p:spPr bwMode="auto">
          <a:xfrm>
            <a:off x="857224" y="0"/>
            <a:ext cx="728667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algn="ctr"/>
            <a:r>
              <a:rPr lang="ru-RU" sz="4000" b="1" dirty="0" smtClean="0">
                <a:solidFill>
                  <a:srgbClr val="FFFF00"/>
                </a:solidFill>
              </a:rPr>
              <a:t>Задание для 2 группы</a:t>
            </a:r>
          </a:p>
          <a:p>
            <a:pPr marL="342900" indent="-342900" algn="ctr"/>
            <a:r>
              <a:rPr lang="ru-RU" sz="4000" b="1" dirty="0" smtClean="0">
                <a:solidFill>
                  <a:srgbClr val="FFFF00"/>
                </a:solidFill>
              </a:rPr>
              <a:t>«Режим дня и режим питания школьника»</a:t>
            </a:r>
          </a:p>
        </p:txBody>
      </p:sp>
      <p:pic>
        <p:nvPicPr>
          <p:cNvPr id="7" name="Рисунок 6" descr="SDC108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2357430"/>
            <a:ext cx="5286412" cy="39290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42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42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4" grpId="0"/>
      <p:bldP spid="94215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357166"/>
            <a:ext cx="8358246" cy="5643602"/>
          </a:xfrm>
        </p:spPr>
        <p:txBody>
          <a:bodyPr/>
          <a:lstStyle/>
          <a:p>
            <a:pPr algn="l"/>
            <a:r>
              <a:rPr lang="ru-RU" sz="4800" b="1" dirty="0" smtClean="0">
                <a:solidFill>
                  <a:srgbClr val="FFFF00"/>
                </a:solidFill>
              </a:rPr>
              <a:t>Основные моменты в      режиме дня школьника</a:t>
            </a: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1.</a:t>
            </a:r>
            <a:r>
              <a:rPr lang="ru-RU" sz="2800" b="1" dirty="0" smtClean="0">
                <a:solidFill>
                  <a:schemeClr val="tx1"/>
                </a:solidFill>
              </a:rPr>
              <a:t> Достаточный ночной сон, определённое время укладывания;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2. </a:t>
            </a:r>
            <a:r>
              <a:rPr lang="ru-RU" sz="2800" b="1" dirty="0" smtClean="0">
                <a:solidFill>
                  <a:schemeClr val="tx1"/>
                </a:solidFill>
              </a:rPr>
              <a:t>Регулярное питание 3-4 раза в день;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3.</a:t>
            </a:r>
            <a:r>
              <a:rPr lang="ru-RU" sz="2800" b="1" dirty="0" smtClean="0">
                <a:solidFill>
                  <a:schemeClr val="tx1"/>
                </a:solidFill>
              </a:rPr>
              <a:t> Отвести определённое время для приготовления уроков;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rgbClr val="FFFF00"/>
                </a:solidFill>
              </a:rPr>
              <a:t>4.</a:t>
            </a:r>
            <a:r>
              <a:rPr lang="ru-RU" sz="2800" b="1" dirty="0" smtClean="0">
                <a:solidFill>
                  <a:schemeClr val="tx1"/>
                </a:solidFill>
              </a:rPr>
              <a:t> Выделить время для прогулки, творчества, помощи по дому, и непременно около 1 часа свободного времени. </a:t>
            </a:r>
            <a:endParaRPr lang="ru-RU" sz="5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6927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FFFF00"/>
                </a:solidFill>
              </a:rPr>
              <a:t>Режим дня младшего школьника</a:t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b="1" dirty="0" smtClean="0">
                <a:solidFill>
                  <a:srgbClr val="FFFF00"/>
                </a:solidFill>
              </a:rPr>
              <a:t/>
            </a:r>
            <a:br>
              <a:rPr lang="ru-RU" b="1" dirty="0" smtClean="0">
                <a:solidFill>
                  <a:srgbClr val="FFFF00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7.00 – подъём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7.05 – 7.30 – утренняя зарядка, умывание, уборка постели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7.30 – 7.50 – завтрак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7.50 – 8.20 – дорога в школу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8.30 – 12.30 – занятия в школе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12.30 – 13.00 – дорога из школы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13.00 – 13.30 – обед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13.30 – 14.30 – послеобеденный отдых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14.30 – 16.00 – прогулка, подвижные игры на улице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16.00 – 17.30 – приготовление уроков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17.30 – 19.00 – прогулка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19.00 – 20.30 – ужин и свободное время                        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20.30 – 21.00 – приготовление ко сну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21.00 – спокойной ночи!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/>
            </a:r>
            <a:br>
              <a:rPr lang="ru-RU" sz="1800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FFFF00"/>
                </a:solidFill>
              </a:rPr>
              <a:t>Режим питания школьников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None/>
              <a:defRPr/>
            </a:pPr>
            <a:endParaRPr lang="ru-RU" sz="2400" i="1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7.30 - 8.00 Завтрак дома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10.00 - 11.00 Горячий завтрак в школе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12.00 - 13.00 Обед дома или в школе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400" dirty="0" smtClean="0"/>
              <a:t>18.00 </a:t>
            </a:r>
            <a:r>
              <a:rPr lang="ru-RU" sz="2400" dirty="0" smtClean="0"/>
              <a:t>- </a:t>
            </a:r>
            <a:r>
              <a:rPr lang="ru-RU" sz="2400" dirty="0" smtClean="0"/>
              <a:t>18.30 </a:t>
            </a:r>
            <a:r>
              <a:rPr lang="ru-RU" sz="2400" dirty="0" smtClean="0"/>
              <a:t>Ужин дома </a:t>
            </a:r>
          </a:p>
        </p:txBody>
      </p:sp>
      <p:pic>
        <p:nvPicPr>
          <p:cNvPr id="4" name="Рисунок 3" descr="SDC116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3524248"/>
            <a:ext cx="5214974" cy="3333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034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70" decel="100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770" decel="1000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7" dur="77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41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70" decel="100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770" decel="1000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8" dur="77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Задание для 3 группы</a:t>
            </a:r>
            <a:br>
              <a:rPr lang="ru-RU" sz="3200" b="1" dirty="0" smtClean="0">
                <a:solidFill>
                  <a:srgbClr val="FFFF00"/>
                </a:solidFill>
              </a:rPr>
            </a:br>
            <a:r>
              <a:rPr lang="ru-RU" sz="3200" b="1" dirty="0" smtClean="0">
                <a:solidFill>
                  <a:srgbClr val="FFFF00"/>
                </a:solidFill>
              </a:rPr>
              <a:t>«</a:t>
            </a:r>
            <a:r>
              <a:rPr lang="ru-RU" sz="3200" b="1" dirty="0" smtClean="0">
                <a:solidFill>
                  <a:srgbClr val="FFFF00"/>
                </a:solidFill>
              </a:rPr>
              <a:t>Влияние газированных напитков, жевательных резинок на здоровье </a:t>
            </a:r>
            <a:r>
              <a:rPr lang="ru-RU" sz="3200" b="1" dirty="0" smtClean="0">
                <a:solidFill>
                  <a:srgbClr val="FFFF00"/>
                </a:solidFill>
              </a:rPr>
              <a:t>детей». </a:t>
            </a:r>
            <a:r>
              <a:rPr lang="ru-RU" sz="3600" b="1" dirty="0" smtClean="0">
                <a:solidFill>
                  <a:srgbClr val="FFFF00"/>
                </a:solidFill>
              </a:rPr>
              <a:t/>
            </a:r>
            <a:br>
              <a:rPr lang="ru-RU" sz="3600" b="1" dirty="0" smtClean="0">
                <a:solidFill>
                  <a:srgbClr val="FFFF00"/>
                </a:solidFill>
              </a:rPr>
            </a:br>
            <a:endParaRPr lang="ru-RU" sz="3600" b="1" dirty="0" smtClean="0">
              <a:solidFill>
                <a:srgbClr val="FFFF00"/>
              </a:solidFill>
            </a:endParaRP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43438" y="2500306"/>
            <a:ext cx="4143349" cy="3443299"/>
          </a:xfrm>
        </p:spPr>
        <p:txBody>
          <a:bodyPr/>
          <a:lstStyle/>
          <a:p>
            <a:pPr marL="609600" indent="-609600" algn="just" eaLnBrk="1" hangingPunct="1">
              <a:buNone/>
              <a:defRPr/>
            </a:pPr>
            <a:r>
              <a:rPr lang="ru-RU" sz="2400" dirty="0" smtClean="0"/>
              <a:t>Выявить положительные и</a:t>
            </a:r>
          </a:p>
          <a:p>
            <a:pPr marL="609600" indent="-609600" algn="just" eaLnBrk="1" hangingPunct="1">
              <a:buNone/>
              <a:defRPr/>
            </a:pPr>
            <a:r>
              <a:rPr lang="ru-RU" sz="2400" dirty="0" smtClean="0"/>
              <a:t>о</a:t>
            </a:r>
            <a:r>
              <a:rPr lang="ru-RU" sz="2400" dirty="0" smtClean="0"/>
              <a:t>трицательные стороны  </a:t>
            </a:r>
          </a:p>
          <a:p>
            <a:pPr marL="609600" indent="-609600" algn="just" eaLnBrk="1" hangingPunct="1">
              <a:buNone/>
              <a:defRPr/>
            </a:pPr>
            <a:r>
              <a:rPr lang="ru-RU" sz="2400" dirty="0" smtClean="0"/>
              <a:t>в</a:t>
            </a:r>
            <a:r>
              <a:rPr lang="ru-RU" sz="2400" dirty="0" smtClean="0"/>
              <a:t>лияния жевательной</a:t>
            </a:r>
          </a:p>
          <a:p>
            <a:pPr marL="609600" indent="-609600" algn="just" eaLnBrk="1" hangingPunct="1">
              <a:buNone/>
              <a:defRPr/>
            </a:pPr>
            <a:r>
              <a:rPr lang="ru-RU" sz="2400" dirty="0" smtClean="0"/>
              <a:t>резинки и газированных</a:t>
            </a:r>
          </a:p>
          <a:p>
            <a:pPr marL="609600" indent="-609600" algn="just" eaLnBrk="1" hangingPunct="1">
              <a:buNone/>
              <a:defRPr/>
            </a:pPr>
            <a:r>
              <a:rPr lang="ru-RU" sz="2400" dirty="0" smtClean="0"/>
              <a:t>н</a:t>
            </a:r>
            <a:r>
              <a:rPr lang="ru-RU" sz="2400" dirty="0" smtClean="0"/>
              <a:t>апитков на состояние</a:t>
            </a:r>
          </a:p>
          <a:p>
            <a:pPr marL="609600" indent="-609600" algn="just" eaLnBrk="1" hangingPunct="1">
              <a:buNone/>
              <a:defRPr/>
            </a:pPr>
            <a:r>
              <a:rPr lang="ru-RU" sz="2400" dirty="0" smtClean="0"/>
              <a:t>пищеварительной системы  </a:t>
            </a:r>
            <a:endParaRPr lang="ru-RU" sz="2400" dirty="0" smtClean="0"/>
          </a:p>
        </p:txBody>
      </p:sp>
      <p:pic>
        <p:nvPicPr>
          <p:cNvPr id="5" name="Рисунок 1" descr="Вся правда о жвачках: спросим у наших зуб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71678"/>
            <a:ext cx="3816350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7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70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7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7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70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870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5" name="WordArt 5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80400" cy="24209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Рациональное питание - </a:t>
            </a:r>
          </a:p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лучше всех диет</a:t>
            </a:r>
          </a:p>
        </p:txBody>
      </p:sp>
      <p:pic>
        <p:nvPicPr>
          <p:cNvPr id="97286" name="Picture 6" descr="7100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403475"/>
            <a:ext cx="8064500" cy="445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7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72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500570"/>
            <a:ext cx="8286808" cy="214314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На проектом работали учащиеся 2 класса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Классный руководитель: Савина Н.Н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pic>
        <p:nvPicPr>
          <p:cNvPr id="3" name="Рисунок 2" descr="SDC109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728" y="0"/>
            <a:ext cx="6072230" cy="450059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sz="quarter" idx="1"/>
          </p:nvPr>
        </p:nvSpPr>
        <p:spPr>
          <a:xfrm>
            <a:off x="357158" y="285728"/>
            <a:ext cx="4500594" cy="6215106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4800" dirty="0" smtClean="0">
                <a:solidFill>
                  <a:srgbClr val="FFFF00"/>
                </a:solidFill>
              </a:rPr>
              <a:t>Рациональное питание </a:t>
            </a: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</a:p>
          <a:p>
            <a:pPr algn="just">
              <a:spcBef>
                <a:spcPct val="50000"/>
              </a:spcBef>
            </a:pPr>
            <a:r>
              <a:rPr lang="ru-RU" dirty="0" smtClean="0"/>
              <a:t> </a:t>
            </a:r>
            <a:r>
              <a:rPr lang="ru-RU" dirty="0" smtClean="0"/>
              <a:t>одно </a:t>
            </a:r>
            <a:r>
              <a:rPr lang="ru-RU" dirty="0" smtClean="0"/>
              <a:t>из главных составных частей здорового образа жизни и факторов продления активного периода жизнедеятельности</a:t>
            </a:r>
          </a:p>
          <a:p>
            <a:endParaRPr lang="ru-RU" dirty="0"/>
          </a:p>
        </p:txBody>
      </p:sp>
      <p:pic>
        <p:nvPicPr>
          <p:cNvPr id="4" name="Picture 14" descr="5770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357562"/>
            <a:ext cx="3779838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image00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642918"/>
            <a:ext cx="1304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800" b="1" dirty="0" smtClean="0">
                <a:solidFill>
                  <a:srgbClr val="FFFF00"/>
                </a:solidFill>
              </a:rPr>
              <a:t>Цель проекта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5186370" cy="4495800"/>
          </a:xfrm>
        </p:spPr>
        <p:txBody>
          <a:bodyPr/>
          <a:lstStyle/>
          <a:p>
            <a:pPr eaLnBrk="1" hangingPunct="1">
              <a:buNone/>
              <a:defRPr/>
            </a:pPr>
            <a:r>
              <a:rPr lang="ru-RU" dirty="0" smtClean="0"/>
              <a:t> </a:t>
            </a:r>
            <a:r>
              <a:rPr lang="ru-RU" dirty="0" smtClean="0"/>
              <a:t> </a:t>
            </a:r>
            <a:r>
              <a:rPr lang="ru-RU" dirty="0" smtClean="0"/>
              <a:t>на основе знаний о функциях и строении системы органов пищеварения  сформировать представления о гигиенических условиях нормального пищеварения, о режиме питания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4000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dirty="0" smtClean="0"/>
              <a:t> </a:t>
            </a:r>
          </a:p>
        </p:txBody>
      </p:sp>
      <p:pic>
        <p:nvPicPr>
          <p:cNvPr id="4100" name="Picture 4" descr="i[17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2143116"/>
            <a:ext cx="328614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5-конечная звезда 4"/>
          <p:cNvSpPr/>
          <p:nvPr/>
        </p:nvSpPr>
        <p:spPr>
          <a:xfrm>
            <a:off x="357158" y="1643050"/>
            <a:ext cx="357190" cy="428628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92D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0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4" grpId="0"/>
      <p:bldP spid="1003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>
                <a:solidFill>
                  <a:srgbClr val="FFFF00"/>
                </a:solidFill>
              </a:rPr>
              <a:t>Задачи проекта</a:t>
            </a:r>
            <a:endParaRPr lang="ru-RU" sz="4800" b="1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495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2400" dirty="0" smtClean="0"/>
              <a:t>обосновать известные правила гигиены питания 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 разъяснить правила потребления пищевых продуктов, их физиологическую значимость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Составить режим питания и режим дня школьника</a:t>
            </a:r>
          </a:p>
          <a:p>
            <a:pPr>
              <a:lnSpc>
                <a:spcPct val="80000"/>
              </a:lnSpc>
            </a:pPr>
            <a:r>
              <a:rPr lang="ru-RU" sz="2400" dirty="0" smtClean="0"/>
              <a:t>выявить положительные и отрицательные стороны влияния газированных напитков, жевательной резинки на состояние пищеварительной системы</a:t>
            </a:r>
          </a:p>
          <a:p>
            <a:endParaRPr lang="ru-RU" dirty="0"/>
          </a:p>
        </p:txBody>
      </p:sp>
      <p:pic>
        <p:nvPicPr>
          <p:cNvPr id="6" name="Рисунок 20" descr="шокола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3071834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</p:spPr>
        <p:txBody>
          <a:bodyPr/>
          <a:lstStyle/>
          <a:p>
            <a:r>
              <a:rPr lang="ru-RU" sz="3600" b="1" dirty="0" smtClean="0">
                <a:solidFill>
                  <a:srgbClr val="FFFF00"/>
                </a:solidFill>
              </a:rPr>
              <a:t>Задание для 1 группы</a:t>
            </a:r>
            <a:br>
              <a:rPr lang="ru-RU" sz="3600" b="1" dirty="0" smtClean="0">
                <a:solidFill>
                  <a:srgbClr val="FFFF00"/>
                </a:solidFill>
              </a:rPr>
            </a:br>
            <a:r>
              <a:rPr lang="ru-RU" sz="3600" b="1" dirty="0" smtClean="0">
                <a:solidFill>
                  <a:srgbClr val="FFFF00"/>
                </a:solidFill>
              </a:rPr>
              <a:t>«Правила рационального питания школьника»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5" name="Содержимое 4" descr="SDC1165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714620"/>
            <a:ext cx="4357718" cy="3286148"/>
          </a:xfrm>
        </p:spPr>
      </p:pic>
      <p:sp>
        <p:nvSpPr>
          <p:cNvPr id="6" name="Прямоугольник 5"/>
          <p:cNvSpPr/>
          <p:nvPr/>
        </p:nvSpPr>
        <p:spPr>
          <a:xfrm>
            <a:off x="4929190" y="2571744"/>
            <a:ext cx="36433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3400" indent="-533400">
              <a:buFont typeface="Wingdings" pitchFamily="2" charset="2"/>
              <a:buNone/>
            </a:pPr>
            <a:r>
              <a:rPr lang="ru-RU" sz="2800" dirty="0" smtClean="0"/>
              <a:t>1. </a:t>
            </a:r>
            <a:r>
              <a:rPr lang="ru-RU" sz="2400" dirty="0" smtClean="0"/>
              <a:t>Разъяснить правила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 smtClean="0"/>
              <a:t>  потребления пищевых продуктов, их </a:t>
            </a:r>
            <a:r>
              <a:rPr lang="ru-RU" sz="2400" dirty="0" err="1" smtClean="0"/>
              <a:t>физиологичес</a:t>
            </a:r>
            <a:r>
              <a:rPr lang="ru-RU" sz="2400" dirty="0" smtClean="0"/>
              <a:t>-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 smtClean="0"/>
              <a:t>     кую значимость.</a:t>
            </a:r>
          </a:p>
          <a:p>
            <a:pPr marL="533400" indent="-533400">
              <a:buFont typeface="Wingdings" pitchFamily="2" charset="2"/>
              <a:buNone/>
            </a:pPr>
            <a:r>
              <a:rPr lang="ru-RU" sz="2400" dirty="0" smtClean="0"/>
              <a:t> 2. Представить результаты в виде презентации.</a:t>
            </a:r>
          </a:p>
          <a:p>
            <a:pPr marL="533400" indent="-533400" algn="ctr">
              <a:buFont typeface="Wingdings" pitchFamily="2" charset="2"/>
              <a:buNone/>
            </a:pPr>
            <a:r>
              <a:rPr lang="ru-RU" sz="2400" dirty="0" smtClean="0"/>
              <a:t>   </a:t>
            </a: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/>
          <a:lstStyle/>
          <a:p>
            <a:pPr algn="r" eaLnBrk="1" hangingPunct="1">
              <a:defRPr/>
            </a:pPr>
            <a:r>
              <a:rPr lang="ru-RU" sz="4000" b="1" dirty="0" smtClean="0">
                <a:solidFill>
                  <a:srgbClr val="FFFF00"/>
                </a:solidFill>
              </a:rPr>
              <a:t>Прежде </a:t>
            </a:r>
            <a:r>
              <a:rPr lang="ru-RU" sz="4000" b="1" dirty="0" smtClean="0">
                <a:solidFill>
                  <a:srgbClr val="FFFF00"/>
                </a:solidFill>
              </a:rPr>
              <a:t>всего, давайте разберемся, что же такое рациональное питание?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Рациональное питание – это физиологически полноценное питание здоровых людей.</a:t>
            </a:r>
            <a:endParaRPr lang="ru-RU" sz="4000" b="1" dirty="0" smtClean="0"/>
          </a:p>
        </p:txBody>
      </p:sp>
      <p:pic>
        <p:nvPicPr>
          <p:cNvPr id="5123" name="Picture 5" descr="j022377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857364"/>
            <a:ext cx="3000364" cy="208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b="1" dirty="0" smtClean="0">
                <a:solidFill>
                  <a:srgbClr val="FFFF00"/>
                </a:solidFill>
              </a:rPr>
              <a:t>Основные правила рационального питания</a:t>
            </a:r>
            <a:r>
              <a:rPr lang="ru-RU" sz="4000" b="1" dirty="0" smtClean="0">
                <a:solidFill>
                  <a:srgbClr val="FFFF00"/>
                </a:solidFill>
              </a:rPr>
              <a:t/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1" dirty="0" smtClean="0">
              <a:solidFill>
                <a:srgbClr val="FFFF00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000" i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ru-RU" sz="2400" i="1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    Энергетическая ценность пищевого рациона должна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с</a:t>
            </a:r>
            <a:r>
              <a:rPr lang="ru-RU" sz="2400" i="1" dirty="0" smtClean="0"/>
              <a:t>оответствовать  затратам организма;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    Соответствие химического состава пищевых веществ, 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в</a:t>
            </a:r>
            <a:r>
              <a:rPr lang="ru-RU" sz="2400" i="1" dirty="0" smtClean="0"/>
              <a:t>ключая витамины и минералы физиологическим пот-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err="1" smtClean="0"/>
              <a:t>ребностям</a:t>
            </a:r>
            <a:r>
              <a:rPr lang="ru-RU" sz="2400" i="1" dirty="0" smtClean="0"/>
              <a:t> организма;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    Пищевой рацион должен быть разнообразным;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smtClean="0"/>
              <a:t>    Соблюдение оптимального режима питания – </a:t>
            </a:r>
            <a:r>
              <a:rPr lang="ru-RU" sz="2400" i="1" dirty="0" err="1" smtClean="0"/>
              <a:t>регуля</a:t>
            </a:r>
            <a:r>
              <a:rPr lang="ru-RU" sz="2400" i="1" dirty="0" smtClean="0"/>
              <a:t>-</a:t>
            </a:r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ru-RU" sz="2400" i="1" dirty="0" err="1" smtClean="0"/>
              <a:t>р</a:t>
            </a:r>
            <a:r>
              <a:rPr lang="ru-RU" sz="2400" i="1" dirty="0" err="1" smtClean="0"/>
              <a:t>ность</a:t>
            </a:r>
            <a:r>
              <a:rPr lang="ru-RU" sz="2400" i="1" dirty="0" smtClean="0"/>
              <a:t>, краткость и чередование приёмов пищи.</a:t>
            </a:r>
            <a:endParaRPr lang="ru-RU" sz="2400" i="1" dirty="0" smtClean="0"/>
          </a:p>
        </p:txBody>
      </p:sp>
      <p:pic>
        <p:nvPicPr>
          <p:cNvPr id="3078" name="Picture 6" descr="7100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142984"/>
            <a:ext cx="2073275" cy="138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7" descr="j022377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5825" y="5734050"/>
            <a:ext cx="1323975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лыбающееся лицо 5"/>
          <p:cNvSpPr/>
          <p:nvPr/>
        </p:nvSpPr>
        <p:spPr>
          <a:xfrm>
            <a:off x="500034" y="3357562"/>
            <a:ext cx="285752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500034" y="2643182"/>
            <a:ext cx="285752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500034" y="4429132"/>
            <a:ext cx="285752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500034" y="4786322"/>
            <a:ext cx="285752" cy="28575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0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857364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FFFF00"/>
                </a:solidFill>
              </a:rPr>
              <a:t>Как избежать неблагоприятного воздействия пищи на здоровье и стройность фигуры в целом?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57356" y="1785926"/>
            <a:ext cx="6000792" cy="485778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endParaRPr lang="ru-RU" sz="2000" dirty="0" smtClean="0"/>
          </a:p>
          <a:p>
            <a:pPr algn="just" eaLnBrk="1" hangingPunct="1">
              <a:lnSpc>
                <a:spcPct val="80000"/>
              </a:lnSpc>
              <a:buNone/>
              <a:defRPr/>
            </a:pPr>
            <a:r>
              <a:rPr lang="ru-RU" sz="2000" dirty="0" smtClean="0"/>
              <a:t>    </a:t>
            </a:r>
            <a:r>
              <a:rPr lang="ru-RU" sz="2400" dirty="0" smtClean="0"/>
              <a:t>Если вы считаете, что, подобрав для себя набор продуктов по калориям, содержанию жира, углеводов, витаминов и т. д., ваш организм получит полноценное, рациональное питание, вы глубоко ошибаетесь. Компоновка продуктов должна заключать в себе основной конечный принцип, превратить подобранные продукты в полезную, пищу , которая не принесет вреда организму. Используя данные рекомендации на 90% можно будет избежать неблагоприятного воздействия пищи на здоровье и стройность фигуры в целом.</a:t>
            </a:r>
            <a:r>
              <a:rPr lang="en-US" sz="2400" dirty="0" smtClean="0">
                <a:hlinkClick r:id="rId2" action="ppaction://hlinksldjump"/>
              </a:rPr>
              <a:t>.</a:t>
            </a:r>
            <a:endParaRPr lang="en-US" sz="2400" dirty="0" smtClean="0"/>
          </a:p>
        </p:txBody>
      </p:sp>
      <p:pic>
        <p:nvPicPr>
          <p:cNvPr id="7172" name="Picture 4" descr="7100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643050"/>
            <a:ext cx="207167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j0223774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86710" y="5286389"/>
            <a:ext cx="1357290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9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9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4" grpId="0"/>
    </p:bldLst>
  </p:timing>
</p:sld>
</file>

<file path=ppt/theme/theme1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Slit</Template>
  <TotalTime>465</TotalTime>
  <Words>584</Words>
  <Application>Microsoft Office PowerPoint</Application>
  <PresentationFormat>Экран (4:3)</PresentationFormat>
  <Paragraphs>66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Tahoma</vt:lpstr>
      <vt:lpstr>Arial</vt:lpstr>
      <vt:lpstr>Wingdings</vt:lpstr>
      <vt:lpstr>Calibri</vt:lpstr>
      <vt:lpstr>Times New Roman</vt:lpstr>
      <vt:lpstr>Arial Black</vt:lpstr>
      <vt:lpstr>Разрез</vt:lpstr>
      <vt:lpstr>    </vt:lpstr>
      <vt:lpstr>На проектом работали учащиеся 2 класса Классный руководитель: Савина Н.Н.</vt:lpstr>
      <vt:lpstr>Слайд 3</vt:lpstr>
      <vt:lpstr>Цель проекта</vt:lpstr>
      <vt:lpstr>Задачи проекта</vt:lpstr>
      <vt:lpstr>Задание для 1 группы «Правила рационального питания школьника»</vt:lpstr>
      <vt:lpstr>Прежде всего, давайте разберемся, что же такое рациональное питание?    Рациональное питание – это физиологически полноценное питание здоровых людей.</vt:lpstr>
      <vt:lpstr>Основные правила рационального питания </vt:lpstr>
      <vt:lpstr>Как избежать неблагоприятного воздействия пищи на здоровье и стройность фигуры в целом?</vt:lpstr>
      <vt:lpstr>Ожирение</vt:lpstr>
      <vt:lpstr>      Избежание ожирения.</vt:lpstr>
      <vt:lpstr> 1. Составить режим дня  и режим питания для школьника 2. Представить результаты в виде презентации</vt:lpstr>
      <vt:lpstr>Основные моменты в      режиме дня школьника   1. Достаточный ночной сон, определённое время укладывания;  2. Регулярное питание 3-4 раза в день;  3. Отвести определённое время для приготовления уроков;  4. Выделить время для прогулки, творчества, помощи по дому, и непременно около 1 часа свободного времени. </vt:lpstr>
      <vt:lpstr>Режим дня младшего школьника  7.00 – подъём  7.05 – 7.30 – утренняя зарядка, умывание, уборка постели 7.30 – 7.50 – завтрак  7.50 – 8.20 – дорога в школу 8.30 – 12.30 – занятия в школе 12.30 – 13.00 – дорога из школы 13.00 – 13.30 – обед  13.30 – 14.30 – послеобеденный отдых 14.30 – 16.00 – прогулка, подвижные игры на улице 16.00 – 17.30 – приготовление уроков 17.30 – 19.00 – прогулка 19.00 – 20.30 – ужин и свободное время                          20.30 – 21.00 – приготовление ко сну 21.00 – спокойной ночи!      </vt:lpstr>
      <vt:lpstr>Режим питания школьников</vt:lpstr>
      <vt:lpstr>Задание для 3 группы «Влияние газированных напитков, жевательных резинок на здоровье детей».  </vt:lpstr>
      <vt:lpstr>Слайд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Тамара</dc:creator>
  <cp:lastModifiedBy>Admin</cp:lastModifiedBy>
  <cp:revision>24</cp:revision>
  <dcterms:created xsi:type="dcterms:W3CDTF">2008-11-17T11:27:46Z</dcterms:created>
  <dcterms:modified xsi:type="dcterms:W3CDTF">2009-10-31T15:15:57Z</dcterms:modified>
</cp:coreProperties>
</file>