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35"/>
  </p:notesMasterIdLst>
  <p:sldIdLst>
    <p:sldId id="256" r:id="rId2"/>
    <p:sldId id="257" r:id="rId3"/>
    <p:sldId id="260" r:id="rId4"/>
    <p:sldId id="295" r:id="rId5"/>
    <p:sldId id="258" r:id="rId6"/>
    <p:sldId id="261" r:id="rId7"/>
    <p:sldId id="263" r:id="rId8"/>
    <p:sldId id="262" r:id="rId9"/>
    <p:sldId id="270" r:id="rId10"/>
    <p:sldId id="272" r:id="rId11"/>
    <p:sldId id="266" r:id="rId12"/>
    <p:sldId id="273" r:id="rId13"/>
    <p:sldId id="271" r:id="rId14"/>
    <p:sldId id="274" r:id="rId15"/>
    <p:sldId id="275" r:id="rId16"/>
    <p:sldId id="277" r:id="rId17"/>
    <p:sldId id="276" r:id="rId18"/>
    <p:sldId id="278" r:id="rId19"/>
    <p:sldId id="279" r:id="rId20"/>
    <p:sldId id="280" r:id="rId21"/>
    <p:sldId id="284" r:id="rId22"/>
    <p:sldId id="281" r:id="rId23"/>
    <p:sldId id="285" r:id="rId24"/>
    <p:sldId id="282" r:id="rId25"/>
    <p:sldId id="286" r:id="rId26"/>
    <p:sldId id="283" r:id="rId27"/>
    <p:sldId id="290" r:id="rId28"/>
    <p:sldId id="288" r:id="rId29"/>
    <p:sldId id="289" r:id="rId30"/>
    <p:sldId id="287" r:id="rId31"/>
    <p:sldId id="291" r:id="rId32"/>
    <p:sldId id="292" r:id="rId33"/>
    <p:sldId id="293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CCFFCC"/>
    <a:srgbClr val="0066FF"/>
    <a:srgbClr val="0099FF"/>
    <a:srgbClr val="3333CC"/>
    <a:srgbClr val="99FF66"/>
    <a:srgbClr val="99FF33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14C8029-8DE8-43F5-8307-769688B0DED5}" type="datetimeFigureOut">
              <a:rPr lang="ru-RU"/>
              <a:pPr>
                <a:defRPr/>
              </a:pPr>
              <a:t>16.10.2011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3C6DF1A-E4B4-4E9F-B402-2A1CD1FCBF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FD55DE8-2A95-44AA-9201-AC37E5D53884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image" Target="../media/image7.gi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9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ltGray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488" y="0"/>
              </a:cxn>
              <a:cxn ang="0">
                <a:pos x="564" y="617"/>
              </a:cxn>
              <a:cxn ang="0">
                <a:pos x="0" y="1734"/>
              </a:cxn>
              <a:cxn ang="0">
                <a:pos x="0" y="4320"/>
              </a:cxn>
              <a:cxn ang="0">
                <a:pos x="5760" y="4320"/>
              </a:cxn>
              <a:cxn ang="0">
                <a:pos x="5760" y="0"/>
              </a:cxn>
              <a:cxn ang="0">
                <a:pos x="1488" y="0"/>
              </a:cxn>
            </a:cxnLst>
            <a:rect l="0" t="0" r="r" b="b"/>
            <a:pathLst>
              <a:path w="5760" h="4320">
                <a:moveTo>
                  <a:pt x="1488" y="0"/>
                </a:moveTo>
                <a:cubicBezTo>
                  <a:pt x="1093" y="94"/>
                  <a:pt x="670" y="476"/>
                  <a:pt x="564" y="617"/>
                </a:cubicBezTo>
                <a:cubicBezTo>
                  <a:pt x="458" y="758"/>
                  <a:pt x="94" y="1117"/>
                  <a:pt x="0" y="1734"/>
                </a:cubicBez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1488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000"/>
                </a:schemeClr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46"/>
          <p:cNvGrpSpPr>
            <a:grpSpLocks/>
          </p:cNvGrpSpPr>
          <p:nvPr/>
        </p:nvGrpSpPr>
        <p:grpSpPr bwMode="auto">
          <a:xfrm rot="10800000">
            <a:off x="0" y="3657600"/>
            <a:ext cx="9144000" cy="3200400"/>
            <a:chOff x="0" y="0"/>
            <a:chExt cx="5760" cy="2016"/>
          </a:xfrm>
        </p:grpSpPr>
        <p:pic>
          <p:nvPicPr>
            <p:cNvPr id="6" name="Picture 47" descr="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2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8" descr="0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60" y="0"/>
              <a:ext cx="858" cy="7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" name="Picture 10" descr="1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152400" y="228600"/>
            <a:ext cx="1676400" cy="1163638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9" name="Picture 34" descr="water_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914400"/>
            <a:ext cx="3810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0" descr="fire14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95400" y="762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1" descr="B_Fly26"/>
          <p:cNvPicPr>
            <a:picLocks noChangeAspect="1" noChangeArrowheads="1" noCrop="1"/>
          </p:cNvPicPr>
          <p:nvPr/>
        </p:nvPicPr>
        <p:blipFill>
          <a:blip r:embed="rId7" cstate="print">
            <a:lum bright="-12000" contrast="-100000"/>
            <a:grayscl/>
          </a:blip>
          <a:srcRect/>
          <a:stretch>
            <a:fillRect/>
          </a:stretch>
        </p:blipFill>
        <p:spPr bwMode="auto">
          <a:xfrm>
            <a:off x="609600" y="449263"/>
            <a:ext cx="990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2" descr="B_Fly26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" y="381000"/>
            <a:ext cx="990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3" descr="bupestrid beetl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67600" y="6259513"/>
            <a:ext cx="838200" cy="322262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14" name="Picture 55" descr="WB01292_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600" y="5105400"/>
            <a:ext cx="400050" cy="400050"/>
          </a:xfrm>
          <a:prstGeom prst="rect">
            <a:avLst/>
          </a:prstGeom>
          <a:noFill/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5161" name="Rectangle 4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62" name="Rectangle 4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5" name="Rectangle 4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4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Rectangle 4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3E3F3-0EB8-4674-8B4C-898396D77A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1CE7B-4C20-4AB9-8598-4D37FCBAE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BB74C-DC9C-4F5C-A245-629576E3F7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B9850-27B8-4737-A8D6-C6B0A73D7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CA352-8DB9-437B-BCC1-98F112858E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878CD-DB54-47A1-BFA3-5ADFB1A233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1BE38-58AF-4EC9-961D-E3DCDB8924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1553-750E-41B5-9B6D-B7C73082C1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19583-4B3B-4550-90C8-3152437715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9C905-8E10-4919-AE77-86397E4AB5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F6E55-4686-4E03-957A-BCEC7F9672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F0E83-87B8-49E0-9715-DDE97CC5AF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8A00"/>
            </a:gs>
            <a:gs pos="100000">
              <a:srgbClr val="99FF66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ltGray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488" y="0"/>
              </a:cxn>
              <a:cxn ang="0">
                <a:pos x="564" y="617"/>
              </a:cxn>
              <a:cxn ang="0">
                <a:pos x="0" y="1734"/>
              </a:cxn>
              <a:cxn ang="0">
                <a:pos x="0" y="4320"/>
              </a:cxn>
              <a:cxn ang="0">
                <a:pos x="5760" y="4320"/>
              </a:cxn>
              <a:cxn ang="0">
                <a:pos x="5760" y="0"/>
              </a:cxn>
              <a:cxn ang="0">
                <a:pos x="1488" y="0"/>
              </a:cxn>
            </a:cxnLst>
            <a:rect l="0" t="0" r="r" b="b"/>
            <a:pathLst>
              <a:path w="5760" h="4320">
                <a:moveTo>
                  <a:pt x="1488" y="0"/>
                </a:moveTo>
                <a:cubicBezTo>
                  <a:pt x="1093" y="94"/>
                  <a:pt x="670" y="476"/>
                  <a:pt x="564" y="617"/>
                </a:cubicBezTo>
                <a:cubicBezTo>
                  <a:pt x="458" y="758"/>
                  <a:pt x="94" y="1117"/>
                  <a:pt x="0" y="1734"/>
                </a:cubicBez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1488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000"/>
                </a:schemeClr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034" name="Picture 10" descr="12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gray">
          <a:xfrm>
            <a:off x="152400" y="228600"/>
            <a:ext cx="1676400" cy="1163638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1028" name="Picture 11" descr="water_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295400" y="914400"/>
            <a:ext cx="3810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DB6EE8F-1948-4C43-97A9-8FE7C71B16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 rot="10800000">
            <a:off x="0" y="6629400"/>
            <a:ext cx="9144000" cy="228600"/>
          </a:xfrm>
          <a:custGeom>
            <a:avLst/>
            <a:gdLst/>
            <a:ahLst/>
            <a:cxnLst>
              <a:cxn ang="0">
                <a:pos x="8" y="2730"/>
              </a:cxn>
              <a:cxn ang="0">
                <a:pos x="3040" y="2726"/>
              </a:cxn>
              <a:cxn ang="0">
                <a:pos x="3347" y="2630"/>
              </a:cxn>
              <a:cxn ang="0">
                <a:pos x="3795" y="2170"/>
              </a:cxn>
              <a:cxn ang="0">
                <a:pos x="4115" y="2080"/>
              </a:cxn>
              <a:cxn ang="0">
                <a:pos x="5760" y="2093"/>
              </a:cxn>
              <a:cxn ang="0">
                <a:pos x="5767" y="0"/>
              </a:cxn>
              <a:cxn ang="0">
                <a:pos x="0" y="1"/>
              </a:cxn>
              <a:cxn ang="0">
                <a:pos x="8" y="2730"/>
              </a:cxn>
            </a:cxnLst>
            <a:rect l="0" t="0" r="r" b="b"/>
            <a:pathLst>
              <a:path w="5767" h="2730">
                <a:moveTo>
                  <a:pt x="8" y="2730"/>
                </a:moveTo>
                <a:lnTo>
                  <a:pt x="3040" y="2726"/>
                </a:lnTo>
                <a:cubicBezTo>
                  <a:pt x="3181" y="2726"/>
                  <a:pt x="3224" y="2728"/>
                  <a:pt x="3347" y="2630"/>
                </a:cubicBezTo>
                <a:lnTo>
                  <a:pt x="3795" y="2170"/>
                </a:lnTo>
                <a:cubicBezTo>
                  <a:pt x="3923" y="2078"/>
                  <a:pt x="3942" y="2074"/>
                  <a:pt x="4115" y="2080"/>
                </a:cubicBezTo>
                <a:lnTo>
                  <a:pt x="5760" y="2093"/>
                </a:lnTo>
                <a:lnTo>
                  <a:pt x="5767" y="0"/>
                </a:lnTo>
                <a:lnTo>
                  <a:pt x="0" y="1"/>
                </a:lnTo>
                <a:lnTo>
                  <a:pt x="8" y="2730"/>
                </a:lnTo>
                <a:close/>
              </a:path>
            </a:pathLst>
          </a:custGeom>
          <a:solidFill>
            <a:srgbClr val="008A00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036" name="Picture 12" descr="butterfly 19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629051">
            <a:off x="457200" y="304800"/>
            <a:ext cx="914400" cy="904875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1.xml"/><Relationship Id="rId18" Type="http://schemas.openxmlformats.org/officeDocument/2006/relationships/slide" Target="slide18.xml"/><Relationship Id="rId26" Type="http://schemas.openxmlformats.org/officeDocument/2006/relationships/slide" Target="slide20.xml"/><Relationship Id="rId3" Type="http://schemas.openxmlformats.org/officeDocument/2006/relationships/slide" Target="slide33.xml"/><Relationship Id="rId21" Type="http://schemas.openxmlformats.org/officeDocument/2006/relationships/slide" Target="slide13.xml"/><Relationship Id="rId34" Type="http://schemas.openxmlformats.org/officeDocument/2006/relationships/slide" Target="slide27.xml"/><Relationship Id="rId7" Type="http://schemas.openxmlformats.org/officeDocument/2006/relationships/slide" Target="slide7.xml"/><Relationship Id="rId12" Type="http://schemas.openxmlformats.org/officeDocument/2006/relationships/slide" Target="slide28.xml"/><Relationship Id="rId17" Type="http://schemas.openxmlformats.org/officeDocument/2006/relationships/slide" Target="slide12.xml"/><Relationship Id="rId25" Type="http://schemas.openxmlformats.org/officeDocument/2006/relationships/slide" Target="slide14.xml"/><Relationship Id="rId33" Type="http://schemas.openxmlformats.org/officeDocument/2006/relationships/slide" Target="slide21.xml"/><Relationship Id="rId2" Type="http://schemas.openxmlformats.org/officeDocument/2006/relationships/notesSlide" Target="../notesSlides/notesSlide1.xml"/><Relationship Id="rId16" Type="http://schemas.openxmlformats.org/officeDocument/2006/relationships/slide" Target="slide29.xml"/><Relationship Id="rId20" Type="http://schemas.openxmlformats.org/officeDocument/2006/relationships/slide" Target="slide30.xml"/><Relationship Id="rId29" Type="http://schemas.openxmlformats.org/officeDocument/2006/relationships/slide" Target="slide5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6.xml"/><Relationship Id="rId11" Type="http://schemas.openxmlformats.org/officeDocument/2006/relationships/slide" Target="slide22.xml"/><Relationship Id="rId24" Type="http://schemas.openxmlformats.org/officeDocument/2006/relationships/slide" Target="slide31.xml"/><Relationship Id="rId32" Type="http://schemas.openxmlformats.org/officeDocument/2006/relationships/slide" Target="slide15.xml"/><Relationship Id="rId5" Type="http://schemas.openxmlformats.org/officeDocument/2006/relationships/slide" Target="slide4.xml"/><Relationship Id="rId15" Type="http://schemas.openxmlformats.org/officeDocument/2006/relationships/slide" Target="slide23.xml"/><Relationship Id="rId23" Type="http://schemas.openxmlformats.org/officeDocument/2006/relationships/slide" Target="slide25.xml"/><Relationship Id="rId28" Type="http://schemas.openxmlformats.org/officeDocument/2006/relationships/slide" Target="slide32.xml"/><Relationship Id="rId10" Type="http://schemas.openxmlformats.org/officeDocument/2006/relationships/slide" Target="slide16.xml"/><Relationship Id="rId19" Type="http://schemas.openxmlformats.org/officeDocument/2006/relationships/slide" Target="slide24.xml"/><Relationship Id="rId31" Type="http://schemas.openxmlformats.org/officeDocument/2006/relationships/slide" Target="slide3.xml"/><Relationship Id="rId4" Type="http://schemas.openxmlformats.org/officeDocument/2006/relationships/image" Target="../media/image11.jpeg"/><Relationship Id="rId9" Type="http://schemas.openxmlformats.org/officeDocument/2006/relationships/slide" Target="slide10.xml"/><Relationship Id="rId14" Type="http://schemas.openxmlformats.org/officeDocument/2006/relationships/slide" Target="slide17.xml"/><Relationship Id="rId22" Type="http://schemas.openxmlformats.org/officeDocument/2006/relationships/slide" Target="slide19.xml"/><Relationship Id="rId27" Type="http://schemas.openxmlformats.org/officeDocument/2006/relationships/slide" Target="slide26.xml"/><Relationship Id="rId30" Type="http://schemas.openxmlformats.org/officeDocument/2006/relationships/slide" Target="slide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10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12.gif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12.gif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12.gif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4" descr="lines5"/>
          <p:cNvSpPr>
            <a:spLocks noChangeArrowheads="1" noChangeShapeType="1" noTextEdit="1"/>
          </p:cNvSpPr>
          <p:nvPr/>
        </p:nvSpPr>
        <p:spPr bwMode="auto">
          <a:xfrm>
            <a:off x="1476375" y="2492375"/>
            <a:ext cx="6408738" cy="1295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0C0C0"/>
                  </a:outerShdw>
                </a:effectLst>
                <a:latin typeface="Comic Sans MS"/>
              </a:rPr>
              <a:t>«Умники и умницы"</a:t>
            </a:r>
          </a:p>
        </p:txBody>
      </p:sp>
      <p:sp>
        <p:nvSpPr>
          <p:cNvPr id="4099" name="WordArt 23"/>
          <p:cNvSpPr>
            <a:spLocks noChangeArrowheads="1" noChangeShapeType="1" noTextEdit="1"/>
          </p:cNvSpPr>
          <p:nvPr/>
        </p:nvSpPr>
        <p:spPr bwMode="auto">
          <a:xfrm>
            <a:off x="1835150" y="3933825"/>
            <a:ext cx="5616575" cy="3603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Игра по теме: «Здоровый образ жизни»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1285875" y="1143000"/>
            <a:ext cx="7627938" cy="2357438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24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Тонкий стебель у дорожки,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24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На конце его сережки,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24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На земле лежат листки –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24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Маленькие лопушки.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24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Нам он – как хороший друг,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24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Лечит ранки ног и рук.</a:t>
            </a:r>
            <a:endParaRPr lang="ru-RU" sz="2400" dirty="0" smtClean="0"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500063" y="5786438"/>
            <a:ext cx="5324475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EE7F2"/>
              </a:gs>
              <a:gs pos="50000">
                <a:srgbClr val="FFFFCC"/>
              </a:gs>
              <a:gs pos="100000">
                <a:srgbClr val="FEE7F2"/>
              </a:gs>
            </a:gsLst>
            <a:lin ang="5400000" scaled="1"/>
          </a:gradFill>
          <a:ln w="9525">
            <a:solidFill>
              <a:srgbClr val="CC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подорожник</a:t>
            </a: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500063" y="4857750"/>
            <a:ext cx="5327650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EE7F2"/>
              </a:gs>
              <a:gs pos="50000">
                <a:srgbClr val="FFFFCC"/>
              </a:gs>
              <a:gs pos="100000">
                <a:srgbClr val="FEE7F2"/>
              </a:gs>
            </a:gsLst>
            <a:lin ang="5400000" scaled="1"/>
          </a:gradFill>
          <a:ln w="9525">
            <a:solidFill>
              <a:srgbClr val="CC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полынь</a:t>
            </a: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500063" y="3929063"/>
            <a:ext cx="5327650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EE7F2"/>
              </a:gs>
              <a:gs pos="50000">
                <a:srgbClr val="FFFFCC"/>
              </a:gs>
              <a:gs pos="100000">
                <a:srgbClr val="FEE7F2"/>
              </a:gs>
            </a:gsLst>
            <a:lin ang="5400000" scaled="1"/>
          </a:gradFill>
          <a:ln w="9525">
            <a:solidFill>
              <a:srgbClr val="CC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душица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142852"/>
            <a:ext cx="904818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Лекарственные растения</a:t>
            </a:r>
          </a:p>
        </p:txBody>
      </p:sp>
      <p:sp>
        <p:nvSpPr>
          <p:cNvPr id="11" name="Управляющая кнопка: назад 10">
            <a:hlinkClick r:id="rId4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4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3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4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19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3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84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9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38"/>
                  </p:tgtEl>
                </p:cond>
              </p:nextCondLst>
            </p:seq>
          </p:childTnLst>
        </p:cTn>
      </p:par>
    </p:tnLst>
    <p:bldLst>
      <p:bldP spid="18437" grpId="0" animBg="1"/>
      <p:bldP spid="18437" grpId="1" animBg="1"/>
      <p:bldP spid="18438" grpId="0" animBg="1"/>
      <p:bldP spid="1843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1143000" y="1785938"/>
            <a:ext cx="7000875" cy="30718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54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Игра </a:t>
            </a:r>
          </a:p>
          <a:p>
            <a:pPr algn="ctr">
              <a:defRPr/>
            </a:pPr>
            <a:r>
              <a:rPr lang="ru-RU" sz="54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«Хорошо-плохо»</a:t>
            </a:r>
            <a:endParaRPr lang="ru-RU" sz="5400" b="1" dirty="0">
              <a:solidFill>
                <a:srgbClr val="0066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10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2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17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5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1214438" y="1143000"/>
            <a:ext cx="7699375" cy="2714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28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Эта трава – источник здоровья.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28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            Горькая травка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28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            И животу поправка,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28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            И сама душиста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28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            И метет чисто.</a:t>
            </a: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571500" y="5786438"/>
            <a:ext cx="5324475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CC"/>
              </a:gs>
              <a:gs pos="50000">
                <a:srgbClr val="FEE7F2"/>
              </a:gs>
              <a:gs pos="100000">
                <a:srgbClr val="FFCCCC"/>
              </a:gs>
            </a:gsLst>
            <a:lin ang="5400000" scaled="1"/>
          </a:gradFill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Малина </a:t>
            </a: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571500" y="4857750"/>
            <a:ext cx="5327650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CC"/>
              </a:gs>
              <a:gs pos="50000">
                <a:srgbClr val="FEE7F2"/>
              </a:gs>
              <a:gs pos="100000">
                <a:srgbClr val="FFCCCC"/>
              </a:gs>
            </a:gsLst>
            <a:lin ang="5400000" scaled="1"/>
          </a:gradFill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Полынь </a:t>
            </a:r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571500" y="3929063"/>
            <a:ext cx="5327650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CC"/>
              </a:gs>
              <a:gs pos="50000">
                <a:srgbClr val="FEE7F2"/>
              </a:gs>
              <a:gs pos="100000">
                <a:srgbClr val="FFCCCC"/>
              </a:gs>
            </a:gsLst>
            <a:lin ang="5400000" scaled="1"/>
          </a:gradFill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Мать-и-мачеха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142852"/>
            <a:ext cx="904818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Лекарственные растения</a:t>
            </a:r>
          </a:p>
        </p:txBody>
      </p:sp>
      <p:sp>
        <p:nvSpPr>
          <p:cNvPr id="11" name="Управляющая кнопка: назад 10">
            <a:hlinkClick r:id="rId4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9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1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2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9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32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0"/>
                  </p:tgtEl>
                </p:cond>
              </p:nextCondLst>
            </p:seq>
          </p:childTnLst>
        </p:cTn>
      </p:par>
    </p:tnLst>
    <p:bldLst>
      <p:bldP spid="19460" grpId="0" animBg="1"/>
      <p:bldP spid="19460" grpId="1" animBg="1"/>
      <p:bldP spid="19462" grpId="0" animBg="1"/>
      <p:bldP spid="1946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8229600" cy="1081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571500" y="4357688"/>
            <a:ext cx="5324475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99"/>
              </a:gs>
              <a:gs pos="50000">
                <a:srgbClr val="FFFF99"/>
              </a:gs>
              <a:gs pos="100000">
                <a:srgbClr val="FFCC99"/>
              </a:gs>
            </a:gsLst>
            <a:lin ang="5400000" scaled="1"/>
          </a:gradFill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Подорожник </a:t>
            </a: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571500" y="5286375"/>
            <a:ext cx="5327650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99"/>
              </a:gs>
              <a:gs pos="50000">
                <a:srgbClr val="FFFF99"/>
              </a:gs>
              <a:gs pos="100000">
                <a:srgbClr val="FFCC99"/>
              </a:gs>
            </a:gsLst>
            <a:lin ang="5400000" scaled="1"/>
          </a:gradFill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Мать-и-мачеха</a:t>
            </a: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571500" y="3429000"/>
            <a:ext cx="5327650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99"/>
              </a:gs>
              <a:gs pos="50000">
                <a:srgbClr val="FFFF99"/>
              </a:gs>
              <a:gs pos="100000">
                <a:srgbClr val="FFCC99"/>
              </a:gs>
            </a:gsLst>
            <a:lin ang="5400000" scaled="1"/>
          </a:gradFill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Малина 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187450" y="1357313"/>
            <a:ext cx="75993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Научное название растения состоит из 2 слов и переводится как «кашель» и «выводить»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0" y="142852"/>
            <a:ext cx="904818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Лекарственные растения</a:t>
            </a:r>
          </a:p>
        </p:txBody>
      </p:sp>
      <p:sp>
        <p:nvSpPr>
          <p:cNvPr id="12" name="Управляющая кнопка: назад 11">
            <a:hlinkClick r:id="rId4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4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1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2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74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32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2"/>
                  </p:tgtEl>
                </p:cond>
              </p:nextCondLst>
            </p:seq>
          </p:childTnLst>
        </p:cTn>
      </p:par>
    </p:tnLst>
    <p:bldLst>
      <p:bldP spid="17412" grpId="0" animBg="1"/>
      <p:bldP spid="17412" grpId="1" animBg="1"/>
      <p:bldP spid="17414" grpId="0" animBg="1"/>
      <p:bldP spid="1741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684213" y="1052513"/>
            <a:ext cx="8229600" cy="10810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Этот  майский цветок занесен в Красную книгу, используется при лечении сердца</a:t>
            </a:r>
          </a:p>
        </p:txBody>
      </p:sp>
      <p:sp>
        <p:nvSpPr>
          <p:cNvPr id="17411" name="Text Box 13"/>
          <p:cNvSpPr txBox="1">
            <a:spLocks noChangeArrowheads="1"/>
          </p:cNvSpPr>
          <p:nvPr/>
        </p:nvSpPr>
        <p:spPr bwMode="auto">
          <a:xfrm>
            <a:off x="539750" y="4357688"/>
            <a:ext cx="59039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latin typeface="Comic Sans MS" pitchFamily="66" charset="0"/>
              </a:rPr>
              <a:t>Ландыш</a:t>
            </a:r>
            <a:r>
              <a:rPr lang="ru-RU" sz="1600" b="1">
                <a:latin typeface="Comic Sans MS" pitchFamily="66" charset="0"/>
              </a:rPr>
              <a:t> 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357313" y="2286000"/>
            <a:ext cx="5372100" cy="4248150"/>
            <a:chOff x="521" y="1525"/>
            <a:chExt cx="3267" cy="2676"/>
          </a:xfrm>
        </p:grpSpPr>
        <p:sp>
          <p:nvSpPr>
            <p:cNvPr id="17415" name="Rectangle 15"/>
            <p:cNvSpPr>
              <a:spLocks noChangeArrowheads="1"/>
            </p:cNvSpPr>
            <p:nvPr/>
          </p:nvSpPr>
          <p:spPr bwMode="auto">
            <a:xfrm>
              <a:off x="521" y="1525"/>
              <a:ext cx="3267" cy="267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7416" name="Picture 16" descr="Рисунок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10101"/>
                </a:clrFrom>
                <a:clrTo>
                  <a:srgbClr val="010101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38" y="1797"/>
              <a:ext cx="1678" cy="2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Прямоугольник 14"/>
          <p:cNvSpPr/>
          <p:nvPr/>
        </p:nvSpPr>
        <p:spPr>
          <a:xfrm>
            <a:off x="0" y="142852"/>
            <a:ext cx="904818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Лекарственные растения</a:t>
            </a:r>
          </a:p>
        </p:txBody>
      </p:sp>
      <p:sp>
        <p:nvSpPr>
          <p:cNvPr id="12" name="Управляющая кнопка: назад 11">
            <a:hlinkClick r:id="rId4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900113" y="1143000"/>
            <a:ext cx="6386512" cy="35718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000" b="1" smtClean="0">
                <a:solidFill>
                  <a:srgbClr val="006600"/>
                </a:solidFill>
                <a:latin typeface="Comic Sans MS" pitchFamily="66" charset="0"/>
              </a:rPr>
              <a:t>	</a:t>
            </a:r>
            <a:r>
              <a:rPr lang="ru-RU" sz="2400" b="1" smtClean="0">
                <a:solidFill>
                  <a:srgbClr val="006600"/>
                </a:solidFill>
                <a:latin typeface="Comic Sans MS" pitchFamily="66" charset="0"/>
              </a:rPr>
              <a:t>Витамина «С» король!</a:t>
            </a:r>
          </a:p>
          <a:p>
            <a:pPr eaLnBrk="1" hangingPunct="1">
              <a:buFontTx/>
              <a:buNone/>
            </a:pPr>
            <a:r>
              <a:rPr lang="ru-RU" sz="2400" b="1" smtClean="0">
                <a:solidFill>
                  <a:srgbClr val="006600"/>
                </a:solidFill>
                <a:latin typeface="Comic Sans MS" pitchFamily="66" charset="0"/>
              </a:rPr>
              <a:t>   Уважать его изволь.</a:t>
            </a:r>
          </a:p>
          <a:p>
            <a:pPr eaLnBrk="1" hangingPunct="1">
              <a:buFontTx/>
              <a:buNone/>
            </a:pPr>
            <a:r>
              <a:rPr lang="ru-RU" sz="2400" b="1" smtClean="0">
                <a:solidFill>
                  <a:srgbClr val="006600"/>
                </a:solidFill>
                <a:latin typeface="Comic Sans MS" pitchFamily="66" charset="0"/>
              </a:rPr>
              <a:t>   Приглашай к себе на чай</a:t>
            </a:r>
          </a:p>
          <a:p>
            <a:pPr eaLnBrk="1" hangingPunct="1">
              <a:buFontTx/>
              <a:buNone/>
            </a:pPr>
            <a:r>
              <a:rPr lang="ru-RU" sz="2400" b="1" smtClean="0">
                <a:solidFill>
                  <a:srgbClr val="006600"/>
                </a:solidFill>
                <a:latin typeface="Comic Sans MS" pitchFamily="66" charset="0"/>
              </a:rPr>
              <a:t>   Или просто так встречай!</a:t>
            </a:r>
          </a:p>
          <a:p>
            <a:pPr eaLnBrk="1" hangingPunct="1">
              <a:buFontTx/>
              <a:buNone/>
            </a:pPr>
            <a:r>
              <a:rPr lang="ru-RU" sz="2400" b="1" smtClean="0">
                <a:solidFill>
                  <a:srgbClr val="006600"/>
                </a:solidFill>
                <a:latin typeface="Comic Sans MS" pitchFamily="66" charset="0"/>
              </a:rPr>
              <a:t>   В ярко-желтом фраке он</a:t>
            </a:r>
          </a:p>
          <a:p>
            <a:pPr eaLnBrk="1" hangingPunct="1">
              <a:buFontTx/>
              <a:buNone/>
            </a:pPr>
            <a:r>
              <a:rPr lang="ru-RU" sz="2400" b="1" smtClean="0">
                <a:solidFill>
                  <a:srgbClr val="006600"/>
                </a:solidFill>
                <a:latin typeface="Comic Sans MS" pitchFamily="66" charset="0"/>
              </a:rPr>
              <a:t>   Кто же это?</a:t>
            </a:r>
          </a:p>
        </p:txBody>
      </p:sp>
      <p:sp>
        <p:nvSpPr>
          <p:cNvPr id="21507" name="WordArt 3" descr="lines5"/>
          <p:cNvSpPr>
            <a:spLocks noChangeArrowheads="1" noChangeShapeType="1" noTextEdit="1"/>
          </p:cNvSpPr>
          <p:nvPr/>
        </p:nvSpPr>
        <p:spPr bwMode="auto">
          <a:xfrm>
            <a:off x="500063" y="0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99FF33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Овощи, фрукты, ягоды</a:t>
            </a:r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357188" y="5786438"/>
            <a:ext cx="5184775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FFFF"/>
              </a:gs>
              <a:gs pos="50000">
                <a:srgbClr val="FFFFCC"/>
              </a:gs>
              <a:gs pos="100000">
                <a:srgbClr val="00FFFF"/>
              </a:gs>
            </a:gsLst>
            <a:lin ang="5400000" scaled="1"/>
          </a:gradFill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лимон</a:t>
            </a: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357188" y="4929188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FFFF"/>
              </a:gs>
              <a:gs pos="50000">
                <a:srgbClr val="FFFFCC"/>
              </a:gs>
              <a:gs pos="100000">
                <a:srgbClr val="00FFFF"/>
              </a:gs>
            </a:gsLst>
            <a:lin ang="5400000" scaled="1"/>
          </a:gradFill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кокос</a:t>
            </a:r>
          </a:p>
        </p:txBody>
      </p:sp>
      <p:sp>
        <p:nvSpPr>
          <p:cNvPr id="21513" name="AutoShape 9"/>
          <p:cNvSpPr>
            <a:spLocks noChangeArrowheads="1"/>
          </p:cNvSpPr>
          <p:nvPr/>
        </p:nvSpPr>
        <p:spPr bwMode="auto">
          <a:xfrm>
            <a:off x="357188" y="4071938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FFFF"/>
              </a:gs>
              <a:gs pos="50000">
                <a:srgbClr val="FFFFCC"/>
              </a:gs>
              <a:gs pos="100000">
                <a:srgbClr val="00FFFF"/>
              </a:gs>
            </a:gsLst>
            <a:lin ang="5400000" scaled="1"/>
          </a:gradFill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ананас</a:t>
            </a:r>
          </a:p>
        </p:txBody>
      </p:sp>
      <p:sp>
        <p:nvSpPr>
          <p:cNvPr id="11" name="Управляющая кнопка: назад 10">
            <a:hlinkClick r:id="rId4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5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16" dur="2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1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15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26" dur="2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1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15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33" dur="2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11"/>
                  </p:tgtEl>
                </p:cond>
              </p:nextCondLst>
            </p:seq>
          </p:childTnLst>
        </p:cTn>
      </p:par>
    </p:tnLst>
    <p:bldLst>
      <p:bldP spid="21507" grpId="0" animBg="1"/>
      <p:bldP spid="21511" grpId="0" animBg="1"/>
      <p:bldP spid="21512" grpId="0" animBg="1"/>
      <p:bldP spid="21512" grpId="1" animBg="1"/>
      <p:bldP spid="21513" grpId="0" animBg="1"/>
      <p:bldP spid="21513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8245475" cy="15113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3600" b="1" dirty="0" smtClean="0">
                <a:solidFill>
                  <a:srgbClr val="006600"/>
                </a:solidFill>
                <a:latin typeface="Comic Sans MS" pitchFamily="66" charset="0"/>
              </a:rPr>
              <a:t>	Чтобы видеть хорошо, нужно есть побольше этой ягоды</a:t>
            </a:r>
            <a:endParaRPr lang="ru-RU" sz="3600" b="1" dirty="0" smtClean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395288" y="2781300"/>
            <a:ext cx="5184775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CCFF"/>
              </a:gs>
              <a:gs pos="50000">
                <a:srgbClr val="00FFFF"/>
              </a:gs>
              <a:gs pos="100000">
                <a:srgbClr val="CCCCFF"/>
              </a:gs>
            </a:gsLst>
            <a:lin ang="5400000" scaled="1"/>
          </a:gradFill>
          <a:ln w="9525">
            <a:solidFill>
              <a:srgbClr val="CC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Черника </a:t>
            </a:r>
          </a:p>
        </p:txBody>
      </p:sp>
      <p:sp>
        <p:nvSpPr>
          <p:cNvPr id="23560" name="AutoShape 8"/>
          <p:cNvSpPr>
            <a:spLocks noChangeArrowheads="1"/>
          </p:cNvSpPr>
          <p:nvPr/>
        </p:nvSpPr>
        <p:spPr bwMode="auto">
          <a:xfrm>
            <a:off x="395288" y="4508500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CCFF"/>
              </a:gs>
              <a:gs pos="50000">
                <a:srgbClr val="00FFFF"/>
              </a:gs>
              <a:gs pos="100000">
                <a:srgbClr val="CCCCFF"/>
              </a:gs>
            </a:gsLst>
            <a:lin ang="5400000" scaled="1"/>
          </a:gradFill>
          <a:ln w="9525">
            <a:solidFill>
              <a:srgbClr val="CC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Крыжовник </a:t>
            </a:r>
          </a:p>
        </p:txBody>
      </p:sp>
      <p:sp>
        <p:nvSpPr>
          <p:cNvPr id="23561" name="AutoShape 9"/>
          <p:cNvSpPr>
            <a:spLocks noChangeArrowheads="1"/>
          </p:cNvSpPr>
          <p:nvPr/>
        </p:nvSpPr>
        <p:spPr bwMode="auto">
          <a:xfrm>
            <a:off x="428625" y="3643313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CCFF"/>
              </a:gs>
              <a:gs pos="50000">
                <a:srgbClr val="00FFFF"/>
              </a:gs>
              <a:gs pos="100000">
                <a:srgbClr val="CCCCFF"/>
              </a:gs>
            </a:gsLst>
            <a:lin ang="5400000" scaled="1"/>
          </a:gradFill>
          <a:ln w="9525">
            <a:solidFill>
              <a:srgbClr val="CC99F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Брусника </a:t>
            </a:r>
          </a:p>
        </p:txBody>
      </p:sp>
      <p:sp>
        <p:nvSpPr>
          <p:cNvPr id="23568" name="WordArt 16" descr="lines5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99FF66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Овощи, фрукты, ягоды</a:t>
            </a:r>
          </a:p>
        </p:txBody>
      </p:sp>
      <p:sp>
        <p:nvSpPr>
          <p:cNvPr id="11" name="Управляющая кнопка: назад 10">
            <a:hlinkClick r:id="rId4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35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16" dur="2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6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35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26" dur="2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6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35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33" dur="2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59"/>
                  </p:tgtEl>
                </p:cond>
              </p:nextCondLst>
            </p:seq>
          </p:childTnLst>
        </p:cTn>
      </p:par>
    </p:tnLst>
    <p:bldLst>
      <p:bldP spid="23559" grpId="0" animBg="1"/>
      <p:bldP spid="23560" grpId="0" animBg="1"/>
      <p:bldP spid="23560" grpId="1" animBg="1"/>
      <p:bldP spid="23561" grpId="0" animBg="1"/>
      <p:bldP spid="23561" grpId="1" animBg="1"/>
      <p:bldP spid="2356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686800" cy="15113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3600" b="1" smtClean="0">
                <a:solidFill>
                  <a:srgbClr val="006600"/>
                </a:solidFill>
                <a:latin typeface="Comic Sans MS" pitchFamily="66" charset="0"/>
              </a:rPr>
              <a:t>	</a:t>
            </a:r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428625" y="4857750"/>
            <a:ext cx="5184775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CC"/>
              </a:gs>
              <a:gs pos="50000">
                <a:srgbClr val="FFFFCC"/>
              </a:gs>
              <a:gs pos="100000">
                <a:srgbClr val="FFCCCC"/>
              </a:gs>
            </a:gsLst>
            <a:lin ang="5400000" scaled="1"/>
          </a:gradFill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малина</a:t>
            </a:r>
          </a:p>
        </p:txBody>
      </p:sp>
      <p:sp>
        <p:nvSpPr>
          <p:cNvPr id="22536" name="AutoShape 8"/>
          <p:cNvSpPr>
            <a:spLocks noChangeArrowheads="1"/>
          </p:cNvSpPr>
          <p:nvPr/>
        </p:nvSpPr>
        <p:spPr bwMode="auto">
          <a:xfrm>
            <a:off x="428625" y="5715000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CC"/>
              </a:gs>
              <a:gs pos="50000">
                <a:srgbClr val="FFFFCC"/>
              </a:gs>
              <a:gs pos="100000">
                <a:srgbClr val="FFCCCC"/>
              </a:gs>
            </a:gsLst>
            <a:lin ang="5400000" scaled="1"/>
          </a:gradFill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арбуз</a:t>
            </a:r>
          </a:p>
        </p:txBody>
      </p:sp>
      <p:sp>
        <p:nvSpPr>
          <p:cNvPr id="22537" name="AutoShape 9"/>
          <p:cNvSpPr>
            <a:spLocks noChangeArrowheads="1"/>
          </p:cNvSpPr>
          <p:nvPr/>
        </p:nvSpPr>
        <p:spPr bwMode="auto">
          <a:xfrm>
            <a:off x="428625" y="4000500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CC"/>
              </a:gs>
              <a:gs pos="50000">
                <a:srgbClr val="FFFFCC"/>
              </a:gs>
              <a:gs pos="100000">
                <a:srgbClr val="FFCCCC"/>
              </a:gs>
            </a:gsLst>
            <a:lin ang="5400000" scaled="1"/>
          </a:gradFill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слива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1258888" y="1484313"/>
            <a:ext cx="6697662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Сладких ягод соберите,</a:t>
            </a:r>
          </a:p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Для варенья припасите,</a:t>
            </a:r>
          </a:p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От простуды, от ангины</a:t>
            </a:r>
          </a:p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С чем поможет чай??</a:t>
            </a:r>
          </a:p>
        </p:txBody>
      </p:sp>
      <p:sp>
        <p:nvSpPr>
          <p:cNvPr id="22544" name="WordArt 16" descr="lines5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66FF33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Овощи, фрукты, ягоды</a:t>
            </a:r>
          </a:p>
        </p:txBody>
      </p:sp>
      <p:sp>
        <p:nvSpPr>
          <p:cNvPr id="12" name="Управляющая кнопка: назад 11">
            <a:hlinkClick r:id="rId4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5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16" dur="2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3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25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6" dur="2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3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25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33" dur="2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35"/>
                  </p:tgtEl>
                </p:cond>
              </p:nextCondLst>
            </p:seq>
          </p:childTnLst>
        </p:cTn>
      </p:par>
    </p:tnLst>
    <p:bldLst>
      <p:bldP spid="22535" grpId="0" animBg="1"/>
      <p:bldP spid="22536" grpId="0" animBg="1"/>
      <p:bldP spid="22536" grpId="1" animBg="1"/>
      <p:bldP spid="22537" grpId="0" animBg="1"/>
      <p:bldP spid="22537" grpId="1" animBg="1"/>
      <p:bldP spid="2254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1412875"/>
            <a:ext cx="8686800" cy="15113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3600" b="1" dirty="0" smtClean="0">
                <a:solidFill>
                  <a:srgbClr val="006600"/>
                </a:solidFill>
                <a:latin typeface="Comic Sans MS" pitchFamily="66" charset="0"/>
              </a:rPr>
              <a:t>	</a:t>
            </a:r>
            <a:r>
              <a:rPr lang="ru-RU" b="1" dirty="0" smtClean="0">
                <a:solidFill>
                  <a:srgbClr val="006600"/>
                </a:solidFill>
                <a:latin typeface="Comic Sans MS" pitchFamily="66" charset="0"/>
              </a:rPr>
              <a:t>Чтобы мы не заболели, мамы надевают на нас бусы из долек этого жгучего овоща</a:t>
            </a:r>
            <a:endParaRPr lang="ru-RU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571500" y="3357563"/>
            <a:ext cx="5184775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99"/>
              </a:gs>
              <a:gs pos="50000">
                <a:srgbClr val="FFCCCC"/>
              </a:gs>
              <a:gs pos="100000">
                <a:srgbClr val="FFCC99"/>
              </a:gs>
            </a:gsLst>
            <a:lin ang="5400000" scaled="1"/>
          </a:gradFill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чеснок</a:t>
            </a:r>
          </a:p>
        </p:txBody>
      </p:sp>
      <p:sp>
        <p:nvSpPr>
          <p:cNvPr id="24584" name="AutoShape 8"/>
          <p:cNvSpPr>
            <a:spLocks noChangeArrowheads="1"/>
          </p:cNvSpPr>
          <p:nvPr/>
        </p:nvSpPr>
        <p:spPr bwMode="auto">
          <a:xfrm>
            <a:off x="571500" y="5072063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99"/>
              </a:gs>
              <a:gs pos="50000">
                <a:srgbClr val="FFCCCC"/>
              </a:gs>
              <a:gs pos="100000">
                <a:srgbClr val="FFCC99"/>
              </a:gs>
            </a:gsLst>
            <a:lin ang="5400000" scaled="1"/>
          </a:gradFill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перец</a:t>
            </a:r>
          </a:p>
        </p:txBody>
      </p:sp>
      <p:sp>
        <p:nvSpPr>
          <p:cNvPr id="24585" name="AutoShape 9"/>
          <p:cNvSpPr>
            <a:spLocks noChangeArrowheads="1"/>
          </p:cNvSpPr>
          <p:nvPr/>
        </p:nvSpPr>
        <p:spPr bwMode="auto">
          <a:xfrm>
            <a:off x="571500" y="4214813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99"/>
              </a:gs>
              <a:gs pos="50000">
                <a:srgbClr val="FFCCCC"/>
              </a:gs>
              <a:gs pos="100000">
                <a:srgbClr val="FFCC99"/>
              </a:gs>
            </a:gsLst>
            <a:lin ang="5400000" scaled="1"/>
          </a:gradFill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лук</a:t>
            </a:r>
          </a:p>
        </p:txBody>
      </p:sp>
      <p:sp>
        <p:nvSpPr>
          <p:cNvPr id="21510" name="WordArt 14" descr="lines5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66FF33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Овощи, фрукты, ягоды</a:t>
            </a:r>
          </a:p>
        </p:txBody>
      </p:sp>
      <p:sp>
        <p:nvSpPr>
          <p:cNvPr id="11" name="Управляющая кнопка: назад 10">
            <a:hlinkClick r:id="rId4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5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" presetClass="emph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5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1" presetClass="emph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19" dur="2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45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26" dur="2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3"/>
                  </p:tgtEl>
                </p:cond>
              </p:nextCondLst>
            </p:seq>
          </p:childTnLst>
        </p:cTn>
      </p:par>
    </p:tnLst>
    <p:bldLst>
      <p:bldP spid="24583" grpId="0" animBg="1"/>
      <p:bldP spid="24584" grpId="0" animBg="1"/>
      <p:bldP spid="24584" grpId="1" animBg="1"/>
      <p:bldP spid="24585" grpId="0" animBg="1"/>
      <p:bldP spid="24585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686800" cy="15113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Название этого овоща переводится с итальянского как «золотое яблоко». Очень полезен при заболеваниях сердца.</a:t>
            </a:r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428625" y="5500688"/>
            <a:ext cx="5184775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50000">
                <a:srgbClr val="FFFFCC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помидор</a:t>
            </a:r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357188" y="4643438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50000">
                <a:srgbClr val="FFFFCC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мандарин</a:t>
            </a:r>
          </a:p>
        </p:txBody>
      </p:sp>
      <p:sp>
        <p:nvSpPr>
          <p:cNvPr id="25609" name="AutoShape 9"/>
          <p:cNvSpPr>
            <a:spLocks noChangeArrowheads="1"/>
          </p:cNvSpPr>
          <p:nvPr/>
        </p:nvSpPr>
        <p:spPr bwMode="auto">
          <a:xfrm>
            <a:off x="428625" y="3786188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50000">
                <a:srgbClr val="FFFFCC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репа</a:t>
            </a:r>
          </a:p>
        </p:txBody>
      </p:sp>
      <p:sp>
        <p:nvSpPr>
          <p:cNvPr id="25618" name="WordArt 18" descr="lines5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66FF33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Овощи, фрукты, ягоды</a:t>
            </a:r>
          </a:p>
        </p:txBody>
      </p:sp>
      <p:sp>
        <p:nvSpPr>
          <p:cNvPr id="11" name="Управляющая кнопка: назад 10">
            <a:hlinkClick r:id="rId4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6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16" dur="2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0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56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26" dur="2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0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56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33" dur="2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07"/>
                  </p:tgtEl>
                </p:cond>
              </p:nextCondLst>
            </p:seq>
          </p:childTnLst>
        </p:cTn>
      </p:par>
    </p:tnLst>
    <p:bldLst>
      <p:bldP spid="25607" grpId="0" animBg="1"/>
      <p:bldP spid="25608" grpId="0" animBg="1"/>
      <p:bldP spid="25608" grpId="1" animBg="1"/>
      <p:bldP spid="25609" grpId="0" animBg="1"/>
      <p:bldP spid="25609" grpId="1" animBg="1"/>
      <p:bldP spid="256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3" name="WordArt 26" descr="lines5"/>
          <p:cNvSpPr>
            <a:spLocks noChangeArrowheads="1" noChangeShapeType="1" noTextEdit="1"/>
          </p:cNvSpPr>
          <p:nvPr/>
        </p:nvSpPr>
        <p:spPr bwMode="auto">
          <a:xfrm>
            <a:off x="1908175" y="188913"/>
            <a:ext cx="5616575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«Умники и умницы"</a:t>
            </a:r>
          </a:p>
        </p:txBody>
      </p:sp>
      <p:sp>
        <p:nvSpPr>
          <p:cNvPr id="40" name="Лента лицом вверх 39"/>
          <p:cNvSpPr/>
          <p:nvPr/>
        </p:nvSpPr>
        <p:spPr>
          <a:xfrm>
            <a:off x="0" y="1000108"/>
            <a:ext cx="3143240" cy="1000132"/>
          </a:xfrm>
          <a:prstGeom prst="ribbon2">
            <a:avLst/>
          </a:prstGeom>
          <a:solidFill>
            <a:srgbClr val="FF66FF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Chevron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dirty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FFFF00">
                      <a:alpha val="43000"/>
                    </a:srgbClr>
                  </a:outerShdw>
                </a:effectLst>
              </a:rPr>
              <a:t>СПОРТ</a:t>
            </a:r>
          </a:p>
        </p:txBody>
      </p:sp>
      <p:sp>
        <p:nvSpPr>
          <p:cNvPr id="39" name="Лента лицом вверх 38"/>
          <p:cNvSpPr/>
          <p:nvPr/>
        </p:nvSpPr>
        <p:spPr>
          <a:xfrm>
            <a:off x="0" y="2071678"/>
            <a:ext cx="3143240" cy="1000132"/>
          </a:xfrm>
          <a:prstGeom prst="ribbon2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Chevron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Лекарственные растения</a:t>
            </a:r>
          </a:p>
        </p:txBody>
      </p:sp>
      <p:sp>
        <p:nvSpPr>
          <p:cNvPr id="43" name="Лента лицом вверх 42"/>
          <p:cNvSpPr/>
          <p:nvPr/>
        </p:nvSpPr>
        <p:spPr>
          <a:xfrm>
            <a:off x="0" y="3214686"/>
            <a:ext cx="3143240" cy="1000132"/>
          </a:xfrm>
          <a:prstGeom prst="ribbon2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Chevron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Фрукты, овощи, ягоды</a:t>
            </a:r>
          </a:p>
        </p:txBody>
      </p:sp>
      <p:sp>
        <p:nvSpPr>
          <p:cNvPr id="44" name="Лента лицом вверх 43"/>
          <p:cNvSpPr/>
          <p:nvPr/>
        </p:nvSpPr>
        <p:spPr>
          <a:xfrm>
            <a:off x="0" y="5429264"/>
            <a:ext cx="3143240" cy="1000132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Chevron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Разные сказки</a:t>
            </a:r>
          </a:p>
        </p:txBody>
      </p:sp>
      <p:sp>
        <p:nvSpPr>
          <p:cNvPr id="45" name="Лента лицом вверх 44"/>
          <p:cNvSpPr/>
          <p:nvPr/>
        </p:nvSpPr>
        <p:spPr>
          <a:xfrm>
            <a:off x="0" y="4286256"/>
            <a:ext cx="3143240" cy="1000132"/>
          </a:xfrm>
          <a:prstGeom prst="ribbon2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Chevron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гигиена</a:t>
            </a:r>
          </a:p>
        </p:txBody>
      </p:sp>
      <p:sp>
        <p:nvSpPr>
          <p:cNvPr id="46" name="6-конечная звезда 45"/>
          <p:cNvSpPr/>
          <p:nvPr/>
        </p:nvSpPr>
        <p:spPr>
          <a:xfrm>
            <a:off x="4286250" y="1000125"/>
            <a:ext cx="785813" cy="928688"/>
          </a:xfrm>
          <a:prstGeom prst="star6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5" action="ppaction://hlinksldjump"/>
              </a:rPr>
              <a:t>2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48" name="6-конечная звезда 47"/>
          <p:cNvSpPr/>
          <p:nvPr/>
        </p:nvSpPr>
        <p:spPr>
          <a:xfrm>
            <a:off x="6143625" y="1000125"/>
            <a:ext cx="785813" cy="928688"/>
          </a:xfrm>
          <a:prstGeom prst="star6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6" action="ppaction://hlinksldjump"/>
              </a:rPr>
              <a:t>4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49" name="6-конечная звезда 48"/>
          <p:cNvSpPr/>
          <p:nvPr/>
        </p:nvSpPr>
        <p:spPr>
          <a:xfrm>
            <a:off x="7143750" y="1000125"/>
            <a:ext cx="785813" cy="928688"/>
          </a:xfrm>
          <a:prstGeom prst="star6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7" action="ppaction://hlinksldjump"/>
              </a:rPr>
              <a:t>5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50" name="6-конечная звезда 49"/>
          <p:cNvSpPr/>
          <p:nvPr/>
        </p:nvSpPr>
        <p:spPr>
          <a:xfrm>
            <a:off x="8143875" y="1000125"/>
            <a:ext cx="785813" cy="928688"/>
          </a:xfrm>
          <a:prstGeom prst="star6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8" action="ppaction://hlinksldjump"/>
              </a:rPr>
              <a:t>6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58" name="6-конечная звезда 57"/>
          <p:cNvSpPr/>
          <p:nvPr/>
        </p:nvSpPr>
        <p:spPr>
          <a:xfrm>
            <a:off x="4286250" y="2286000"/>
            <a:ext cx="785813" cy="928688"/>
          </a:xfrm>
          <a:prstGeom prst="star6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9" action="ppaction://hlinksldjump"/>
              </a:rPr>
              <a:t>2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59" name="6-конечная звезда 58"/>
          <p:cNvSpPr/>
          <p:nvPr/>
        </p:nvSpPr>
        <p:spPr>
          <a:xfrm>
            <a:off x="4286250" y="3357563"/>
            <a:ext cx="785813" cy="928687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10" action="ppaction://hlinksldjump"/>
              </a:rPr>
              <a:t>2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60" name="6-конечная звезда 59"/>
          <p:cNvSpPr/>
          <p:nvPr/>
        </p:nvSpPr>
        <p:spPr>
          <a:xfrm>
            <a:off x="4286250" y="4429125"/>
            <a:ext cx="785813" cy="928688"/>
          </a:xfrm>
          <a:prstGeom prst="star6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11" action="ppaction://hlinksldjump"/>
              </a:rPr>
              <a:t>2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61" name="6-конечная звезда 60"/>
          <p:cNvSpPr/>
          <p:nvPr/>
        </p:nvSpPr>
        <p:spPr>
          <a:xfrm>
            <a:off x="4286250" y="5500688"/>
            <a:ext cx="785813" cy="928687"/>
          </a:xfrm>
          <a:prstGeom prst="star6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12" action="ppaction://hlinksldjump"/>
              </a:rPr>
              <a:t>2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62" name="6-конечная звезда 61"/>
          <p:cNvSpPr/>
          <p:nvPr/>
        </p:nvSpPr>
        <p:spPr>
          <a:xfrm>
            <a:off x="5214938" y="2286000"/>
            <a:ext cx="785812" cy="928688"/>
          </a:xfrm>
          <a:prstGeom prst="star6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13" action="ppaction://hlinksldjump"/>
              </a:rPr>
              <a:t>3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63" name="6-конечная звезда 62"/>
          <p:cNvSpPr/>
          <p:nvPr/>
        </p:nvSpPr>
        <p:spPr>
          <a:xfrm>
            <a:off x="5214938" y="3357563"/>
            <a:ext cx="785812" cy="928687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14" action="ppaction://hlinksldjump"/>
              </a:rPr>
              <a:t>3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64" name="6-конечная звезда 63"/>
          <p:cNvSpPr/>
          <p:nvPr/>
        </p:nvSpPr>
        <p:spPr>
          <a:xfrm>
            <a:off x="5214938" y="4429125"/>
            <a:ext cx="785812" cy="928688"/>
          </a:xfrm>
          <a:prstGeom prst="star6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15" action="ppaction://hlinksldjump"/>
              </a:rPr>
              <a:t>3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65" name="6-конечная звезда 64"/>
          <p:cNvSpPr/>
          <p:nvPr/>
        </p:nvSpPr>
        <p:spPr>
          <a:xfrm>
            <a:off x="5214938" y="5500688"/>
            <a:ext cx="785812" cy="928687"/>
          </a:xfrm>
          <a:prstGeom prst="star6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16" action="ppaction://hlinksldjump"/>
              </a:rPr>
              <a:t>3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66" name="6-конечная звезда 65"/>
          <p:cNvSpPr/>
          <p:nvPr/>
        </p:nvSpPr>
        <p:spPr>
          <a:xfrm>
            <a:off x="6215063" y="2286000"/>
            <a:ext cx="785812" cy="928688"/>
          </a:xfrm>
          <a:prstGeom prst="star6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17" action="ppaction://hlinksldjump"/>
              </a:rPr>
              <a:t>4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67" name="6-конечная звезда 66"/>
          <p:cNvSpPr/>
          <p:nvPr/>
        </p:nvSpPr>
        <p:spPr>
          <a:xfrm>
            <a:off x="6215063" y="3357563"/>
            <a:ext cx="785812" cy="928687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18" action="ppaction://hlinksldjump"/>
              </a:rPr>
              <a:t>4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68" name="6-конечная звезда 67"/>
          <p:cNvSpPr/>
          <p:nvPr/>
        </p:nvSpPr>
        <p:spPr>
          <a:xfrm>
            <a:off x="6215063" y="4429125"/>
            <a:ext cx="785812" cy="928688"/>
          </a:xfrm>
          <a:prstGeom prst="star6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19" action="ppaction://hlinksldjump"/>
              </a:rPr>
              <a:t>4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69" name="6-конечная звезда 68"/>
          <p:cNvSpPr/>
          <p:nvPr/>
        </p:nvSpPr>
        <p:spPr>
          <a:xfrm>
            <a:off x="6215063" y="5500688"/>
            <a:ext cx="785812" cy="928687"/>
          </a:xfrm>
          <a:prstGeom prst="star6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20" action="ppaction://hlinksldjump"/>
              </a:rPr>
              <a:t>4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70" name="6-конечная звезда 69"/>
          <p:cNvSpPr/>
          <p:nvPr/>
        </p:nvSpPr>
        <p:spPr>
          <a:xfrm>
            <a:off x="7143750" y="2214563"/>
            <a:ext cx="785813" cy="928687"/>
          </a:xfrm>
          <a:prstGeom prst="star6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21" action="ppaction://hlinksldjump"/>
              </a:rPr>
              <a:t>5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71" name="6-конечная звезда 70"/>
          <p:cNvSpPr/>
          <p:nvPr/>
        </p:nvSpPr>
        <p:spPr>
          <a:xfrm>
            <a:off x="7143750" y="3286125"/>
            <a:ext cx="785813" cy="928688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22" action="ppaction://hlinksldjump"/>
              </a:rPr>
              <a:t>5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72" name="6-конечная звезда 71"/>
          <p:cNvSpPr/>
          <p:nvPr/>
        </p:nvSpPr>
        <p:spPr>
          <a:xfrm>
            <a:off x="7143750" y="4429125"/>
            <a:ext cx="785813" cy="928688"/>
          </a:xfrm>
          <a:prstGeom prst="star6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23" action="ppaction://hlinksldjump"/>
              </a:rPr>
              <a:t>5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73" name="6-конечная звезда 72"/>
          <p:cNvSpPr/>
          <p:nvPr/>
        </p:nvSpPr>
        <p:spPr>
          <a:xfrm>
            <a:off x="7143750" y="5500688"/>
            <a:ext cx="785813" cy="928687"/>
          </a:xfrm>
          <a:prstGeom prst="star6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24" action="ppaction://hlinksldjump"/>
              </a:rPr>
              <a:t>5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74" name="6-конечная звезда 73"/>
          <p:cNvSpPr/>
          <p:nvPr/>
        </p:nvSpPr>
        <p:spPr>
          <a:xfrm>
            <a:off x="8143875" y="2214563"/>
            <a:ext cx="785813" cy="928687"/>
          </a:xfrm>
          <a:prstGeom prst="star6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25" action="ppaction://hlinksldjump"/>
              </a:rPr>
              <a:t>6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75" name="6-конечная звезда 74"/>
          <p:cNvSpPr/>
          <p:nvPr/>
        </p:nvSpPr>
        <p:spPr>
          <a:xfrm>
            <a:off x="8143875" y="3286125"/>
            <a:ext cx="785813" cy="928688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26" action="ppaction://hlinksldjump"/>
              </a:rPr>
              <a:t>6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76" name="6-конечная звезда 75"/>
          <p:cNvSpPr/>
          <p:nvPr/>
        </p:nvSpPr>
        <p:spPr>
          <a:xfrm>
            <a:off x="8143875" y="4429125"/>
            <a:ext cx="785813" cy="928688"/>
          </a:xfrm>
          <a:prstGeom prst="star6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27" action="ppaction://hlinksldjump"/>
              </a:rPr>
              <a:t>6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77" name="6-конечная звезда 76"/>
          <p:cNvSpPr/>
          <p:nvPr/>
        </p:nvSpPr>
        <p:spPr>
          <a:xfrm>
            <a:off x="8143875" y="5500688"/>
            <a:ext cx="785813" cy="928687"/>
          </a:xfrm>
          <a:prstGeom prst="star6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28" action="ppaction://hlinksldjump"/>
              </a:rPr>
              <a:t>6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78" name="6-конечная звезда 77"/>
          <p:cNvSpPr/>
          <p:nvPr/>
        </p:nvSpPr>
        <p:spPr>
          <a:xfrm>
            <a:off x="5214938" y="1000125"/>
            <a:ext cx="785812" cy="928688"/>
          </a:xfrm>
          <a:prstGeom prst="star6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29" action="ppaction://hlinksldjump"/>
              </a:rPr>
              <a:t>3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42" name="6-конечная звезда 41"/>
          <p:cNvSpPr/>
          <p:nvPr/>
        </p:nvSpPr>
        <p:spPr>
          <a:xfrm>
            <a:off x="3286125" y="2214563"/>
            <a:ext cx="785813" cy="928687"/>
          </a:xfrm>
          <a:prstGeom prst="star6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30" action="ppaction://hlinksldjump"/>
              </a:rPr>
              <a:t>1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47" name="6-конечная звезда 46"/>
          <p:cNvSpPr/>
          <p:nvPr/>
        </p:nvSpPr>
        <p:spPr>
          <a:xfrm>
            <a:off x="3286125" y="1000125"/>
            <a:ext cx="785813" cy="928688"/>
          </a:xfrm>
          <a:prstGeom prst="star6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31" action="ppaction://hlinksldjump"/>
              </a:rPr>
              <a:t>1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51" name="6-конечная звезда 50"/>
          <p:cNvSpPr/>
          <p:nvPr/>
        </p:nvSpPr>
        <p:spPr>
          <a:xfrm>
            <a:off x="3286125" y="3286125"/>
            <a:ext cx="785813" cy="928688"/>
          </a:xfrm>
          <a:prstGeom prst="star6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32" action="ppaction://hlinksldjump"/>
              </a:rPr>
              <a:t>1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52" name="6-конечная звезда 51"/>
          <p:cNvSpPr/>
          <p:nvPr/>
        </p:nvSpPr>
        <p:spPr>
          <a:xfrm>
            <a:off x="3286125" y="4429125"/>
            <a:ext cx="785813" cy="928688"/>
          </a:xfrm>
          <a:prstGeom prst="star6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33" action="ppaction://hlinksldjump"/>
              </a:rPr>
              <a:t>1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53" name="6-конечная звезда 52"/>
          <p:cNvSpPr/>
          <p:nvPr/>
        </p:nvSpPr>
        <p:spPr>
          <a:xfrm>
            <a:off x="3286125" y="5500688"/>
            <a:ext cx="785813" cy="928687"/>
          </a:xfrm>
          <a:prstGeom prst="star6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FFFF00"/>
                </a:solidFill>
                <a:hlinkClick r:id="rId34" action="ppaction://hlinksldjump"/>
              </a:rPr>
              <a:t>1</a:t>
            </a:r>
            <a:endParaRPr lang="ru-RU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autoRev="1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autoRev="1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autoRev="1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autoRev="1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7" dur="500" autoRev="1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autoRev="1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autoRev="1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autoRev="1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autoRev="1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autoRev="1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1" dur="500" autoRev="1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autoRev="1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autoRev="1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autoRev="1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autoRev="1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autoRev="1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5" dur="500" autoRev="1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autoRev="1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autoRev="1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2" dur="500" autoRev="1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autoRev="1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500" autoRev="1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9" dur="500" autoRev="1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" dur="500" autoRev="1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" dur="500" autoRev="1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76" dur="500" autoRev="1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" dur="500" autoRev="1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" dur="500" autoRev="1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83" dur="500" autoRev="1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4" dur="500" autoRev="1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500" autoRev="1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0" dur="500" autoRev="1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1" dur="500" autoRev="1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" dur="500" autoRev="1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7" dur="500" autoRev="1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8" dur="500" autoRev="1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9" dur="500" autoRev="1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4" dur="500" autoRev="1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5" dur="500" autoRev="1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6" dur="500" autoRev="1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1" dur="500" autoRev="1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2" dur="500" autoRev="1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" dur="500" autoRev="1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8" dur="500" autoRev="1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9" dur="500" autoRev="1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0" dur="500" autoRev="1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5" dur="500" autoRev="1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6" dur="500" autoRev="1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7" dur="500" autoRev="1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2" dur="500" autoRev="1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3" dur="500" autoRev="1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4" dur="500" autoRev="1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9" dur="500" autoRev="1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0" dur="500" autoRev="1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1" dur="500" autoRev="1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46" dur="500" autoRev="1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7" dur="500" autoRev="1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8" dur="500" autoRev="1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53" dur="500" autoRev="1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4" dur="500" autoRev="1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5" dur="500" autoRev="1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60" dur="500" autoRev="1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1" dur="500" autoRev="1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2" dur="500" autoRev="1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67" dur="500" autoRev="1" fill="hold"/>
                                        <p:tgtEl>
                                          <p:spTgt spid="78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8" dur="500" autoRev="1" fill="hold"/>
                                        <p:tgtEl>
                                          <p:spTgt spid="78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9" dur="500" autoRev="1" fill="hold"/>
                                        <p:tgtEl>
                                          <p:spTgt spid="78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20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71" dur="500" autoRev="1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2" dur="500" autoRev="1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3" dur="500" autoRev="1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78" dur="500" autoRev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9" dur="500" autoRev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0" dur="500" autoRev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85" dur="500" autoRev="1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6" dur="500" autoRev="1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7" dur="500" autoRev="1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92" dur="500" autoRev="1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3" dur="500" autoRev="1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4" dur="500" autoRev="1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>
                      <p:stCondLst>
                        <p:cond delay="0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99" dur="500" autoRev="1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0" dur="500" autoRev="1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1" dur="500" autoRev="1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06" dur="50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7" dur="50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8" dur="50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</p:childTnLst>
        </p:cTn>
      </p:par>
    </p:tnLst>
    <p:bldLst>
      <p:bldP spid="46" grpId="0" animBg="1"/>
      <p:bldP spid="49" grpId="0" animBg="1"/>
      <p:bldP spid="50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build="allAtOnce" animBg="1"/>
      <p:bldP spid="42" grpId="0" animBg="1"/>
      <p:bldP spid="47" grpId="0" animBg="1"/>
      <p:bldP spid="51" grpId="0" animBg="1"/>
      <p:bldP spid="52" grpId="0" animBg="1"/>
      <p:bldP spid="5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571500" y="1412875"/>
            <a:ext cx="8572500" cy="180181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3600" b="1" dirty="0" smtClean="0">
                <a:solidFill>
                  <a:srgbClr val="006600"/>
                </a:solidFill>
                <a:latin typeface="Comic Sans MS" pitchFamily="66" charset="0"/>
              </a:rPr>
              <a:t>	</a:t>
            </a:r>
            <a:r>
              <a:rPr lang="ru-RU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Название этого овоща произошло от слова «голова». Очень полезен при заболеваниях желудка.</a:t>
            </a:r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428625" y="5500688"/>
            <a:ext cx="5184775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50000">
                <a:srgbClr val="FFFFCC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капуста</a:t>
            </a:r>
          </a:p>
        </p:txBody>
      </p:sp>
      <p:sp>
        <p:nvSpPr>
          <p:cNvPr id="26632" name="AutoShape 8"/>
          <p:cNvSpPr>
            <a:spLocks noChangeArrowheads="1"/>
          </p:cNvSpPr>
          <p:nvPr/>
        </p:nvSpPr>
        <p:spPr bwMode="auto">
          <a:xfrm>
            <a:off x="428625" y="4572000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50000">
                <a:srgbClr val="FFFFCC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картофель</a:t>
            </a:r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428625" y="3714750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50000">
                <a:srgbClr val="FFFFCC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rgbClr val="FFCC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репа</a:t>
            </a:r>
          </a:p>
        </p:txBody>
      </p:sp>
      <p:sp>
        <p:nvSpPr>
          <p:cNvPr id="26640" name="WordArt 16" descr="lines5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66FF33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Овощи, фрукты, ягоды</a:t>
            </a:r>
          </a:p>
        </p:txBody>
      </p:sp>
      <p:sp>
        <p:nvSpPr>
          <p:cNvPr id="11" name="Управляющая кнопка: назад 10">
            <a:hlinkClick r:id="rId4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66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16" dur="2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3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66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26" dur="2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3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66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33" dur="2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31"/>
                  </p:tgtEl>
                </p:cond>
              </p:nextCondLst>
            </p:seq>
          </p:childTnLst>
        </p:cTn>
      </p:par>
    </p:tnLst>
    <p:bldLst>
      <p:bldP spid="26631" grpId="0" animBg="1"/>
      <p:bldP spid="26632" grpId="0" animBg="1"/>
      <p:bldP spid="26632" grpId="1" animBg="1"/>
      <p:bldP spid="26633" grpId="0" animBg="1"/>
      <p:bldP spid="26633" grpId="1" animBg="1"/>
      <p:bldP spid="2664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xfrm>
            <a:off x="1214438" y="1412875"/>
            <a:ext cx="8228012" cy="237331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4000" b="1" dirty="0" smtClean="0">
                <a:solidFill>
                  <a:srgbClr val="006600"/>
                </a:solidFill>
                <a:latin typeface="Comic Sans MS" pitchFamily="66" charset="0"/>
              </a:rPr>
              <a:t>	</a:t>
            </a:r>
            <a:r>
              <a:rPr lang="ru-RU" b="1" dirty="0" smtClean="0">
                <a:solidFill>
                  <a:srgbClr val="006600"/>
                </a:solidFill>
                <a:latin typeface="Comic Sans MS" pitchFamily="66" charset="0"/>
              </a:rPr>
              <a:t>Костяная спинка,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На брюшке щетинка,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По частоколу прыгала,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Всю грязь выгнала</a:t>
            </a:r>
            <a:r>
              <a:rPr lang="ru-RU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.</a:t>
            </a:r>
            <a:endParaRPr lang="ru-RU" sz="4000" b="1" dirty="0" smtClean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30723" name="WordArt 3" descr="lines5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33CC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гигиена</a:t>
            </a:r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357188" y="5786438"/>
            <a:ext cx="5184775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00"/>
              </a:gs>
              <a:gs pos="50000">
                <a:srgbClr val="FFFFCC"/>
              </a:gs>
              <a:gs pos="100000">
                <a:srgbClr val="FF9900"/>
              </a:gs>
            </a:gsLst>
            <a:lin ang="5400000" scaled="1"/>
          </a:gradFill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Зубная щетка</a:t>
            </a:r>
          </a:p>
        </p:txBody>
      </p:sp>
      <p:sp>
        <p:nvSpPr>
          <p:cNvPr id="30728" name="AutoShape 8"/>
          <p:cNvSpPr>
            <a:spLocks noChangeArrowheads="1"/>
          </p:cNvSpPr>
          <p:nvPr/>
        </p:nvSpPr>
        <p:spPr bwMode="auto">
          <a:xfrm>
            <a:off x="357188" y="4929188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00"/>
              </a:gs>
              <a:gs pos="50000">
                <a:srgbClr val="FFFFCC"/>
              </a:gs>
              <a:gs pos="100000">
                <a:srgbClr val="FF9900"/>
              </a:gs>
            </a:gsLst>
            <a:lin ang="5400000" scaled="1"/>
          </a:gradFill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Мочалка  </a:t>
            </a:r>
          </a:p>
        </p:txBody>
      </p:sp>
      <p:sp>
        <p:nvSpPr>
          <p:cNvPr id="30729" name="AutoShape 9"/>
          <p:cNvSpPr>
            <a:spLocks noChangeArrowheads="1"/>
          </p:cNvSpPr>
          <p:nvPr/>
        </p:nvSpPr>
        <p:spPr bwMode="auto">
          <a:xfrm>
            <a:off x="357188" y="4071938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00"/>
              </a:gs>
              <a:gs pos="50000">
                <a:srgbClr val="FFFFCC"/>
              </a:gs>
              <a:gs pos="100000">
                <a:srgbClr val="FF9900"/>
              </a:gs>
            </a:gsLst>
            <a:lin ang="5400000" scaled="1"/>
          </a:gradFill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Мыло </a:t>
            </a:r>
          </a:p>
        </p:txBody>
      </p:sp>
      <p:sp>
        <p:nvSpPr>
          <p:cNvPr id="11" name="Управляющая кнопка: назад 10">
            <a:hlinkClick r:id="rId4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07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16" dur="2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07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6" dur="2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07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33" dur="2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7"/>
                  </p:tgtEl>
                </p:cond>
              </p:nextCondLst>
            </p:seq>
          </p:childTnLst>
        </p:cTn>
      </p:par>
    </p:tnLst>
    <p:bldLst>
      <p:bldP spid="30723" grpId="0" animBg="1"/>
      <p:bldP spid="30727" grpId="0" animBg="1"/>
      <p:bldP spid="30728" grpId="0" animBg="1"/>
      <p:bldP spid="30728" grpId="1" animBg="1"/>
      <p:bldP spid="30729" grpId="0" animBg="1"/>
      <p:bldP spid="30729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2214563" y="1412875"/>
            <a:ext cx="6286500" cy="2516188"/>
          </a:xfrm>
        </p:spPr>
        <p:txBody>
          <a:bodyPr>
            <a:normAutofit lnSpcReduction="1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4400" b="1" dirty="0" smtClean="0">
                <a:solidFill>
                  <a:srgbClr val="006600"/>
                </a:solidFill>
                <a:latin typeface="Comic Sans MS" pitchFamily="66" charset="0"/>
              </a:rPr>
              <a:t>	</a:t>
            </a:r>
            <a:r>
              <a:rPr lang="ru-RU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Хожу-хожу не по лесам,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А по усам и волосам.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А зубы у меня длинней,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Чем у волков и медведей.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4400" b="1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357188" y="5715000"/>
            <a:ext cx="5184775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rgbClr val="FFCCCC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Расческа </a:t>
            </a:r>
          </a:p>
        </p:txBody>
      </p:sp>
      <p:sp>
        <p:nvSpPr>
          <p:cNvPr id="27656" name="AutoShape 8"/>
          <p:cNvSpPr>
            <a:spLocks noChangeArrowheads="1"/>
          </p:cNvSpPr>
          <p:nvPr/>
        </p:nvSpPr>
        <p:spPr bwMode="auto">
          <a:xfrm>
            <a:off x="357188" y="4857750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rgbClr val="FFCCCC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Зубная щетка</a:t>
            </a:r>
          </a:p>
        </p:txBody>
      </p:sp>
      <p:sp>
        <p:nvSpPr>
          <p:cNvPr id="27657" name="AutoShape 9"/>
          <p:cNvSpPr>
            <a:spLocks noChangeArrowheads="1"/>
          </p:cNvSpPr>
          <p:nvPr/>
        </p:nvSpPr>
        <p:spPr bwMode="auto">
          <a:xfrm>
            <a:off x="357188" y="4000500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rgbClr val="FFCCCC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Грабли </a:t>
            </a:r>
          </a:p>
        </p:txBody>
      </p:sp>
      <p:sp>
        <p:nvSpPr>
          <p:cNvPr id="27662" name="WordArt 14" descr="lines5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66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гигиена</a:t>
            </a:r>
          </a:p>
        </p:txBody>
      </p:sp>
      <p:sp>
        <p:nvSpPr>
          <p:cNvPr id="11" name="Управляющая кнопка: назад 10">
            <a:hlinkClick r:id="rId4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76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16" dur="2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5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76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26" dur="2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5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76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33" dur="2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55"/>
                  </p:tgtEl>
                </p:cond>
              </p:nextCondLst>
            </p:seq>
          </p:childTnLst>
        </p:cTn>
      </p:par>
    </p:tnLst>
    <p:bldLst>
      <p:bldP spid="27655" grpId="0" animBg="1"/>
      <p:bldP spid="27656" grpId="0" animBg="1"/>
      <p:bldP spid="27656" grpId="1" animBg="1"/>
      <p:bldP spid="27657" grpId="0" animBg="1"/>
      <p:bldP spid="27657" grpId="1" animBg="1"/>
      <p:bldP spid="2766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xfrm>
            <a:off x="755650" y="1412875"/>
            <a:ext cx="8686800" cy="15113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Гладко, душисто, моет чисто,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Нужно, чтобы у каждого было…</a:t>
            </a:r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323850" y="3862388"/>
            <a:ext cx="5184775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rgbClr val="CCECFF"/>
              </a:gs>
              <a:gs pos="100000">
                <a:srgbClr val="99CCFF"/>
              </a:gs>
            </a:gsLst>
            <a:lin ang="5400000" scaled="1"/>
          </a:gradFill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мыло</a:t>
            </a:r>
          </a:p>
        </p:txBody>
      </p:sp>
      <p:sp>
        <p:nvSpPr>
          <p:cNvPr id="31752" name="AutoShape 8"/>
          <p:cNvSpPr>
            <a:spLocks noChangeArrowheads="1"/>
          </p:cNvSpPr>
          <p:nvPr/>
        </p:nvSpPr>
        <p:spPr bwMode="auto">
          <a:xfrm>
            <a:off x="323850" y="4725988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rgbClr val="CCECFF"/>
              </a:gs>
              <a:gs pos="100000">
                <a:srgbClr val="99CCFF"/>
              </a:gs>
            </a:gsLst>
            <a:lin ang="5400000" scaled="1"/>
          </a:gradFill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мочалка</a:t>
            </a:r>
          </a:p>
        </p:txBody>
      </p:sp>
      <p:sp>
        <p:nvSpPr>
          <p:cNvPr id="31753" name="AutoShape 9"/>
          <p:cNvSpPr>
            <a:spLocks noChangeArrowheads="1"/>
          </p:cNvSpPr>
          <p:nvPr/>
        </p:nvSpPr>
        <p:spPr bwMode="auto">
          <a:xfrm>
            <a:off x="323850" y="2997200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50000">
                <a:srgbClr val="CCECFF"/>
              </a:gs>
              <a:gs pos="100000">
                <a:srgbClr val="99CCFF"/>
              </a:gs>
            </a:gsLst>
            <a:lin ang="5400000" scaled="1"/>
          </a:gradFill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полотенце</a:t>
            </a:r>
          </a:p>
        </p:txBody>
      </p:sp>
      <p:sp>
        <p:nvSpPr>
          <p:cNvPr id="31759" name="WordArt 15" descr="lines5"/>
          <p:cNvSpPr>
            <a:spLocks noChangeArrowheads="1" noChangeShapeType="1" noTextEdit="1"/>
          </p:cNvSpPr>
          <p:nvPr/>
        </p:nvSpPr>
        <p:spPr bwMode="auto">
          <a:xfrm>
            <a:off x="428625" y="285750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66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гигиена</a:t>
            </a:r>
          </a:p>
        </p:txBody>
      </p:sp>
      <p:sp>
        <p:nvSpPr>
          <p:cNvPr id="11" name="Управляющая кнопка: назад 10">
            <a:hlinkClick r:id="rId4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17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16" dur="2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17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26" dur="2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17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33" dur="2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1"/>
                  </p:tgtEl>
                </p:cond>
              </p:nextCondLst>
            </p:seq>
          </p:childTnLst>
        </p:cTn>
      </p:par>
    </p:tnLst>
    <p:bldLst>
      <p:bldP spid="31751" grpId="0" animBg="1"/>
      <p:bldP spid="31752" grpId="0" animBg="1"/>
      <p:bldP spid="31752" grpId="1" animBg="1"/>
      <p:bldP spid="31753" grpId="0" animBg="1"/>
      <p:bldP spid="31753" grpId="1" animBg="1"/>
      <p:bldP spid="3175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755650" y="1412875"/>
            <a:ext cx="8686800" cy="1511300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3600" b="1" dirty="0" smtClean="0">
                <a:solidFill>
                  <a:srgbClr val="006600"/>
                </a:solidFill>
                <a:latin typeface="Comic Sans MS" pitchFamily="66" charset="0"/>
              </a:rPr>
              <a:t>	</a:t>
            </a:r>
            <a:r>
              <a:rPr lang="ru-RU" b="1" dirty="0" smtClean="0">
                <a:solidFill>
                  <a:srgbClr val="006600"/>
                </a:solidFill>
                <a:latin typeface="Comic Sans MS" pitchFamily="66" charset="0"/>
              </a:rPr>
              <a:t>Умеют они грустить и смеяться,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Умеют они чудесам удивляться,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Цветущим ромашкам и мотылькам,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Белым корабликам-облакам.</a:t>
            </a:r>
            <a:endParaRPr lang="ru-RU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357188" y="4000500"/>
            <a:ext cx="5184775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00"/>
              </a:gs>
              <a:gs pos="50000">
                <a:srgbClr val="FFCC66"/>
              </a:gs>
              <a:gs pos="100000">
                <a:srgbClr val="FF9900"/>
              </a:gs>
            </a:gsLst>
            <a:lin ang="5400000" scaled="1"/>
          </a:gradFill>
          <a:ln w="952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глаза</a:t>
            </a:r>
          </a:p>
        </p:txBody>
      </p:sp>
      <p:sp>
        <p:nvSpPr>
          <p:cNvPr id="28680" name="AutoShape 8"/>
          <p:cNvSpPr>
            <a:spLocks noChangeArrowheads="1"/>
          </p:cNvSpPr>
          <p:nvPr/>
        </p:nvSpPr>
        <p:spPr bwMode="auto">
          <a:xfrm>
            <a:off x="357188" y="5715000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00"/>
              </a:gs>
              <a:gs pos="50000">
                <a:srgbClr val="FFCC66"/>
              </a:gs>
              <a:gs pos="100000">
                <a:srgbClr val="FF9900"/>
              </a:gs>
            </a:gsLst>
            <a:lin ang="5400000" scaled="1"/>
          </a:gradFill>
          <a:ln w="952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нос</a:t>
            </a:r>
          </a:p>
        </p:txBody>
      </p:sp>
      <p:sp>
        <p:nvSpPr>
          <p:cNvPr id="28681" name="AutoShape 9"/>
          <p:cNvSpPr>
            <a:spLocks noChangeArrowheads="1"/>
          </p:cNvSpPr>
          <p:nvPr/>
        </p:nvSpPr>
        <p:spPr bwMode="auto">
          <a:xfrm>
            <a:off x="357188" y="4857750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00"/>
              </a:gs>
              <a:gs pos="50000">
                <a:srgbClr val="FFCC66"/>
              </a:gs>
              <a:gs pos="100000">
                <a:srgbClr val="FF9900"/>
              </a:gs>
            </a:gsLst>
            <a:lin ang="5400000" scaled="1"/>
          </a:gradFill>
          <a:ln w="9525">
            <a:solidFill>
              <a:srgbClr val="0080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уши</a:t>
            </a:r>
          </a:p>
        </p:txBody>
      </p:sp>
      <p:sp>
        <p:nvSpPr>
          <p:cNvPr id="28686" name="WordArt 14" descr="lines5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66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гигиена</a:t>
            </a:r>
          </a:p>
        </p:txBody>
      </p:sp>
      <p:sp>
        <p:nvSpPr>
          <p:cNvPr id="11" name="Управляющая кнопка: назад 10">
            <a:hlinkClick r:id="rId4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86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16" dur="2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8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86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6" dur="2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8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86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33" dur="2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79"/>
                  </p:tgtEl>
                </p:cond>
              </p:nextCondLst>
            </p:seq>
          </p:childTnLst>
        </p:cTn>
      </p:par>
    </p:tnLst>
    <p:bldLst>
      <p:bldP spid="28679" grpId="0" animBg="1"/>
      <p:bldP spid="28680" grpId="0" animBg="1"/>
      <p:bldP spid="28680" grpId="1" animBg="1"/>
      <p:bldP spid="28681" grpId="0" animBg="1"/>
      <p:bldP spid="28681" grpId="1" animBg="1"/>
      <p:bldP spid="2868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755650" y="1412875"/>
            <a:ext cx="8174038" cy="1511300"/>
          </a:xfrm>
        </p:spPr>
        <p:txBody>
          <a:bodyPr>
            <a:normAutofit fontScale="85000"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</a:t>
            </a:r>
            <a:r>
              <a:rPr lang="ru-RU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Привычное положение тела в покое и в движении, формируется с самого раннего детства, делает фигуру человека красивой.</a:t>
            </a:r>
          </a:p>
        </p:txBody>
      </p:sp>
      <p:sp>
        <p:nvSpPr>
          <p:cNvPr id="32775" name="AutoShape 7"/>
          <p:cNvSpPr>
            <a:spLocks noChangeArrowheads="1"/>
          </p:cNvSpPr>
          <p:nvPr/>
        </p:nvSpPr>
        <p:spPr bwMode="auto">
          <a:xfrm>
            <a:off x="357188" y="4857750"/>
            <a:ext cx="5184775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50000">
                <a:srgbClr val="FFFFCC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осанка</a:t>
            </a:r>
          </a:p>
        </p:txBody>
      </p:sp>
      <p:sp>
        <p:nvSpPr>
          <p:cNvPr id="32776" name="AutoShape 8"/>
          <p:cNvSpPr>
            <a:spLocks noChangeArrowheads="1"/>
          </p:cNvSpPr>
          <p:nvPr/>
        </p:nvSpPr>
        <p:spPr bwMode="auto">
          <a:xfrm>
            <a:off x="357188" y="4000500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50000">
                <a:srgbClr val="FFFFCC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сутулость</a:t>
            </a:r>
          </a:p>
        </p:txBody>
      </p:sp>
      <p:sp>
        <p:nvSpPr>
          <p:cNvPr id="32777" name="AutoShape 9"/>
          <p:cNvSpPr>
            <a:spLocks noChangeArrowheads="1"/>
          </p:cNvSpPr>
          <p:nvPr/>
        </p:nvSpPr>
        <p:spPr bwMode="auto">
          <a:xfrm>
            <a:off x="357188" y="5715000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50000">
                <a:srgbClr val="FFFFCC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иммунитет</a:t>
            </a:r>
          </a:p>
        </p:txBody>
      </p:sp>
      <p:sp>
        <p:nvSpPr>
          <p:cNvPr id="32782" name="WordArt 14" descr="lines5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66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гигиена</a:t>
            </a:r>
          </a:p>
        </p:txBody>
      </p:sp>
      <p:sp>
        <p:nvSpPr>
          <p:cNvPr id="11" name="Управляющая кнопка: назад 10">
            <a:hlinkClick r:id="rId4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27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16" dur="2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27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26" dur="2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27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33" dur="2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5"/>
                  </p:tgtEl>
                </p:cond>
              </p:nextCondLst>
            </p:seq>
          </p:childTnLst>
        </p:cTn>
      </p:par>
    </p:tnLst>
    <p:bldLst>
      <p:bldP spid="32775" grpId="0" animBg="1"/>
      <p:bldP spid="32776" grpId="0" animBg="1"/>
      <p:bldP spid="32776" grpId="1" animBg="1"/>
      <p:bldP spid="32777" grpId="0" animBg="1"/>
      <p:bldP spid="32777" grpId="1" animBg="1"/>
      <p:bldP spid="3278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1412875"/>
            <a:ext cx="8686800" cy="1511300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3600" b="1" dirty="0" smtClean="0">
                <a:solidFill>
                  <a:srgbClr val="9900FF"/>
                </a:solidFill>
                <a:latin typeface="Comic Sans MS" pitchFamily="66" charset="0"/>
              </a:rPr>
              <a:t>	</a:t>
            </a:r>
            <a:r>
              <a:rPr lang="ru-RU" b="1" dirty="0" smtClean="0">
                <a:solidFill>
                  <a:srgbClr val="9900FF"/>
                </a:solidFill>
                <a:latin typeface="Comic Sans MS" pitchFamily="66" charset="0"/>
              </a:rPr>
              <a:t>В груди у каждого из нас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b="1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И день, и ночь, и всякий час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b="1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Мотор стучит чудесный,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b="1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Конечно, вам известный.</a:t>
            </a: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571500" y="5715000"/>
            <a:ext cx="5184775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CC"/>
              </a:gs>
              <a:gs pos="50000">
                <a:srgbClr val="FFCCFF"/>
              </a:gs>
              <a:gs pos="100000">
                <a:srgbClr val="FFCCCC"/>
              </a:gs>
            </a:gsLst>
            <a:lin ang="5400000" scaled="1"/>
          </a:gradFill>
          <a:ln w="9525">
            <a:solidFill>
              <a:srgbClr val="CC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99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сердце</a:t>
            </a:r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>
            <a:off x="571500" y="4857750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CC"/>
              </a:gs>
              <a:gs pos="50000">
                <a:srgbClr val="FFCCFF"/>
              </a:gs>
              <a:gs pos="100000">
                <a:srgbClr val="FFCCCC"/>
              </a:gs>
            </a:gsLst>
            <a:lin ang="5400000" scaled="1"/>
          </a:gradFill>
          <a:ln w="9525">
            <a:solidFill>
              <a:srgbClr val="CC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99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желудок</a:t>
            </a:r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>
            <a:off x="571500" y="3929063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CC"/>
              </a:gs>
              <a:gs pos="50000">
                <a:srgbClr val="FFCCFF"/>
              </a:gs>
              <a:gs pos="100000">
                <a:srgbClr val="FFCCCC"/>
              </a:gs>
            </a:gsLst>
            <a:lin ang="5400000" scaled="1"/>
          </a:gradFill>
          <a:ln w="9525">
            <a:solidFill>
              <a:srgbClr val="CC99F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99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мозг</a:t>
            </a:r>
          </a:p>
        </p:txBody>
      </p:sp>
      <p:sp>
        <p:nvSpPr>
          <p:cNvPr id="29711" name="WordArt 15" descr="lines5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66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гигиена</a:t>
            </a:r>
          </a:p>
        </p:txBody>
      </p:sp>
      <p:sp>
        <p:nvSpPr>
          <p:cNvPr id="11" name="Управляющая кнопка: назад 10">
            <a:hlinkClick r:id="rId4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97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16" dur="2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0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97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6" dur="2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0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97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33" dur="2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03"/>
                  </p:tgtEl>
                </p:cond>
              </p:nextCondLst>
            </p:seq>
          </p:childTnLst>
        </p:cTn>
      </p:par>
    </p:tnLst>
    <p:bldLst>
      <p:bldP spid="29703" grpId="0" animBg="1"/>
      <p:bldP spid="29704" grpId="0" animBg="1"/>
      <p:bldP spid="29704" grpId="1" animBg="1"/>
      <p:bldP spid="29705" grpId="0" animBg="1"/>
      <p:bldP spid="29705" grpId="1" animBg="1"/>
      <p:bldP spid="297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1412875"/>
            <a:ext cx="8353425" cy="15113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</a:t>
            </a:r>
            <a:r>
              <a:rPr lang="ru-RU" sz="3600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Кто написал «</a:t>
            </a:r>
            <a:r>
              <a:rPr lang="ru-RU" sz="3600" b="1" dirty="0" err="1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Мойдодыр</a:t>
            </a:r>
            <a:r>
              <a:rPr lang="ru-RU" sz="3600" b="1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»?</a:t>
            </a:r>
          </a:p>
        </p:txBody>
      </p:sp>
      <p:sp>
        <p:nvSpPr>
          <p:cNvPr id="37891" name="WordArt 3" descr="lines5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66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Разные сказки</a:t>
            </a:r>
          </a:p>
        </p:txBody>
      </p:sp>
      <p:sp>
        <p:nvSpPr>
          <p:cNvPr id="37895" name="AutoShape 7"/>
          <p:cNvSpPr>
            <a:spLocks noChangeArrowheads="1"/>
          </p:cNvSpPr>
          <p:nvPr/>
        </p:nvSpPr>
        <p:spPr bwMode="auto">
          <a:xfrm>
            <a:off x="539750" y="3789363"/>
            <a:ext cx="5251450" cy="10810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50000">
                <a:srgbClr val="CCECFF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К.Чуковский </a:t>
            </a:r>
          </a:p>
        </p:txBody>
      </p:sp>
      <p:sp>
        <p:nvSpPr>
          <p:cNvPr id="37896" name="AutoShape 8"/>
          <p:cNvSpPr>
            <a:spLocks noChangeArrowheads="1"/>
          </p:cNvSpPr>
          <p:nvPr/>
        </p:nvSpPr>
        <p:spPr bwMode="auto">
          <a:xfrm>
            <a:off x="539750" y="2708275"/>
            <a:ext cx="5254625" cy="10810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50000">
                <a:srgbClr val="CCECFF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А.Барто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37897" name="AutoShape 9"/>
          <p:cNvSpPr>
            <a:spLocks noChangeArrowheads="1"/>
          </p:cNvSpPr>
          <p:nvPr/>
        </p:nvSpPr>
        <p:spPr bwMode="auto">
          <a:xfrm>
            <a:off x="539750" y="4868863"/>
            <a:ext cx="5256213" cy="10810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50000">
                <a:srgbClr val="CCECFF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С.Маршак</a:t>
            </a:r>
          </a:p>
        </p:txBody>
      </p:sp>
      <p:sp>
        <p:nvSpPr>
          <p:cNvPr id="11" name="Управляющая кнопка: назад 10">
            <a:hlinkClick r:id="rId4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78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16" dur="2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9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78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6" dur="2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9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78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33" dur="2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95"/>
                  </p:tgtEl>
                </p:cond>
              </p:nextCondLst>
            </p:seq>
          </p:childTnLst>
        </p:cTn>
      </p:par>
    </p:tnLst>
    <p:bldLst>
      <p:bldP spid="37891" grpId="0" animBg="1"/>
      <p:bldP spid="37895" grpId="0" animBg="1"/>
      <p:bldP spid="37896" grpId="0" animBg="1"/>
      <p:bldP spid="37896" grpId="1" animBg="1"/>
      <p:bldP spid="37897" grpId="0" animBg="1"/>
      <p:bldP spid="37897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1412875"/>
            <a:ext cx="8353425" cy="15113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Какое яйцо снесла курочка Ряба?</a:t>
            </a:r>
          </a:p>
        </p:txBody>
      </p:sp>
      <p:sp>
        <p:nvSpPr>
          <p:cNvPr id="34819" name="WordArt 3" descr="lines5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99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Разные сказки</a:t>
            </a:r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539750" y="2852738"/>
            <a:ext cx="5184775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CC99"/>
              </a:gs>
              <a:gs pos="50000">
                <a:srgbClr val="CCFFFF"/>
              </a:gs>
              <a:gs pos="100000">
                <a:srgbClr val="00CC99"/>
              </a:gs>
            </a:gsLst>
            <a:lin ang="5400000" scaled="1"/>
          </a:gradFill>
          <a:ln w="952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золотое</a:t>
            </a:r>
          </a:p>
        </p:txBody>
      </p:sp>
      <p:sp>
        <p:nvSpPr>
          <p:cNvPr id="34824" name="AutoShape 8"/>
          <p:cNvSpPr>
            <a:spLocks noChangeArrowheads="1"/>
          </p:cNvSpPr>
          <p:nvPr/>
        </p:nvSpPr>
        <p:spPr bwMode="auto">
          <a:xfrm>
            <a:off x="539750" y="3717925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CC99"/>
              </a:gs>
              <a:gs pos="50000">
                <a:srgbClr val="CCFFFF"/>
              </a:gs>
              <a:gs pos="100000">
                <a:srgbClr val="00CC99"/>
              </a:gs>
            </a:gsLst>
            <a:lin ang="5400000" scaled="1"/>
          </a:gradFill>
          <a:ln w="952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простое</a:t>
            </a:r>
          </a:p>
        </p:txBody>
      </p:sp>
      <p:sp>
        <p:nvSpPr>
          <p:cNvPr id="34825" name="AutoShape 9"/>
          <p:cNvSpPr>
            <a:spLocks noChangeArrowheads="1"/>
          </p:cNvSpPr>
          <p:nvPr/>
        </p:nvSpPr>
        <p:spPr bwMode="auto">
          <a:xfrm>
            <a:off x="539750" y="4579938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CC99"/>
              </a:gs>
              <a:gs pos="50000">
                <a:srgbClr val="CCFFFF"/>
              </a:gs>
              <a:gs pos="100000">
                <a:srgbClr val="00CC99"/>
              </a:gs>
            </a:gsLst>
            <a:lin ang="5400000" scaled="1"/>
          </a:gradFill>
          <a:ln w="9525">
            <a:solidFill>
              <a:srgbClr val="00808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пасхальное</a:t>
            </a:r>
          </a:p>
        </p:txBody>
      </p:sp>
      <p:sp>
        <p:nvSpPr>
          <p:cNvPr id="11" name="Управляющая кнопка: назад 10">
            <a:hlinkClick r:id="rId4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C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48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16" dur="2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2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48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6" dur="2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2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48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33" dur="2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23"/>
                  </p:tgtEl>
                </p:cond>
              </p:nextCondLst>
            </p:seq>
          </p:childTnLst>
        </p:cTn>
      </p:par>
    </p:tnLst>
    <p:bldLst>
      <p:bldP spid="34819" grpId="0" animBg="1"/>
      <p:bldP spid="34823" grpId="0" animBg="1"/>
      <p:bldP spid="34824" grpId="0" animBg="1"/>
      <p:bldP spid="34824" grpId="1" animBg="1"/>
      <p:bldP spid="34825" grpId="0" animBg="1"/>
      <p:bldP spid="34825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1412875"/>
            <a:ext cx="8353425" cy="15113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</a:t>
            </a:r>
            <a:r>
              <a:rPr lang="ru-RU" sz="40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Кто из сказочных персонажей уверял, что он красивый, в меру упитанный мужчина?</a:t>
            </a:r>
          </a:p>
        </p:txBody>
      </p:sp>
      <p:sp>
        <p:nvSpPr>
          <p:cNvPr id="35843" name="WordArt 3" descr="lines5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66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Разные сказки</a:t>
            </a:r>
          </a:p>
        </p:txBody>
      </p:sp>
      <p:sp>
        <p:nvSpPr>
          <p:cNvPr id="35847" name="AutoShape 7"/>
          <p:cNvSpPr>
            <a:spLocks noChangeArrowheads="1"/>
          </p:cNvSpPr>
          <p:nvPr/>
        </p:nvSpPr>
        <p:spPr bwMode="auto">
          <a:xfrm>
            <a:off x="500063" y="3500438"/>
            <a:ext cx="5251450" cy="10810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50000">
                <a:srgbClr val="FFFF99"/>
              </a:gs>
              <a:gs pos="100000">
                <a:srgbClr val="FF9933"/>
              </a:gs>
            </a:gsLst>
            <a:lin ang="5400000" scaled="1"/>
          </a:gradFill>
          <a:ln w="952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Карлсон</a:t>
            </a:r>
          </a:p>
        </p:txBody>
      </p:sp>
      <p:sp>
        <p:nvSpPr>
          <p:cNvPr id="35848" name="AutoShape 8"/>
          <p:cNvSpPr>
            <a:spLocks noChangeArrowheads="1"/>
          </p:cNvSpPr>
          <p:nvPr/>
        </p:nvSpPr>
        <p:spPr bwMode="auto">
          <a:xfrm>
            <a:off x="500063" y="4572000"/>
            <a:ext cx="5254625" cy="10810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50000">
                <a:srgbClr val="FFFF99"/>
              </a:gs>
              <a:gs pos="100000">
                <a:srgbClr val="FF9933"/>
              </a:gs>
            </a:gsLst>
            <a:lin ang="5400000" scaled="1"/>
          </a:gradFill>
          <a:ln w="952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Крокодил Гена</a:t>
            </a:r>
          </a:p>
        </p:txBody>
      </p:sp>
      <p:sp>
        <p:nvSpPr>
          <p:cNvPr id="35849" name="AutoShape 9"/>
          <p:cNvSpPr>
            <a:spLocks noChangeArrowheads="1"/>
          </p:cNvSpPr>
          <p:nvPr/>
        </p:nvSpPr>
        <p:spPr bwMode="auto">
          <a:xfrm>
            <a:off x="500063" y="5643563"/>
            <a:ext cx="5256212" cy="10810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50000">
                <a:srgbClr val="FFFF99"/>
              </a:gs>
              <a:gs pos="100000">
                <a:srgbClr val="FF9933"/>
              </a:gs>
            </a:gsLst>
            <a:lin ang="5400000" scaled="1"/>
          </a:gradFill>
          <a:ln w="9525">
            <a:solidFill>
              <a:srgbClr val="00808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Винни-Пух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Управляющая кнопка: назад 10">
            <a:hlinkClick r:id="rId4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58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16" dur="2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4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58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6" dur="2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4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58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33" dur="2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47"/>
                  </p:tgtEl>
                </p:cond>
              </p:nextCondLst>
            </p:seq>
          </p:childTnLst>
        </p:cTn>
      </p:par>
    </p:tnLst>
    <p:bldLst>
      <p:bldP spid="35843" grpId="0" animBg="1"/>
      <p:bldP spid="35847" grpId="0" animBg="1"/>
      <p:bldP spid="35848" grpId="0" animBg="1"/>
      <p:bldP spid="35848" grpId="1" animBg="1"/>
      <p:bldP spid="35849" grpId="0" animBg="1"/>
      <p:bldP spid="3584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071563" y="1412875"/>
            <a:ext cx="7786687" cy="115887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3600" b="1" smtClean="0">
                <a:solidFill>
                  <a:srgbClr val="006600"/>
                </a:solidFill>
                <a:latin typeface="Comic Sans MS" pitchFamily="66" charset="0"/>
              </a:rPr>
              <a:t>	Самые престижные (главные) соревнования</a:t>
            </a:r>
          </a:p>
        </p:txBody>
      </p:sp>
      <p:sp>
        <p:nvSpPr>
          <p:cNvPr id="6147" name="WordArt 3" descr="lines5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Спорт 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395288" y="4725988"/>
            <a:ext cx="5184775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66"/>
              </a:gs>
              <a:gs pos="50000">
                <a:srgbClr val="FFFFCC"/>
              </a:gs>
              <a:gs pos="100000">
                <a:srgbClr val="CCFF66"/>
              </a:gs>
            </a:gsLst>
            <a:lin ang="5400000" scaled="1"/>
          </a:gradFill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Олимпийские игры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395288" y="3862388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66"/>
              </a:gs>
              <a:gs pos="50000">
                <a:srgbClr val="FFFFCC"/>
              </a:gs>
              <a:gs pos="100000">
                <a:srgbClr val="CCFF66"/>
              </a:gs>
            </a:gsLst>
            <a:lin ang="5400000" scaled="1"/>
          </a:gradFill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Чемпионат Европы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395288" y="2997200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66"/>
              </a:gs>
              <a:gs pos="50000">
                <a:srgbClr val="FFFFCC"/>
              </a:gs>
              <a:gs pos="100000">
                <a:srgbClr val="CCFF66"/>
              </a:gs>
            </a:gsLst>
            <a:lin ang="5400000" scaled="1"/>
          </a:gradFill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Чемпионат мира</a:t>
            </a:r>
          </a:p>
        </p:txBody>
      </p:sp>
      <p:sp>
        <p:nvSpPr>
          <p:cNvPr id="11" name="Управляющая кнопка: назад 10">
            <a:hlinkClick r:id="rId5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16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26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33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1"/>
                  </p:tgtEl>
                </p:cond>
              </p:nextCondLst>
            </p:seq>
          </p:childTnLst>
        </p:cTn>
      </p:par>
    </p:tnLst>
    <p:bldLst>
      <p:bldP spid="6147" grpId="0" animBg="1"/>
      <p:bldP spid="6151" grpId="0" animBg="1"/>
      <p:bldP spid="6152" grpId="0" animBg="1"/>
      <p:bldP spid="6152" grpId="1" animBg="1"/>
      <p:bldP spid="6153" grpId="0" animBg="1"/>
      <p:bldP spid="6153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1412875"/>
            <a:ext cx="8353425" cy="15113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3600" b="1" dirty="0" smtClean="0">
                <a:solidFill>
                  <a:srgbClr val="9900FF"/>
                </a:solidFill>
                <a:latin typeface="Comic Sans MS" pitchFamily="66" charset="0"/>
              </a:rPr>
              <a:t>	Кто торговал пиявками в сказке «Золотой ключик»?</a:t>
            </a:r>
            <a:endParaRPr lang="ru-RU" sz="3600" b="1" dirty="0" smtClean="0">
              <a:solidFill>
                <a:srgbClr val="008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33795" name="WordArt 3" descr="lines5"/>
          <p:cNvSpPr>
            <a:spLocks noChangeArrowheads="1" noChangeShapeType="1" noTextEdit="1"/>
          </p:cNvSpPr>
          <p:nvPr/>
        </p:nvSpPr>
        <p:spPr bwMode="auto">
          <a:xfrm>
            <a:off x="1692275" y="274638"/>
            <a:ext cx="575945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66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Разные сказки</a:t>
            </a:r>
          </a:p>
        </p:txBody>
      </p:sp>
      <p:sp>
        <p:nvSpPr>
          <p:cNvPr id="33799" name="AutoShape 7"/>
          <p:cNvSpPr>
            <a:spLocks noChangeArrowheads="1"/>
          </p:cNvSpPr>
          <p:nvPr/>
        </p:nvSpPr>
        <p:spPr bwMode="auto">
          <a:xfrm>
            <a:off x="539750" y="4725988"/>
            <a:ext cx="5184775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CCFF"/>
              </a:gs>
              <a:gs pos="50000">
                <a:srgbClr val="CCFFFF"/>
              </a:gs>
              <a:gs pos="100000">
                <a:srgbClr val="66CCFF"/>
              </a:gs>
            </a:gsLst>
            <a:lin ang="5400000" scaled="1"/>
          </a:gra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Дуремар </a:t>
            </a:r>
          </a:p>
        </p:txBody>
      </p:sp>
      <p:sp>
        <p:nvSpPr>
          <p:cNvPr id="33800" name="AutoShape 8"/>
          <p:cNvSpPr>
            <a:spLocks noChangeArrowheads="1"/>
          </p:cNvSpPr>
          <p:nvPr/>
        </p:nvSpPr>
        <p:spPr bwMode="auto">
          <a:xfrm>
            <a:off x="539750" y="3862388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CCFF"/>
              </a:gs>
              <a:gs pos="50000">
                <a:srgbClr val="CCFFFF"/>
              </a:gs>
              <a:gs pos="100000">
                <a:srgbClr val="66CCFF"/>
              </a:gs>
            </a:gsLst>
            <a:lin ang="5400000" scaled="1"/>
          </a:gra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Базилио </a:t>
            </a:r>
          </a:p>
        </p:txBody>
      </p:sp>
      <p:sp>
        <p:nvSpPr>
          <p:cNvPr id="33801" name="AutoShape 9"/>
          <p:cNvSpPr>
            <a:spLocks noChangeArrowheads="1"/>
          </p:cNvSpPr>
          <p:nvPr/>
        </p:nvSpPr>
        <p:spPr bwMode="auto">
          <a:xfrm>
            <a:off x="539750" y="2997200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CCFF"/>
              </a:gs>
              <a:gs pos="50000">
                <a:srgbClr val="CCFFFF"/>
              </a:gs>
              <a:gs pos="100000">
                <a:srgbClr val="66CCFF"/>
              </a:gs>
            </a:gsLst>
            <a:lin ang="5400000" scaled="1"/>
          </a:gra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Карабас </a:t>
            </a:r>
          </a:p>
        </p:txBody>
      </p:sp>
      <p:sp>
        <p:nvSpPr>
          <p:cNvPr id="11" name="Управляющая кнопка: назад 10">
            <a:hlinkClick r:id="rId4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38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16" dur="2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0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38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6" dur="2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0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37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33" dur="2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799"/>
                  </p:tgtEl>
                </p:cond>
              </p:nextCondLst>
            </p:seq>
          </p:childTnLst>
        </p:cTn>
      </p:par>
    </p:tnLst>
    <p:bldLst>
      <p:bldP spid="33795" grpId="0" animBg="1"/>
      <p:bldP spid="33799" grpId="0" animBg="1"/>
      <p:bldP spid="33800" grpId="0" animBg="1"/>
      <p:bldP spid="33800" grpId="1" animBg="1"/>
      <p:bldP spid="33801" grpId="0" animBg="1"/>
      <p:bldP spid="33801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idx="1"/>
          </p:nvPr>
        </p:nvSpPr>
        <p:spPr>
          <a:xfrm>
            <a:off x="1000125" y="1643063"/>
            <a:ext cx="7643813" cy="128111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3600" b="1" dirty="0" smtClean="0">
                <a:solidFill>
                  <a:srgbClr val="FF33CC"/>
                </a:solidFill>
                <a:latin typeface="Comic Sans MS" pitchFamily="66" charset="0"/>
              </a:rPr>
              <a:t>Кто доставил Айболита в Африку к больным?</a:t>
            </a:r>
            <a:endParaRPr lang="ru-RU" sz="3600" b="1" dirty="0" smtClean="0">
              <a:solidFill>
                <a:srgbClr val="FF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38915" name="WordArt 3" descr="lines5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66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Разные сказки</a:t>
            </a:r>
          </a:p>
        </p:txBody>
      </p:sp>
      <p:sp>
        <p:nvSpPr>
          <p:cNvPr id="38919" name="AutoShape 7"/>
          <p:cNvSpPr>
            <a:spLocks noChangeArrowheads="1"/>
          </p:cNvSpPr>
          <p:nvPr/>
        </p:nvSpPr>
        <p:spPr bwMode="auto">
          <a:xfrm>
            <a:off x="539750" y="4725988"/>
            <a:ext cx="5184775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/>
              </a:gs>
              <a:gs pos="50000">
                <a:srgbClr val="FFFFCC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орел</a:t>
            </a:r>
          </a:p>
        </p:txBody>
      </p:sp>
      <p:sp>
        <p:nvSpPr>
          <p:cNvPr id="38920" name="AutoShape 8"/>
          <p:cNvSpPr>
            <a:spLocks noChangeArrowheads="1"/>
          </p:cNvSpPr>
          <p:nvPr/>
        </p:nvSpPr>
        <p:spPr bwMode="auto">
          <a:xfrm>
            <a:off x="539750" y="3862388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/>
              </a:gs>
              <a:gs pos="50000">
                <a:srgbClr val="FFFFCC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гуси</a:t>
            </a:r>
          </a:p>
        </p:txBody>
      </p:sp>
      <p:sp>
        <p:nvSpPr>
          <p:cNvPr id="38921" name="AutoShape 9"/>
          <p:cNvSpPr>
            <a:spLocks noChangeArrowheads="1"/>
          </p:cNvSpPr>
          <p:nvPr/>
        </p:nvSpPr>
        <p:spPr bwMode="auto">
          <a:xfrm>
            <a:off x="539750" y="2997200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/>
              </a:gs>
              <a:gs pos="50000">
                <a:srgbClr val="FFFFCC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ласточки</a:t>
            </a:r>
          </a:p>
        </p:txBody>
      </p:sp>
      <p:sp>
        <p:nvSpPr>
          <p:cNvPr id="11" name="Управляющая кнопка: назад 10">
            <a:hlinkClick r:id="rId4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89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16" dur="2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2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89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6" dur="2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2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89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33" dur="2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19"/>
                  </p:tgtEl>
                </p:cond>
              </p:nextCondLst>
            </p:seq>
          </p:childTnLst>
        </p:cTn>
      </p:par>
    </p:tnLst>
    <p:bldLst>
      <p:bldP spid="38915" grpId="0" animBg="1"/>
      <p:bldP spid="38919" grpId="0" animBg="1"/>
      <p:bldP spid="38920" grpId="0" animBg="1"/>
      <p:bldP spid="38920" grpId="1" animBg="1"/>
      <p:bldP spid="38921" grpId="0" animBg="1"/>
      <p:bldP spid="38921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1412875"/>
            <a:ext cx="8686800" cy="15113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4000" b="1" dirty="0" smtClean="0">
                <a:solidFill>
                  <a:srgbClr val="3333FF"/>
                </a:solidFill>
                <a:latin typeface="Comic Sans MS" pitchFamily="66" charset="0"/>
              </a:rPr>
              <a:t>	</a:t>
            </a:r>
            <a:r>
              <a:rPr lang="ru-RU" sz="40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Какое хлебобулочное изделие ушло от бабушки и дедушки?</a:t>
            </a:r>
          </a:p>
        </p:txBody>
      </p:sp>
      <p:sp>
        <p:nvSpPr>
          <p:cNvPr id="39939" name="WordArt 3" descr="lines5"/>
          <p:cNvSpPr>
            <a:spLocks noChangeArrowheads="1" noChangeShapeType="1" noTextEdit="1"/>
          </p:cNvSpPr>
          <p:nvPr/>
        </p:nvSpPr>
        <p:spPr bwMode="auto">
          <a:xfrm>
            <a:off x="1908175" y="274638"/>
            <a:ext cx="554355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66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Разные сказки </a:t>
            </a:r>
          </a:p>
        </p:txBody>
      </p:sp>
      <p:sp>
        <p:nvSpPr>
          <p:cNvPr id="39943" name="AutoShape 7"/>
          <p:cNvSpPr>
            <a:spLocks noChangeArrowheads="1"/>
          </p:cNvSpPr>
          <p:nvPr/>
        </p:nvSpPr>
        <p:spPr bwMode="auto">
          <a:xfrm>
            <a:off x="539750" y="4725988"/>
            <a:ext cx="5757863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FF"/>
              </a:gs>
              <a:gs pos="50000">
                <a:srgbClr val="FFCCFF"/>
              </a:gs>
              <a:gs pos="100000">
                <a:srgbClr val="FF99FF"/>
              </a:gs>
            </a:gsLst>
            <a:lin ang="5400000" scaled="1"/>
          </a:gradFill>
          <a:ln w="952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Колобок </a:t>
            </a:r>
          </a:p>
        </p:txBody>
      </p:sp>
      <p:sp>
        <p:nvSpPr>
          <p:cNvPr id="39944" name="AutoShape 8"/>
          <p:cNvSpPr>
            <a:spLocks noChangeArrowheads="1"/>
          </p:cNvSpPr>
          <p:nvPr/>
        </p:nvSpPr>
        <p:spPr bwMode="auto">
          <a:xfrm>
            <a:off x="539750" y="3862388"/>
            <a:ext cx="5761038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FF"/>
              </a:gs>
              <a:gs pos="50000">
                <a:srgbClr val="FFCCFF"/>
              </a:gs>
              <a:gs pos="100000">
                <a:srgbClr val="FF99FF"/>
              </a:gs>
            </a:gsLst>
            <a:lin ang="5400000" scaled="1"/>
          </a:gradFill>
          <a:ln w="952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Рогалик </a:t>
            </a:r>
          </a:p>
        </p:txBody>
      </p:sp>
      <p:sp>
        <p:nvSpPr>
          <p:cNvPr id="39945" name="AutoShape 9"/>
          <p:cNvSpPr>
            <a:spLocks noChangeArrowheads="1"/>
          </p:cNvSpPr>
          <p:nvPr/>
        </p:nvSpPr>
        <p:spPr bwMode="auto">
          <a:xfrm>
            <a:off x="539750" y="2997200"/>
            <a:ext cx="5761038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FF"/>
              </a:gs>
              <a:gs pos="50000">
                <a:srgbClr val="FFCCFF"/>
              </a:gs>
              <a:gs pos="100000">
                <a:srgbClr val="FF99FF"/>
              </a:gs>
            </a:gsLst>
            <a:lin ang="5400000" scaled="1"/>
          </a:gradFill>
          <a:ln w="9525">
            <a:solidFill>
              <a:srgbClr val="FF00F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Бублик </a:t>
            </a:r>
          </a:p>
        </p:txBody>
      </p:sp>
      <p:sp>
        <p:nvSpPr>
          <p:cNvPr id="11" name="Управляющая кнопка: назад 10">
            <a:hlinkClick r:id="rId4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99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16" dur="2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99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6" dur="2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99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33" dur="2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3"/>
                  </p:tgtEl>
                </p:cond>
              </p:nextCondLst>
            </p:seq>
          </p:childTnLst>
        </p:cTn>
      </p:par>
    </p:tnLst>
    <p:bldLst>
      <p:bldP spid="39939" grpId="0" animBg="1"/>
      <p:bldP spid="39943" grpId="0" animBg="1"/>
      <p:bldP spid="39944" grpId="0" animBg="1"/>
      <p:bldP spid="39944" grpId="1" animBg="1"/>
      <p:bldP spid="39945" grpId="0" animBg="1"/>
      <p:bldP spid="39945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4" descr="lines5"/>
          <p:cNvSpPr>
            <a:spLocks noChangeArrowheads="1" noChangeShapeType="1" noTextEdit="1"/>
          </p:cNvSpPr>
          <p:nvPr/>
        </p:nvSpPr>
        <p:spPr bwMode="auto">
          <a:xfrm>
            <a:off x="395288" y="1989138"/>
            <a:ext cx="8280400" cy="29432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МОЛОДЦЫ!!!</a:t>
            </a:r>
          </a:p>
        </p:txBody>
      </p:sp>
      <p:sp>
        <p:nvSpPr>
          <p:cNvPr id="12" name="Управляющая кнопка: назад 11">
            <a:hlinkClick r:id="rId3" action="ppaction://hlinksldjump" highlightClick="1">
              <a:snd r:embed="rId4" name="applause.wav"/>
            </a:hlinkClick>
          </p:cNvPr>
          <p:cNvSpPr/>
          <p:nvPr/>
        </p:nvSpPr>
        <p:spPr>
          <a:xfrm>
            <a:off x="7715240" y="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1071563" y="1412875"/>
            <a:ext cx="7786687" cy="1016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3600" b="1" smtClean="0">
                <a:solidFill>
                  <a:srgbClr val="006600"/>
                </a:solidFill>
                <a:latin typeface="Comic Sans MS" pitchFamily="66" charset="0"/>
              </a:rPr>
              <a:t>	Родина  Олимпийских игр</a:t>
            </a:r>
          </a:p>
        </p:txBody>
      </p:sp>
      <p:sp>
        <p:nvSpPr>
          <p:cNvPr id="6147" name="WordArt 3" descr="lines5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Спорт</a:t>
            </a: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blipFill dpi="0" rotWithShape="0">
                  <a:blip r:embed="rId5"/>
                  <a:srcRect/>
                  <a:stretch>
                    <a:fillRect/>
                  </a:stretch>
                </a:blip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 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395288" y="4725988"/>
            <a:ext cx="5184775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66"/>
              </a:gs>
              <a:gs pos="50000">
                <a:srgbClr val="FFFFCC"/>
              </a:gs>
              <a:gs pos="100000">
                <a:srgbClr val="CCFF66"/>
              </a:gs>
            </a:gsLst>
            <a:lin ang="5400000" scaled="1"/>
          </a:gradFill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Греция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395288" y="3862388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66"/>
              </a:gs>
              <a:gs pos="50000">
                <a:srgbClr val="FFFFCC"/>
              </a:gs>
              <a:gs pos="100000">
                <a:srgbClr val="CCFF66"/>
              </a:gs>
            </a:gsLst>
            <a:lin ang="5400000" scaled="1"/>
          </a:gradFill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Америка 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395288" y="2997200"/>
            <a:ext cx="5187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66"/>
              </a:gs>
              <a:gs pos="50000">
                <a:srgbClr val="FFFFCC"/>
              </a:gs>
              <a:gs pos="100000">
                <a:srgbClr val="CCFF66"/>
              </a:gs>
            </a:gsLst>
            <a:lin ang="5400000" scaled="1"/>
          </a:gradFill>
          <a:ln w="9525">
            <a:solidFill>
              <a:srgbClr val="339966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Франция </a:t>
            </a:r>
          </a:p>
        </p:txBody>
      </p:sp>
      <p:sp>
        <p:nvSpPr>
          <p:cNvPr id="11" name="Управляющая кнопка: назад 10">
            <a:hlinkClick r:id="rId6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16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mph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26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33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1"/>
                  </p:tgtEl>
                </p:cond>
              </p:nextCondLst>
            </p:seq>
          </p:childTnLst>
        </p:cTn>
      </p:par>
    </p:tnLst>
    <p:bldLst>
      <p:bldP spid="6147" grpId="0"/>
      <p:bldP spid="6151" grpId="0" animBg="1"/>
      <p:bldP spid="6152" grpId="0" animBg="1"/>
      <p:bldP spid="6152" grpId="1" animBg="1"/>
      <p:bldP spid="6153" grpId="0" animBg="1"/>
      <p:bldP spid="615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341438"/>
            <a:ext cx="7572375" cy="153987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36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Она может быть художественная, спортивная, ритмическая, оздоровительная, утренняя</a:t>
            </a: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539750" y="5229225"/>
            <a:ext cx="5184775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3333CC"/>
                </a:solidFill>
                <a:latin typeface="Comic Sans MS" pitchFamily="66" charset="0"/>
              </a:rPr>
              <a:t>Гимнастика </a:t>
            </a: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539750" y="4294188"/>
            <a:ext cx="5187950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3333CC"/>
                </a:solidFill>
                <a:latin typeface="Comic Sans MS" pitchFamily="66" charset="0"/>
              </a:rPr>
              <a:t>Атлетика </a:t>
            </a: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539750" y="3357563"/>
            <a:ext cx="5187950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3333CC"/>
                </a:solidFill>
                <a:latin typeface="Comic Sans MS" pitchFamily="66" charset="0"/>
              </a:rPr>
              <a:t>Акробатика </a:t>
            </a:r>
          </a:p>
        </p:txBody>
      </p:sp>
      <p:sp>
        <p:nvSpPr>
          <p:cNvPr id="4113" name="WordArt 17" descr="lines5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Спорт</a:t>
            </a: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blipFill dpi="0" rotWithShape="0">
                  <a:blip r:embed="rId5"/>
                  <a:srcRect/>
                  <a:stretch>
                    <a:fillRect/>
                  </a:stretch>
                </a:blip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 </a:t>
            </a:r>
          </a:p>
        </p:txBody>
      </p:sp>
      <p:sp>
        <p:nvSpPr>
          <p:cNvPr id="11" name="Управляющая кнопка: назад 10">
            <a:hlinkClick r:id="rId6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13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9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1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39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</p:childTnLst>
        </p:cTn>
      </p:par>
    </p:tnLst>
    <p:bldLst>
      <p:bldP spid="4104" grpId="0" animBg="1"/>
      <p:bldP spid="4104" grpId="1" animBg="1"/>
      <p:bldP spid="4103" grpId="0" animBg="1"/>
      <p:bldP spid="4103" grpId="1" animBg="1"/>
      <p:bldP spid="41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1557338"/>
            <a:ext cx="8229600" cy="452596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Как часто проводятся Олимпийские игры?</a:t>
            </a:r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468313" y="4940300"/>
            <a:ext cx="5184775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66"/>
              </a:gs>
              <a:gs pos="50000">
                <a:srgbClr val="FFFF66"/>
              </a:gs>
              <a:gs pos="100000">
                <a:srgbClr val="FFCC66"/>
              </a:gs>
            </a:gsLst>
            <a:lin ang="5400000" scaled="1"/>
          </a:gradFill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  Раз в 4 года</a:t>
            </a:r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468313" y="4005263"/>
            <a:ext cx="5187950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66"/>
              </a:gs>
              <a:gs pos="50000">
                <a:srgbClr val="FFFF66"/>
              </a:gs>
              <a:gs pos="100000">
                <a:srgbClr val="FFCC66"/>
              </a:gs>
            </a:gsLst>
            <a:lin ang="5400000" scaled="1"/>
          </a:gradFill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 раз в 2 года</a:t>
            </a:r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468313" y="3068638"/>
            <a:ext cx="5187950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66"/>
              </a:gs>
              <a:gs pos="50000">
                <a:srgbClr val="FFFF66"/>
              </a:gs>
              <a:gs pos="100000">
                <a:srgbClr val="FFCC66"/>
              </a:gs>
            </a:gsLst>
            <a:lin ang="5400000" scaled="1"/>
          </a:gradFill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Каждый год</a:t>
            </a:r>
          </a:p>
        </p:txBody>
      </p:sp>
      <p:sp>
        <p:nvSpPr>
          <p:cNvPr id="7182" name="WordArt 14" descr="lines5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Спорт </a:t>
            </a:r>
          </a:p>
        </p:txBody>
      </p:sp>
      <p:sp>
        <p:nvSpPr>
          <p:cNvPr id="11" name="Управляющая кнопка: назад 10">
            <a:hlinkClick r:id="rId5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13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6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36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9"/>
                  </p:tgtEl>
                </p:cond>
              </p:nextCondLst>
            </p:seq>
          </p:childTnLst>
        </p:cTn>
      </p:par>
    </p:tnLst>
    <p:bldLst>
      <p:bldP spid="7178" grpId="0" animBg="1"/>
      <p:bldP spid="7178" grpId="1" animBg="1"/>
      <p:bldP spid="7179" grpId="0" animBg="1"/>
      <p:bldP spid="7179" grpId="1" animBg="1"/>
      <p:bldP spid="718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27088" y="1341438"/>
            <a:ext cx="7931150" cy="452596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FF0000"/>
                </a:solidFill>
              </a:rPr>
              <a:t>Какой из игровых видов спорта можно назвать и зимним, и летним видом?</a:t>
            </a:r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>
              <a:solidFill>
                <a:srgbClr val="0099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468313" y="4940300"/>
            <a:ext cx="5184775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66"/>
              </a:gs>
              <a:gs pos="50000">
                <a:srgbClr val="00CC99"/>
              </a:gs>
              <a:gs pos="100000">
                <a:srgbClr val="66FF66"/>
              </a:gs>
            </a:gsLst>
            <a:lin ang="5400000" scaled="1"/>
          </a:gra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бейсбол</a:t>
            </a: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468313" y="4005263"/>
            <a:ext cx="5187950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66"/>
              </a:gs>
              <a:gs pos="50000">
                <a:srgbClr val="00CC99"/>
              </a:gs>
              <a:gs pos="100000">
                <a:srgbClr val="66FF66"/>
              </a:gs>
            </a:gsLst>
            <a:lin ang="5400000" scaled="1"/>
          </a:gra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хоккей</a:t>
            </a:r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468313" y="3068638"/>
            <a:ext cx="5187950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66"/>
              </a:gs>
              <a:gs pos="50000">
                <a:srgbClr val="00CC99"/>
              </a:gs>
              <a:gs pos="100000">
                <a:srgbClr val="66FF66"/>
              </a:gs>
            </a:gsLst>
            <a:lin ang="5400000" scaled="1"/>
          </a:gra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футбол</a:t>
            </a:r>
          </a:p>
        </p:txBody>
      </p:sp>
      <p:sp>
        <p:nvSpPr>
          <p:cNvPr id="9229" name="WordArt 13" descr="lines5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Спорт</a:t>
            </a: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blipFill dpi="0" rotWithShape="0">
                  <a:blip r:embed="rId5"/>
                  <a:srcRect/>
                  <a:stretch>
                    <a:fillRect/>
                  </a:stretch>
                </a:blip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 </a:t>
            </a:r>
          </a:p>
        </p:txBody>
      </p:sp>
      <p:sp>
        <p:nvSpPr>
          <p:cNvPr id="11" name="Управляющая кнопка: назад 10">
            <a:hlinkClick r:id="rId6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26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36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5"/>
                  </p:tgtEl>
                </p:cond>
              </p:nextCondLst>
            </p:seq>
          </p:childTnLst>
        </p:cTn>
      </p:par>
    </p:tnLst>
    <p:bldLst>
      <p:bldP spid="9223" grpId="0" animBg="1"/>
      <p:bldP spid="9223" grpId="1" animBg="1"/>
      <p:bldP spid="9225" grpId="0" animBg="1"/>
      <p:bldP spid="9225" grpId="1" animBg="1"/>
      <p:bldP spid="92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827088" y="1412875"/>
            <a:ext cx="7870825" cy="452596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Название этой игры произошло от двух английских слов «нога» и «мяч»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dirty="0" smtClean="0">
              <a:solidFill>
                <a:srgbClr val="99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dirty="0" smtClean="0">
              <a:solidFill>
                <a:srgbClr val="99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dirty="0" smtClean="0">
              <a:solidFill>
                <a:srgbClr val="99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dirty="0" smtClean="0">
              <a:solidFill>
                <a:srgbClr val="99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dirty="0" smtClean="0">
              <a:solidFill>
                <a:srgbClr val="99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1267" name="Text Box 10"/>
          <p:cNvSpPr txBox="1">
            <a:spLocks noChangeArrowheads="1"/>
          </p:cNvSpPr>
          <p:nvPr/>
        </p:nvSpPr>
        <p:spPr bwMode="auto">
          <a:xfrm>
            <a:off x="1857375" y="4572000"/>
            <a:ext cx="23764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>
                <a:latin typeface="Comic Sans MS" pitchFamily="66" charset="0"/>
              </a:rPr>
              <a:t>футбол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928813" y="3143250"/>
            <a:ext cx="2376487" cy="3311525"/>
            <a:chOff x="1156" y="2024"/>
            <a:chExt cx="1497" cy="2086"/>
          </a:xfrm>
        </p:grpSpPr>
        <p:sp>
          <p:nvSpPr>
            <p:cNvPr id="11271" name="Rectangle 12"/>
            <p:cNvSpPr>
              <a:spLocks noChangeArrowheads="1"/>
            </p:cNvSpPr>
            <p:nvPr/>
          </p:nvSpPr>
          <p:spPr bwMode="auto">
            <a:xfrm>
              <a:off x="1156" y="2024"/>
              <a:ext cx="1497" cy="208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1272" name="Picture 13" descr="Рисунок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10101"/>
                </a:clrFrom>
                <a:clrTo>
                  <a:srgbClr val="010101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02" y="2251"/>
              <a:ext cx="1344" cy="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209" name="WordArt 17" descr="lines5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Спорт </a:t>
            </a:r>
          </a:p>
        </p:txBody>
      </p:sp>
      <p:sp>
        <p:nvSpPr>
          <p:cNvPr id="12" name="Управляющая кнопка: назад 11">
            <a:hlinkClick r:id="rId5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820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1000125" y="1214438"/>
            <a:ext cx="6072188" cy="25717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Летом рад я свежей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 Ягоде медвежьей.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А сушеная в запас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От простуды лечит нас.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428625" y="5715000"/>
            <a:ext cx="5324475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6600"/>
              </a:gs>
              <a:gs pos="50000">
                <a:srgbClr val="FEE7F2"/>
              </a:gs>
              <a:gs pos="100000">
                <a:srgbClr val="FF6600"/>
              </a:gs>
            </a:gsLst>
            <a:lin ang="5400000" scaled="1"/>
          </a:gra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арбуз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428625" y="4786313"/>
            <a:ext cx="5327650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6600"/>
              </a:gs>
              <a:gs pos="50000">
                <a:srgbClr val="FEE7F2"/>
              </a:gs>
              <a:gs pos="100000">
                <a:srgbClr val="FF6600"/>
              </a:gs>
            </a:gsLst>
            <a:lin ang="5400000" scaled="1"/>
          </a:gra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клубника</a:t>
            </a: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428625" y="3857625"/>
            <a:ext cx="5327650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6600"/>
              </a:gs>
              <a:gs pos="50000">
                <a:srgbClr val="FEE7F2"/>
              </a:gs>
              <a:gs pos="100000">
                <a:srgbClr val="FF6600"/>
              </a:gs>
            </a:gsLst>
            <a:lin ang="5400000" scaled="1"/>
          </a:gra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малина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0" y="142852"/>
            <a:ext cx="904818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Лекарственные растения</a:t>
            </a:r>
          </a:p>
        </p:txBody>
      </p:sp>
      <p:sp>
        <p:nvSpPr>
          <p:cNvPr id="11" name="Управляющая кнопка: назад 10">
            <a:hlinkClick r:id="rId4" action="ppaction://hlinksldjump" highlightClick="1"/>
          </p:cNvPr>
          <p:cNvSpPr/>
          <p:nvPr/>
        </p:nvSpPr>
        <p:spPr>
          <a:xfrm>
            <a:off x="7715240" y="5572140"/>
            <a:ext cx="1428760" cy="1042416"/>
          </a:xfrm>
          <a:prstGeom prst="actionButtonBackPrevious">
            <a:avLst/>
          </a:prstGeom>
          <a:solidFill>
            <a:srgbClr val="92D050"/>
          </a:solidFill>
          <a:ln>
            <a:solidFill>
              <a:srgbClr val="FFFF00"/>
            </a:solidFill>
          </a:ln>
          <a:scene3d>
            <a:camera prst="obliqueTopLeft"/>
            <a:lightRig rig="sunset" dir="t"/>
          </a:scene3d>
          <a:sp3d extrusionH="44450" contourW="12700" prstMaterial="metal">
            <a:bevelT prst="angle"/>
            <a:extrusionClr>
              <a:srgbClr val="FFFF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3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8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3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16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63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mph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29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89"/>
                  </p:tgtEl>
                </p:cond>
              </p:nextCondLst>
            </p:seq>
          </p:childTnLst>
        </p:cTn>
      </p:par>
    </p:tnLst>
    <p:bldLst>
      <p:bldP spid="16388" grpId="0" animBg="1"/>
      <p:bldP spid="16388" grpId="1" animBg="1"/>
      <p:bldP spid="16389" grpId="0" animBg="1"/>
      <p:bldP spid="16389" grpId="1" animBg="1"/>
    </p:bldLst>
  </p:timing>
</p:sld>
</file>

<file path=ppt/theme/theme1.xml><?xml version="1.0" encoding="utf-8"?>
<a:theme xmlns:a="http://schemas.openxmlformats.org/drawingml/2006/main" name="экология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экология</Template>
  <TotalTime>352</TotalTime>
  <Words>359</Words>
  <Application>Microsoft Office PowerPoint</Application>
  <PresentationFormat>Экран (4:3)</PresentationFormat>
  <Paragraphs>221</Paragraphs>
  <Slides>33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экология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</dc:creator>
  <cp:lastModifiedBy>Пользователь Компьютера</cp:lastModifiedBy>
  <cp:revision>57</cp:revision>
  <dcterms:created xsi:type="dcterms:W3CDTF">2008-06-12T19:18:46Z</dcterms:created>
  <dcterms:modified xsi:type="dcterms:W3CDTF">2011-10-16T08:25:31Z</dcterms:modified>
</cp:coreProperties>
</file>