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7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24486C"/>
    <a:srgbClr val="FFFF99"/>
    <a:srgbClr val="1C1C1C"/>
    <a:srgbClr val="CC3300"/>
    <a:srgbClr val="3A75A2"/>
    <a:srgbClr val="CC6600"/>
    <a:srgbClr val="FFCC00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82" d="100"/>
          <a:sy n="82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85A58EBA-7F81-445C-B2A6-808EAF2D8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9C7CF-9F46-4B53-89AA-9DFB20022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946C-20B9-498E-A9B8-746863F87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9A8EEC4-D8FD-4509-A518-64BA5EE22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6008-1D74-4158-96D4-312454BD7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6F693-BCEE-427D-A949-186D97DE3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7CCA-9BC6-49AE-AF61-AD8C7FAD6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70A3-9641-44BF-A626-19FF07EB2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0D41-35FD-49A0-A2D6-0522FCAB9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A722-476B-458E-B888-4420700E5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EAF32-9877-4715-B1FC-C1DB4AB6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B669-CDE7-4693-B504-298D7073D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149DAA12-DD66-4242-9F22-B5AD1BA8FE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marL="0" indent="0"/>
            <a:r>
              <a:rPr lang="ru-RU" b="0" dirty="0">
                <a:solidFill>
                  <a:schemeClr val="bg1"/>
                </a:solidFill>
                <a:latin typeface="Monotype Corsiva" pitchFamily="66" charset="0"/>
              </a:rPr>
              <a:t>Высокие результаты внеурочной деятельности обучающихся по учебному </a:t>
            </a:r>
            <a:r>
              <a:rPr lang="ru-RU" b="0" dirty="0" smtClean="0">
                <a:solidFill>
                  <a:schemeClr val="bg1"/>
                </a:solidFill>
                <a:latin typeface="Monotype Corsiva" pitchFamily="66" charset="0"/>
              </a:rPr>
              <a:t>предмету</a:t>
            </a:r>
            <a:endParaRPr lang="en-US" b="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1000108"/>
          <a:ext cx="871543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5"/>
                <a:gridCol w="5500726"/>
                <a:gridCol w="1928826"/>
              </a:tblGrid>
              <a:tr h="671517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24486C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4486C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Ведение кружков, секций и факультативов по учебным предметам </a:t>
                      </a:r>
                      <a:r>
                        <a:rPr lang="ru-RU" sz="2000" b="1" kern="1200" baseline="0" dirty="0" smtClean="0">
                          <a:solidFill>
                            <a:srgbClr val="24486C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(кол-во уч-ся)</a:t>
                      </a:r>
                      <a:endParaRPr lang="ru-RU" sz="2000" b="1" dirty="0" smtClean="0">
                        <a:solidFill>
                          <a:srgbClr val="24486C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24486C"/>
                          </a:solidFill>
                          <a:latin typeface="Monotype Corsiva" pitchFamily="66" charset="0"/>
                        </a:rPr>
                        <a:t>Посещение учениками (%)</a:t>
                      </a:r>
                      <a:endParaRPr lang="ru-RU" sz="2000" b="1" i="1" dirty="0">
                        <a:solidFill>
                          <a:srgbClr val="24486C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Monotype Corsiva" pitchFamily="66" charset="0"/>
                        </a:rPr>
                        <a:t>2011-2012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24486C"/>
                          </a:solidFill>
                          <a:latin typeface="Monotype Corsiva" pitchFamily="66" charset="0"/>
                        </a:rPr>
                        <a:t>1класс «Б»</a:t>
                      </a:r>
                      <a:endParaRPr lang="ru-RU" sz="1600" b="1" dirty="0">
                        <a:solidFill>
                          <a:srgbClr val="24486C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«Наш театр» – 28 чел.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Лего-конструирование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–  28 чел.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«Я – исследователь» - 28 чел.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Monotype Corsiva" pitchFamily="66" charset="0"/>
                        </a:rPr>
                        <a:t>2012-2013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24486C"/>
                          </a:solidFill>
                          <a:latin typeface="Monotype Corsiva" pitchFamily="66" charset="0"/>
                        </a:rPr>
                        <a:t>2 класс</a:t>
                      </a:r>
                      <a:r>
                        <a:rPr lang="ru-RU" sz="1600" b="1" baseline="0" dirty="0" smtClean="0">
                          <a:solidFill>
                            <a:srgbClr val="24486C"/>
                          </a:solidFill>
                          <a:latin typeface="Monotype Corsiva" pitchFamily="66" charset="0"/>
                        </a:rPr>
                        <a:t> «Б»</a:t>
                      </a:r>
                      <a:endParaRPr lang="ru-RU" sz="1600" b="1" dirty="0">
                        <a:solidFill>
                          <a:srgbClr val="24486C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«Наш театр» – 28 чел.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Лего-конструирование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–  28 чел.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«Я – исследователь» - 28 чел.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Monotype Corsiva" pitchFamily="66" charset="0"/>
                        </a:rPr>
                        <a:t>2013-2014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24486C"/>
                          </a:solidFill>
                          <a:latin typeface="Monotype Corsiva" pitchFamily="66" charset="0"/>
                        </a:rPr>
                        <a:t>3 класс «Б»</a:t>
                      </a:r>
                      <a:endParaRPr lang="ru-RU" sz="1600" b="1" dirty="0">
                        <a:solidFill>
                          <a:srgbClr val="24486C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«Наш театр» – 23 чел.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Лего-конструирование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–  28 чел.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«Я – исследователь» - 24 чел.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«Эрудит» – 15 чел.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«Хочу все знать» – 15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7151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Monotype Corsiva" pitchFamily="66" charset="0"/>
                        </a:rPr>
                        <a:t>2014-2015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24486C"/>
                          </a:solidFill>
                          <a:latin typeface="Monotype Corsiva" pitchFamily="66" charset="0"/>
                        </a:rPr>
                        <a:t>4 класс «Д»</a:t>
                      </a:r>
                      <a:endParaRPr lang="ru-RU" sz="1600" b="1" dirty="0">
                        <a:solidFill>
                          <a:srgbClr val="24486C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«Буду настоящим читателем» - 25 чел. 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«Занимательная комбинаторика» - 25 чел.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«Информатика, логика, математика» - 26 чел.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«Школа развития речи» - 25 чел.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D:\Материал Съемный жесткий диск\Для альбома\1-й класс\Выпускной\IMG_7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9"/>
            <a:ext cx="114297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атериал Съемный жесткий диск\Для альбома\1-й класс\Выпускной\IMG_7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500702"/>
            <a:ext cx="174879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Лиза\AppData\Local\Microsoft\Windows\Temporary Internet Files\Content.Word\IMG_73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130" y="5494020"/>
            <a:ext cx="2236870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Материал Съемный жесткий диск\Для альбома\1-й класс\Выпускной\IMG_74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357826"/>
            <a:ext cx="10715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Материал Съемный жесткий диск\Для альбома\1-й класс\Выпускной\IMG_74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5394960"/>
            <a:ext cx="1143008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Лиза\AppData\Local\Microsoft\Windows\Temporary Internet Files\Content.Word\2015-01-26 11-42-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297805"/>
            <a:ext cx="1040130" cy="15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990600"/>
            <a:ext cx="3571900" cy="57245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r>
              <a:rPr lang="ru-RU" sz="1400" b="0" dirty="0" smtClean="0">
                <a:latin typeface="Monotype Corsiva" pitchFamily="66" charset="0"/>
              </a:rPr>
              <a:t>Традиционные праздники.</a:t>
            </a:r>
          </a:p>
          <a:p>
            <a:r>
              <a:rPr lang="ru-RU" sz="1400" b="0" dirty="0" smtClean="0">
                <a:latin typeface="Monotype Corsiva" pitchFamily="66" charset="0"/>
              </a:rPr>
              <a:t>На фото: Новогодний карнавал.</a:t>
            </a: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r>
              <a:rPr lang="ru-RU" sz="1400" b="0" dirty="0" smtClean="0">
                <a:latin typeface="Monotype Corsiva" pitchFamily="66" charset="0"/>
              </a:rPr>
              <a:t>Праздник «День Знаний»</a:t>
            </a: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r>
              <a:rPr lang="ru-RU" sz="1400" b="0" dirty="0" smtClean="0">
                <a:latin typeface="Monotype Corsiva" pitchFamily="66" charset="0"/>
              </a:rPr>
              <a:t>Вместе с младшими братьями и </a:t>
            </a:r>
          </a:p>
          <a:p>
            <a:r>
              <a:rPr lang="ru-RU" sz="1400" b="0" dirty="0" smtClean="0">
                <a:latin typeface="Monotype Corsiva" pitchFamily="66" charset="0"/>
              </a:rPr>
              <a:t>сестрами готовимся к смотру </a:t>
            </a:r>
          </a:p>
          <a:p>
            <a:r>
              <a:rPr lang="ru-RU" sz="1400" b="0" dirty="0" smtClean="0">
                <a:latin typeface="Monotype Corsiva" pitchFamily="66" charset="0"/>
              </a:rPr>
              <a:t>строя и песни.</a:t>
            </a: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r>
              <a:rPr lang="ru-RU" sz="1400" b="0" dirty="0" smtClean="0">
                <a:latin typeface="Monotype Corsiva" pitchFamily="66" charset="0"/>
              </a:rPr>
              <a:t> </a:t>
            </a:r>
            <a:endParaRPr lang="ru-RU" sz="1400" b="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429124" cy="571501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b="0" dirty="0" smtClean="0">
              <a:latin typeface="Monotype Corsiva" pitchFamily="66" charset="0"/>
            </a:endParaRPr>
          </a:p>
          <a:p>
            <a:r>
              <a:rPr lang="ru-RU" sz="1400" b="0" dirty="0" smtClean="0">
                <a:latin typeface="Monotype Corsiva" pitchFamily="66" charset="0"/>
              </a:rPr>
              <a:t>                 Исследовательские проекты, экскурсии… </a:t>
            </a:r>
          </a:p>
          <a:p>
            <a:r>
              <a:rPr lang="ru-RU" sz="1400" b="0" dirty="0" smtClean="0">
                <a:latin typeface="Monotype Corsiva" pitchFamily="66" charset="0"/>
              </a:rPr>
              <a:t>               На предприятии «</a:t>
            </a:r>
            <a:r>
              <a:rPr lang="ru-RU" sz="1400" b="0" dirty="0" err="1" smtClean="0">
                <a:latin typeface="Monotype Corsiva" pitchFamily="66" charset="0"/>
              </a:rPr>
              <a:t>Союзмультфильм</a:t>
            </a:r>
            <a:r>
              <a:rPr lang="ru-RU" sz="1400" b="0" dirty="0" smtClean="0">
                <a:latin typeface="Monotype Corsiva" pitchFamily="66" charset="0"/>
              </a:rPr>
              <a:t>»</a:t>
            </a: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endParaRPr lang="ru-RU" sz="1400" b="0" dirty="0" smtClean="0">
              <a:latin typeface="Monotype Corsiva" pitchFamily="66" charset="0"/>
            </a:endParaRPr>
          </a:p>
          <a:p>
            <a:r>
              <a:rPr lang="ru-RU" sz="1400" b="0" dirty="0" smtClean="0">
                <a:latin typeface="Monotype Corsiva" pitchFamily="66" charset="0"/>
              </a:rPr>
              <a:t>            Классный устный журнал – сюрприз для мальчиков.</a:t>
            </a:r>
          </a:p>
          <a:p>
            <a:endParaRPr lang="ru-RU" sz="1400" b="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Создание учителем условий для приобретения обучающимися позитивного социального опыта, формирования гражданской позиции 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D:\Материал Съемный жесткий диск\Для альбома\1-й класс\Новогодний огонек\SAM_67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атериал Съемный жесткий диск\Для альбома\1-й класс\1-е сентября\IMG_33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атериал Съемный жесткий диск\Для альбома\1-й класс\союзмультфильм\IMG_64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4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атериал Съемный жесткий диск\Для альбома\2-й класс\23 февраля\IMG_2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71942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Лиза\AppData\Local\Microsoft\Windows\Temporary Internet Files\Content.Word\IMG_48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357826"/>
            <a:ext cx="1407776" cy="134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31"/>
            <a:ext cx="9144000" cy="68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Результаты педагогической деятельности. Долгова Е.Н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Результаты педагогической деятельности. Долгова Е.Н</Template>
  <TotalTime>698</TotalTime>
  <Words>257</Words>
  <Application>Microsoft Office PowerPoint</Application>
  <PresentationFormat>Экран (4:3)</PresentationFormat>
  <Paragraphs>74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Результаты педагогической деятельности. Долгова Е.Н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Публичная презентация результатов педагогической деятельности  </dc:title>
  <dc:creator>Лиза</dc:creator>
  <cp:lastModifiedBy>Лиза</cp:lastModifiedBy>
  <cp:revision>31</cp:revision>
  <dcterms:created xsi:type="dcterms:W3CDTF">2015-06-15T08:32:00Z</dcterms:created>
  <dcterms:modified xsi:type="dcterms:W3CDTF">2015-06-26T12:13:21Z</dcterms:modified>
</cp:coreProperties>
</file>