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334" r:id="rId3"/>
    <p:sldId id="333" r:id="rId4"/>
    <p:sldId id="336" r:id="rId5"/>
    <p:sldId id="335" r:id="rId6"/>
    <p:sldId id="340" r:id="rId7"/>
    <p:sldId id="339" r:id="rId8"/>
    <p:sldId id="337" r:id="rId9"/>
    <p:sldId id="365" r:id="rId10"/>
    <p:sldId id="366" r:id="rId11"/>
    <p:sldId id="357" r:id="rId12"/>
    <p:sldId id="341" r:id="rId13"/>
    <p:sldId id="358" r:id="rId14"/>
    <p:sldId id="363" r:id="rId15"/>
    <p:sldId id="360" r:id="rId16"/>
    <p:sldId id="359" r:id="rId17"/>
    <p:sldId id="346" r:id="rId18"/>
    <p:sldId id="348" r:id="rId19"/>
    <p:sldId id="349" r:id="rId20"/>
    <p:sldId id="347" r:id="rId21"/>
    <p:sldId id="354" r:id="rId22"/>
    <p:sldId id="352" r:id="rId23"/>
    <p:sldId id="350" r:id="rId24"/>
    <p:sldId id="344" r:id="rId25"/>
    <p:sldId id="356" r:id="rId26"/>
    <p:sldId id="338" r:id="rId27"/>
    <p:sldId id="362" r:id="rId28"/>
    <p:sldId id="36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7EFFB"/>
    <a:srgbClr val="660066"/>
    <a:srgbClr val="F0C266"/>
    <a:srgbClr val="FF99FF"/>
    <a:srgbClr val="70FCAF"/>
    <a:srgbClr val="98FAC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827CA2-9E48-461F-AD16-EB612CBCC71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1F8F93-6854-41B1-8F71-4D557143C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24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14627B-2E96-48CD-A61D-2BC684FD6DC1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C1D0D9-5C99-4372-8C27-50D8709A5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0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62AB-0601-4F27-B54B-4FF7B706A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5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7DE6-1F50-4E92-A48F-09C4542E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2B66-5978-428D-A5E8-36E454B7E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1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8ACF-9F6C-444D-85BE-C4F4F0CCF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2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085D-3E7B-46C1-87CB-9F7EF405A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CDE4BB-A0AD-47FB-832F-69CC0BF34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66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4041-9C0E-4633-B1B5-343A97B6D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A0AE-8F0C-4AE6-BA38-CAEB90627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9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AC724C-40DC-4A5D-9229-BB736F30E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8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BF0EDA0-E6B6-450F-B4B6-6FA3D3416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4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5A050-DB7B-488C-9656-2B173BD94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55" r:id="rId4"/>
    <p:sldLayoutId id="2147484063" r:id="rId5"/>
    <p:sldLayoutId id="2147484056" r:id="rId6"/>
    <p:sldLayoutId id="2147484057" r:id="rId7"/>
    <p:sldLayoutId id="2147484064" r:id="rId8"/>
    <p:sldLayoutId id="2147484065" r:id="rId9"/>
    <p:sldLayoutId id="2147484058" r:id="rId10"/>
    <p:sldLayoutId id="214748405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Schoolbook" pitchFamily="18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Schoolbook" pitchFamily="18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Schoolbook" pitchFamily="18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Schoolbook" pitchFamily="18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7273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/>
          <a:p>
            <a:endParaRPr lang="ru-RU"/>
          </a:p>
        </p:txBody>
      </p:sp>
      <p:pic>
        <p:nvPicPr>
          <p:cNvPr id="9219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1" r="-9"/>
          <a:stretch>
            <a:fillRect/>
          </a:stretch>
        </p:blipFill>
        <p:spPr bwMode="auto">
          <a:xfrm>
            <a:off x="685800" y="381000"/>
            <a:ext cx="779621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381000" y="304800"/>
            <a:ext cx="56388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Экологический проект</a:t>
            </a:r>
          </a:p>
          <a:p>
            <a:pPr algn="ctr"/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3600">
                <a:solidFill>
                  <a:srgbClr val="FF0000"/>
                </a:solidFill>
              </a:rPr>
              <a:t>"Птицы на кормушке".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5638800"/>
            <a:ext cx="7832834" cy="36933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R="36576">
              <a:buClr>
                <a:schemeClr val="accent1"/>
              </a:buClr>
              <a:buSzPct val="80000"/>
              <a:buFont charset="2" pitchFamily="18" typeface="Wingdings 2"/>
              <a:buNone/>
              <a:defRPr/>
            </a:pPr>
            <a:r>
              <a:rPr b="1" dirty="0" lang="ru-RU">
                <a:ln>
                  <a:solidFill>
                    <a:schemeClr val="bg2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МБДОУ  «Детский сад № 8 комбинированного вида» г.Канаш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6019800"/>
            <a:ext cx="50292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r" marR="36576">
              <a:buClr>
                <a:schemeClr val="accent1"/>
              </a:buClr>
              <a:buSzPct val="80000"/>
              <a:defRPr/>
            </a:pPr>
            <a:r>
              <a:rPr dirty="0" lang="ru-RU">
                <a:solidFill>
                  <a:schemeClr val="bg1"/>
                </a:solidFill>
              </a:rPr>
              <a:t>Воспитатель 1 квалификационной категории</a:t>
            </a:r>
          </a:p>
          <a:p>
            <a:pPr algn="r" marR="36576">
              <a:buClr>
                <a:schemeClr val="accent1"/>
              </a:buClr>
              <a:buSzPct val="80000"/>
              <a:defRPr/>
            </a:pPr>
            <a:r>
              <a:rPr dirty="0" err="1" lang="ru-RU">
                <a:solidFill>
                  <a:schemeClr val="bg1"/>
                </a:solidFill>
              </a:rPr>
              <a:t>Губаева</a:t>
            </a:r>
            <a:r>
              <a:rPr dirty="0" lang="ru-RU">
                <a:solidFill>
                  <a:schemeClr val="bg1"/>
                </a:solidFill>
              </a:rPr>
              <a:t> </a:t>
            </a:r>
            <a:r>
              <a:rPr dirty="0" err="1" lang="ru-RU">
                <a:solidFill>
                  <a:schemeClr val="bg1"/>
                </a:solidFill>
              </a:rPr>
              <a:t>Фания</a:t>
            </a:r>
            <a:r>
              <a:rPr dirty="0" lang="ru-RU">
                <a:solidFill>
                  <a:schemeClr val="bg1"/>
                </a:solidFill>
              </a:rPr>
              <a:t> </a:t>
            </a:r>
            <a:r>
              <a:rPr dirty="0" err="1" lang="ru-RU">
                <a:solidFill>
                  <a:schemeClr val="bg1"/>
                </a:solidFill>
              </a:rPr>
              <a:t>Вазифовна</a:t>
            </a:r>
            <a:endParaRPr dirty="0" lang="ru-RU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381000" y="533400"/>
            <a:ext cx="8534400" cy="1570038"/>
          </a:xfrm>
          <a:prstGeom prst="rect">
            <a:avLst/>
          </a:prstGeom>
          <a:solidFill>
            <a:srgbClr val="97E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FF0066"/>
                </a:solidFill>
                <a:latin typeface="Monotype Corsiva" pitchFamily="66" charset="0"/>
              </a:rPr>
              <a:t>День за днём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838200" y="2819400"/>
            <a:ext cx="75438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66"/>
                </a:solidFill>
                <a:latin typeface="Monotype Corsiva" pitchFamily="66" charset="0"/>
              </a:rPr>
              <a:t>Что  мы  узнали  и  чему  научились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00400" y="433388"/>
            <a:ext cx="5740400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Чем кормить птиц зимой?</a:t>
            </a:r>
          </a:p>
        </p:txBody>
      </p:sp>
      <p:pic>
        <p:nvPicPr>
          <p:cNvPr id="18435" name="Рисунок 2" descr="E:\мой проект Птицы на кормушке\фото птичек\P117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162050"/>
            <a:ext cx="310038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219200" y="2751138"/>
            <a:ext cx="3281363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Может быть этим?</a:t>
            </a:r>
          </a:p>
        </p:txBody>
      </p:sp>
      <p:pic>
        <p:nvPicPr>
          <p:cNvPr id="1843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33388"/>
            <a:ext cx="27574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81000" y="3886200"/>
            <a:ext cx="8094663" cy="1631950"/>
          </a:xfrm>
          <a:prstGeom prst="rect">
            <a:avLst/>
          </a:prstGeom>
          <a:solidFill>
            <a:srgbClr val="98F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Выяснили, что голуби и воробьи предпочитают крошки белого хлеба и батона, а синицы - сало. , что в кормушках не должно быть постоянного наличия корма. Лучше приучить себя и птиц к определённому режиму, наполняя кормушки один-два раза в сутки, утром или утром и вечером в одно и то же время.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44488" y="152400"/>
            <a:ext cx="6048375" cy="70802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/>
              <a:t>Покормите птиц зимой ! </a:t>
            </a:r>
          </a:p>
        </p:txBody>
      </p:sp>
      <p:pic>
        <p:nvPicPr>
          <p:cNvPr id="19459" name="Picture 3" descr="0018-018-Pokormite-ptits-zimoj-Pust-so-vsekh-kontsov-K-vam-sletjatsja-kak-domo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0012-012-Zimujuschie-ptit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2813"/>
            <a:ext cx="36306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0004-004-Ptitsy-zimo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7150"/>
            <a:ext cx="374173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81000" y="609600"/>
            <a:ext cx="8077200" cy="2370138"/>
          </a:xfrm>
          <a:prstGeom prst="rect">
            <a:avLst/>
          </a:prstGeom>
          <a:solidFill>
            <a:srgbClr val="70F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Это, во-первых, все жареное и солёное</a:t>
            </a:r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Нельзя давать птицам и пшено</a:t>
            </a:r>
          </a:p>
          <a:p>
            <a:r>
              <a:rPr lang="ru-RU" sz="1600">
                <a:solidFill>
                  <a:schemeClr val="bg1"/>
                </a:solidFill>
              </a:rPr>
              <a:t>Опасен для птиц и чёрный хлеб. Крахмал ржи плохо усваивается их организмом, чёрный хлеб всегда более влажный, чем белый, имеет повышенную кислотность, что нередко приводит к сильному брожению в кишечнике птичек, вплоть до заворота кишок. </a:t>
            </a:r>
          </a:p>
          <a:p>
            <a:r>
              <a:rPr b="1" lang="ru-RU" sz="1600">
                <a:solidFill>
                  <a:schemeClr val="bg1"/>
                </a:solidFill>
              </a:rPr>
              <a:t>И ни крошечки вороне!</a:t>
            </a:r>
            <a:r>
              <a:rPr lang="ru-RU" sz="1600">
                <a:solidFill>
                  <a:schemeClr val="bg1"/>
                </a:solidFill>
              </a:rPr>
              <a:t> Этих птиц лучше не подкармливать .Их численность в городах превышает все разумные пределы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23825"/>
            <a:ext cx="85344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b="1" dirty="0" lang="ru-RU">
                <a:solidFill>
                  <a:srgbClr val="E50B2F"/>
                </a:solidFill>
              </a:rPr>
              <a:t>Узнали, что Есть такие продукты, которые пернатым противопоказаны..</a:t>
            </a:r>
          </a:p>
        </p:txBody>
      </p:sp>
      <p:pic>
        <p:nvPicPr>
          <p:cNvPr descr="0016-016-Korm-dlja-zimujuschikh-ptits" id="2048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-13"/>
          <a:stretch>
            <a:fillRect/>
          </a:stretch>
        </p:blipFill>
        <p:spPr bwMode="auto">
          <a:xfrm>
            <a:off x="304800" y="32004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encrypted-tbn1.gstatic.com/images?q=tbn:ANd9GcT8tUKJ3PZxRuiTgs4bBw_9S5x2Pwn-SZ2XmU8xt0mGpXMR0rLCOg" id="20485" name="Рисунок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8"/>
          <a:stretch>
            <a:fillRect/>
          </a:stretch>
        </p:blipFill>
        <p:spPr bwMode="auto">
          <a:xfrm>
            <a:off x="4808538" y="3429000"/>
            <a:ext cx="40306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Прямоугольни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53150" cy="71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 descr="Sorbus-Eduli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3463"/>
            <a:ext cx="35655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Картинка 3 из 15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Картинка 11 из 359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3733800"/>
            <a:ext cx="356552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1116013" y="3833813"/>
            <a:ext cx="971550" cy="369887"/>
          </a:xfrm>
          <a:prstGeom prst="rect">
            <a:avLst/>
          </a:prstGeom>
          <a:solidFill>
            <a:srgbClr val="70F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Рябина</a:t>
            </a: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5867400" y="6172200"/>
            <a:ext cx="938213" cy="36988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66"/>
                </a:solidFill>
              </a:rPr>
              <a:t>калина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6553200" y="3965575"/>
            <a:ext cx="14081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66"/>
                </a:solidFill>
              </a:rPr>
              <a:t>боярышник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33400" y="228600"/>
            <a:ext cx="63119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99"/>
                </a:solidFill>
              </a:rPr>
              <a:t>Устраивайте для птиц столовые</a:t>
            </a:r>
          </a:p>
        </p:txBody>
      </p:sp>
      <p:pic>
        <p:nvPicPr>
          <p:cNvPr id="31747" name="Рисунок 2" descr="C:\Users\Мама\AppData\Local\Microsoft\Windows\Temporary Internet Files\Content.Word\kormushka-idei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47950"/>
            <a:ext cx="2383854" cy="1975309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31748" name="Рисунок 3" descr="C:\Users\Мама\Desktop\картинки\kormushka-idei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97" y="4038600"/>
            <a:ext cx="2927257" cy="2463797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Picture 2" descr="0019-019-davajte-pozabotimsja-o-zimujuschikh-ptitsakh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343400"/>
            <a:ext cx="4346476" cy="1886527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7" name="Рисунок 6" descr="http://kid-info.ru/wp-content/uploads/2013/01/kormushk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9" y="1323340"/>
            <a:ext cx="4655185" cy="2280285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533400" y="533400"/>
            <a:ext cx="7620000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</a:rPr>
              <a:t>Как изготовить кормушку из пластиковых бутылок.</a:t>
            </a:r>
          </a:p>
        </p:txBody>
      </p:sp>
      <p:pic>
        <p:nvPicPr>
          <p:cNvPr id="30723" name="Рисунок 2" descr="Кормушка из пластиковой бутыл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Documents and Settings\MAMA\Рабочий стол\флешка\фото\P1160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447800"/>
            <a:ext cx="55626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685800" y="5715000"/>
            <a:ext cx="7620000" cy="9239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Родители совместно с воспитанниками ,дома сделали кормушки из разного материала: деревянные кормушки, бумажные (коробки из под сока), пластиковые (из бутылок</a:t>
            </a: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762000" y="457200"/>
            <a:ext cx="6019800" cy="7080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</a:rPr>
              <a:t>Выставка кормушек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r="-25"/>
          <a:stretch>
            <a:fillRect/>
          </a:stretch>
        </p:blipFill>
        <p:spPr bwMode="auto">
          <a:xfrm>
            <a:off x="1524000" y="1066800"/>
            <a:ext cx="6096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95275" y="4724400"/>
            <a:ext cx="8382000" cy="184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dirty="0" lang="ru-RU" sz="1600">
                <a:solidFill>
                  <a:srgbClr val="E50B2F"/>
                </a:solidFill>
              </a:rPr>
              <a:t>Мы обсуждали, какие кормушки нам прослужат дольше, как мы их будем крепить, чтобы не повредить деревья. Кормушки готовы, но прежде чем их развесить необходимо, выбрать место, где лучше разместить кормушки.  Мы с воспитанниками во время прогулок наблюдали за прилетающими птицами, выбирали место, куда лучше повесить кормушки и решили несколько кормушек закрепить на деревьях нашего участка, остальные кормушки расположить около центрального входа  детского сада</a:t>
            </a:r>
            <a:r>
              <a:rPr dirty="0" lang="ru-RU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609600" y="152400"/>
            <a:ext cx="7162800" cy="800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12 ноября- День вывешивания кормушек</a:t>
            </a:r>
          </a:p>
          <a:p>
            <a:r>
              <a:rPr lang="ru-RU">
                <a:solidFill>
                  <a:srgbClr val="33CC33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685800" y="457200"/>
            <a:ext cx="7772400" cy="1016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Теперь каждое утро по дороге в детский сад ребят встречает веселый птичий гомон. Кажется, что на территорию детского сада слетелись птахи со всего микрорайона</a:t>
            </a:r>
            <a:r>
              <a:rPr lang="ru-RU"/>
              <a:t>.</a:t>
            </a:r>
          </a:p>
        </p:txBody>
      </p:sp>
      <p:pic>
        <p:nvPicPr>
          <p:cNvPr descr="E:\мой проект Птицы на кормушке\фото птичек\P1170084.JPG" id="26627" name="Рисунок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105400" cy="3119967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  <a:extLst/>
        </p:spPr>
      </p:pic>
      <p:pic>
        <p:nvPicPr>
          <p:cNvPr descr="https://encrypted-tbn1.gstatic.com/images?q=tbn:ANd9GcSepvnr1J5gj-y78MaETnOHAHfXh9oHWKpjr9bTYvMv9_C-DNCE8w" id="26628" name="Рисунок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73688"/>
            <a:ext cx="16033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encrypted-tbn2.gstatic.com/images?q=tbn:ANd9GcTzunMCuOpDoQsREiw6HzZwD9Uy5Tv-k8f1uQhFuuUwq6ujafcd" id="26629" name="Рисунок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 l="5113" r="32381" t="23914"/>
          <a:stretch>
            <a:fillRect/>
          </a:stretch>
        </p:blipFill>
        <p:spPr bwMode="auto">
          <a:xfrm>
            <a:off x="273050" y="1828800"/>
            <a:ext cx="10763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encrypted-tbn0.gstatic.com/images?q=tbn:ANd9GcQUhZFheJXSmkgWodAHKZM-2QGtZQoZeW5dDDASZzCxrxVwmen1cQ" id="26630" name="Рисунок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" r="236"/>
          <a:stretch>
            <a:fillRect/>
          </a:stretch>
        </p:blipFill>
        <p:spPr bwMode="auto">
          <a:xfrm>
            <a:off x="7010400" y="1763713"/>
            <a:ext cx="1673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encrypted-tbn3.gstatic.com/images?q=tbn:ANd9GcQFmijRC5lHf5n8c8UZdUKyOlNZx0SCjGMSYvvtRBN7TVZqXZoz-w" id="26631" name="Рисунок 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289"/>
          <a:stretch>
            <a:fillRect/>
          </a:stretch>
        </p:blipFill>
        <p:spPr bwMode="auto">
          <a:xfrm>
            <a:off x="7188200" y="4684713"/>
            <a:ext cx="12700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encrypted-tbn3.gstatic.com/images?q=tbn:ANd9GcROk3d1Nxu0qFq9ywCx6sO-OIoVuuyE3dd3bSNc6Oa8eCqSl78X" id="26632" name="Рисунок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316538"/>
            <a:ext cx="15208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encrypted-tbn3.gstatic.com/images?q=tbn:ANd9GcSHTJFrchmJ3isZurWZ1sqUe7p0_0AbUwmNpA-BwMspKvaEIT3qHw" id="26633" name="Рисунок 1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86200"/>
            <a:ext cx="12779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407988"/>
          <a:ext cx="4038600" cy="5688234"/>
        </p:xfrm>
        <a:graphic>
          <a:graphicData uri="http://schemas.openxmlformats.org/drawingml/2006/table">
            <a:tbl>
              <a:tblPr/>
              <a:tblGrid>
                <a:gridCol w="1573212"/>
                <a:gridCol w="2465388"/>
              </a:tblGrid>
              <a:tr h="7488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Название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Экологический проект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"Птицы на кормушке".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11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Губаева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Вазифовна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Львова Галина Васильевна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17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деятельности, в рамках которой проводится работа по проекту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Игровая  деятельность.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4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 близкие к теме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Речевая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Общение+художественно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творческая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детей, на которых рассчитан проект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дошкольный возраст,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5-6 лет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проектной группы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08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«Солнышко» (25 человека)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993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реализации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подбор и изучение методической                литературы;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разработка перспективных планов, игр;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презентация проекта.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информационно-практико-ориентированный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73" marB="4677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76800" y="914400"/>
          <a:ext cx="3962400" cy="5100638"/>
        </p:xfrm>
        <a:graphic>
          <a:graphicData uri="http://schemas.openxmlformats.org/drawingml/2006/table">
            <a:tbl>
              <a:tblPr/>
              <a:tblGrid>
                <a:gridCol w="1541972"/>
                <a:gridCol w="2420428"/>
              </a:tblGrid>
              <a:tr h="4795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2013-  май2014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709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Дидактическое обеспечение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"Зимующие  птицы", "Покормим птиц", "Четвертый лишний", "Кто на кормушке", "Сколько птиц на кормушке", "Дорисуй птицу"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"Узнай птиц по описанию".   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Под. игры: "Зимующие и перелетные птицы", "Найди птицу", "Птицы и автомобиль", "Птички и кошка".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501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Научное и методическое обеспечение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Чтение: </a:t>
                      </a:r>
                      <a:r>
                        <a:rPr kumimoji="0"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В.Бианки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«Сова», </a:t>
                      </a:r>
                      <a:r>
                        <a:rPr kumimoji="0"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И.Тургенев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«Воробей», В. Бианки «Чей нос лучше?», «Лесные домишки», А. Барков «Голоса леса», И. Поленов «Синичкины кладовки», </a:t>
                      </a:r>
                      <a:r>
                        <a:rPr kumimoji="0"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Г.Серебрицкий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«Берегите птиц», загадки и стихи</a:t>
                      </a: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E:\мой проект Птицы на кормушке\Солнышко\P116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9080"/>
            <a:ext cx="5715000" cy="436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533400" y="5791200"/>
            <a:ext cx="81534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Мои воспитанники наблюдают за пернатыми из окна группы и видят, как птицы радуются человеческой помощи. Дети рады тому, что их труд и труд родителей  не прошел даром, теперь птицам будет легче пережить трудную для них пору.</a:t>
            </a: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685800" y="315913"/>
            <a:ext cx="5638800" cy="585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Наш труд не прошел даром!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E:\мой проект Птицы на кормушке\Фото птиц\P116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0438"/>
            <a:ext cx="2845414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5" name="Рисунок 2" descr="F:\a2014 фотки(2)\P117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590675" cy="11922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6" name="Рисунок 4" descr="C:\Documents and Settings\MAMA\Рабочий стол\флешка\фото\P1160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60438"/>
            <a:ext cx="1925638" cy="14446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7" name="Рисунок 5" descr="F:\a2014 фотки(2)\P11705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886201"/>
            <a:ext cx="2623981" cy="19685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8" name="Рисунок 6" descr="F:\мой проект Птицы на кормушке\Солнышко\P1160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33" y="4800599"/>
            <a:ext cx="2199217" cy="16494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E50B2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9" name="Рисунок 7" descr="F:\a2014 фотки(2)\P11705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>
            <a:fillRect/>
          </a:stretch>
        </p:blipFill>
        <p:spPr bwMode="auto">
          <a:xfrm>
            <a:off x="3962400" y="1600200"/>
            <a:ext cx="1844675" cy="23685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80" name="Рисунок 8" descr="F:\фото\P11607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184525"/>
            <a:ext cx="2120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Прямоугольник 1"/>
          <p:cNvSpPr>
            <a:spLocks noChangeArrowheads="1"/>
          </p:cNvSpPr>
          <p:nvPr/>
        </p:nvSpPr>
        <p:spPr bwMode="auto">
          <a:xfrm>
            <a:off x="3251200" y="252413"/>
            <a:ext cx="3267075" cy="708025"/>
          </a:xfrm>
          <a:prstGeom prst="rect">
            <a:avLst/>
          </a:prstGeom>
          <a:solidFill>
            <a:srgbClr val="70F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70C0"/>
                </a:solidFill>
              </a:rPr>
              <a:t>Птичье кафе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C:\Documents and Settings\MAMA\Рабочий стол\календ. наблюд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447800"/>
            <a:ext cx="3509963" cy="256222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9459" name="Рисунок 4" descr="C:\Documents and Settings\MAMA\Рабочий стол\календ. наблюд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79550"/>
            <a:ext cx="3465513" cy="2530475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9460" name="Рисунок 5" descr="C:\Documents and Settings\MAMA\Рабочий стол\календ. наблюд\IMG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392488" cy="2476500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52400" y="304800"/>
            <a:ext cx="85344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 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каждый день вели наблюдение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a2014 фотки(2)\P1170330.JPG" id="30722" name="Рисунок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22"/>
          <a:stretch>
            <a:fillRect/>
          </a:stretch>
        </p:blipFill>
        <p:spPr bwMode="auto">
          <a:xfrm>
            <a:off x="914400" y="1628775"/>
            <a:ext cx="761682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500" y="533400"/>
            <a:ext cx="5448300" cy="707886"/>
          </a:xfrm>
          <a:prstGeom prst="rect">
            <a:avLst/>
          </a:prstGeom>
          <a:solidFill>
            <a:srgbClr val="70FCA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dirty="0" kern="10" lang="ru-RU" sz="400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Наша стенгазета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екст при наведении" id="317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384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457200" y="331857"/>
            <a:ext cx="60061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b="1" dirty="0" lang="ru-RU" sz="40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Учимся рисовать птиц</a:t>
            </a:r>
            <a:r>
              <a:rPr dirty="0" lang="ru-RU"/>
              <a:t>.</a:t>
            </a:r>
          </a:p>
        </p:txBody>
      </p:sp>
      <p:pic>
        <p:nvPicPr>
          <p:cNvPr descr="i?id=120555029-01-72&amp;n=21" id="31748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1125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?id=475438673-19-72&amp;n=21" id="31749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06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текст при наведении" id="31750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828800"/>
            <a:ext cx="2519363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tanyakiseleva.ru/wp-content/uploads/2013/09/%D1%80%D0%B8%D1%81%D1%83%D0%B5%D0%BC-%D0%BF%D1%82%D0%B8%D1%87%D0%BA%D1%83.jpg" id="31751" name="Рисунок 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 r="-98"/>
          <a:stretch>
            <a:fillRect/>
          </a:stretch>
        </p:blipFill>
        <p:spPr bwMode="auto">
          <a:xfrm>
            <a:off x="1517650" y="4456113"/>
            <a:ext cx="31337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F:\для аттестации\Дет.сад 8-канаш\фото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6" y="1285874"/>
            <a:ext cx="2768601" cy="20764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4579" name="Рисунок 2" descr="F:\для аттестации\Дет.сад 8-канаш\фото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283"/>
            <a:ext cx="2136775" cy="160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2772" name="Прямоугольник 1"/>
          <p:cNvSpPr>
            <a:spLocks noChangeArrowheads="1"/>
          </p:cNvSpPr>
          <p:nvPr/>
        </p:nvSpPr>
        <p:spPr bwMode="auto">
          <a:xfrm>
            <a:off x="1065213" y="152400"/>
            <a:ext cx="7385050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Вот такие птички мы лепим и рисуем</a:t>
            </a:r>
          </a:p>
        </p:txBody>
      </p:sp>
      <p:pic>
        <p:nvPicPr>
          <p:cNvPr id="5" name="Рисунок 3" descr="F:\для аттестации\Дет.сад 8-канаш\фото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5874"/>
            <a:ext cx="262255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Рисунок 4" descr="F:\для аттестации\Дет.сад 8-канаш\фото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3753"/>
            <a:ext cx="2049463" cy="1536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Рисунок 2" descr="F:\a2014 фотки(2)\P11802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270250" cy="2678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10" name="Рисунок 9" descr="F:\a2014 фотки(2)\P118022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4414289"/>
            <a:ext cx="3810000" cy="2099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8" name="Рисунок 7" descr="https://encrypted-tbn2.gstatic.com/images?q=tbn:ANd9GcQ0Xcqr6CNdTUySS1lJWYUSeZS5xiSBT7bKcpZpTAgyhwGqXv2yE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905000"/>
            <a:ext cx="5791200" cy="3886200"/>
          </a:xfrm>
          <a:prstGeom prst="rect">
            <a:avLst/>
          </a:prstGeom>
          <a:ln w="228600" cap="sq" cmpd="thickThin">
            <a:solidFill>
              <a:srgbClr val="FF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667000" y="533400"/>
            <a:ext cx="5659438" cy="646113"/>
          </a:xfrm>
          <a:prstGeom prst="rect">
            <a:avLst/>
          </a:prstGeom>
          <a:solidFill>
            <a:srgbClr val="97E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Дети должны запомнить! 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905000" y="609600"/>
            <a:ext cx="6122988" cy="523875"/>
          </a:xfrm>
          <a:prstGeom prst="rect">
            <a:avLst/>
          </a:prstGeom>
          <a:solidFill>
            <a:srgbClr val="98F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А мы так удивились! И задумались</a:t>
            </a:r>
            <a:r>
              <a:rPr lang="ru-RU" sz="2800"/>
              <a:t>.</a:t>
            </a:r>
          </a:p>
        </p:txBody>
      </p:sp>
      <p:pic>
        <p:nvPicPr>
          <p:cNvPr id="3481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" r="-166"/>
          <a:stretch>
            <a:fillRect/>
          </a:stretch>
        </p:blipFill>
        <p:spPr bwMode="auto">
          <a:xfrm>
            <a:off x="1447800" y="1600200"/>
            <a:ext cx="6705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5486400" cy="2954338"/>
          </a:xfrm>
          <a:prstGeom prst="rect">
            <a:avLst/>
          </a:prstGeom>
          <a:solidFill>
            <a:srgbClr val="F0C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 </a:t>
            </a:r>
            <a:r>
              <a:rPr lang="ru-RU" sz="1400">
                <a:solidFill>
                  <a:srgbClr val="FF0066"/>
                </a:solidFill>
              </a:rPr>
              <a:t>В ходе реализации проекта воспитанники уточнили и систематизировали представления о птицах, которые остаются зимовать в наших краях, их образе жизни в холодный период времени, о связи с окружающей средой, об их характерных особенностях. После изучения с воспитанниками теоретического материала, а также в ходе наблюдений, сделали вывод: птицы становятся заметными и более активными с приходом тепла: чем ярче светит солнце, чем теплее, тем больше птиц на улице, тем они активнее. В ветреные дни птицы не прилетают. Воспитанники вместе с родителями изготовили разнообразные кормушки, и рядом с домом используя различный материал,. Воспитанники научились наблюдать за птицами и рассказывать о  увиденном</a:t>
            </a:r>
            <a:r>
              <a:rPr lang="ru-RU" sz="1400"/>
              <a:t>.</a:t>
            </a:r>
          </a:p>
        </p:txBody>
      </p:sp>
      <p:pic>
        <p:nvPicPr>
          <p:cNvPr id="35843" name="Рисунок 2" descr="832080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3" descr="1228742967_c48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52738"/>
            <a:ext cx="27765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4" descr="https://encrypted-tbn1.gstatic.com/images?q=tbn:ANd9GcTe05SNl8Km0u3lxF1vCqmVcHamVDjbWai9TN6dFZsOS3_Iowg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463"/>
            <a:ext cx="26670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5" descr="https://encrypted-tbn0.gstatic.com/images?q=tbn:ANd9GcSfuPXm6bt2j3UI2D1gjA05BLkKnebBF8sAS74Nw6H3MJgx-HjZ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38500"/>
            <a:ext cx="2590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457200" y="5807075"/>
            <a:ext cx="7696200" cy="923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660066"/>
                </a:solidFill>
              </a:rPr>
              <a:t>За время действия проекта птицы привыкли получать корм, поэтому подкормку необходимо продолжить,</a:t>
            </a:r>
          </a:p>
          <a:p>
            <a:r>
              <a:rPr lang="ru-RU">
                <a:solidFill>
                  <a:srgbClr val="660066"/>
                </a:solidFill>
              </a:rPr>
              <a:t>и мы будем продолжать подкармливать птиц!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3400" y="685800"/>
            <a:ext cx="5791200" cy="175418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«От того, как прошло детство, кто вёл</a:t>
            </a:r>
          </a:p>
          <a:p>
            <a:r>
              <a:rPr lang="ru-RU">
                <a:solidFill>
                  <a:srgbClr val="FF0000"/>
                </a:solidFill>
              </a:rPr>
              <a:t>ребенка за руку в детские годы, что вошло</a:t>
            </a:r>
          </a:p>
          <a:p>
            <a:r>
              <a:rPr lang="ru-RU">
                <a:solidFill>
                  <a:srgbClr val="FF0000"/>
                </a:solidFill>
              </a:rPr>
              <a:t>в его разум и сердце из окружающего мира -</a:t>
            </a:r>
          </a:p>
          <a:p>
            <a:r>
              <a:rPr lang="ru-RU">
                <a:solidFill>
                  <a:srgbClr val="FF0000"/>
                </a:solidFill>
              </a:rPr>
              <a:t>от этого в решающей степени зависит, каким</a:t>
            </a:r>
          </a:p>
          <a:p>
            <a:r>
              <a:rPr lang="ru-RU">
                <a:solidFill>
                  <a:srgbClr val="FF0000"/>
                </a:solidFill>
              </a:rPr>
              <a:t>человеком станет сегодняшний малыш».</a:t>
            </a:r>
          </a:p>
          <a:p>
            <a:r>
              <a:rPr lang="ru-RU">
                <a:solidFill>
                  <a:schemeClr val="bg1"/>
                </a:solidFill>
              </a:rPr>
              <a:t>В.А.Сухомлинский</a:t>
            </a:r>
          </a:p>
        </p:txBody>
      </p:sp>
      <p:pic>
        <p:nvPicPr>
          <p:cNvPr id="9219" name="Рисунок 2" descr="http://special3.shkola.hc.ru/images/roditeli_i_det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4829175" cy="368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Рисунок 5" descr="https://encrypted-tbn2.gstatic.com/images?q=tbn:ANd9GcTzunMCuOpDoQsREiw6HzZwD9Uy5Tv-k8f1uQhFuuUwq6ujaf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738438"/>
            <a:ext cx="20891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3352800" y="3429000"/>
            <a:ext cx="5638800" cy="31400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Задача взрослых  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  зимой от гибели. </a:t>
            </a:r>
          </a:p>
          <a:p>
            <a:r>
              <a:rPr lang="ru-RU">
                <a:solidFill>
                  <a:srgbClr val="002060"/>
                </a:solidFill>
              </a:rPr>
              <a:t>Дать детям элементарные знания о том, чем кормить птиц зимой.</a:t>
            </a:r>
          </a:p>
          <a:p>
            <a:r>
              <a:rPr lang="ru-RU">
                <a:solidFill>
                  <a:srgbClr val="002060"/>
                </a:solidFill>
              </a:rPr>
              <a:t>В совместной работе с родителями  создавать условия для общения воспитанников  с миром природы и для посильной помощи нашим пернатым друзьям</a:t>
            </a:r>
          </a:p>
        </p:txBody>
      </p:sp>
      <p:pic>
        <p:nvPicPr>
          <p:cNvPr id="12291" name="Рисунок 4" descr="https://encrypted-tbn0.gstatic.com/images?q=tbn:ANd9GcQ3Oy5Ug-MTH1VeJtrJLBwN5m75gqVvZLfIOpv5MovDEDUMgGx7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5961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0" descr="http://planetadetstva.net/wp-content/uploads/2012/12/%D1%80%D0%BE%D0%B4%D0%B8%D1%82%D0%B5%D0%BB%D0%B8-300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667000"/>
            <a:ext cx="28606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3745" y="1835511"/>
            <a:ext cx="5708614" cy="707886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09600" y="1295400"/>
            <a:ext cx="4572000" cy="13843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1. Закрепить представления воспитанников о зимующих птицах, и их образе жизни, о связи с окружающей средой, роли человека в жизни птиц.</a:t>
            </a:r>
          </a:p>
          <a:p>
            <a:r>
              <a:rPr lang="ru-RU" sz="1400">
                <a:solidFill>
                  <a:schemeClr val="bg1"/>
                </a:solidFill>
              </a:rPr>
              <a:t>2. Привлечь внимание воспитанников и родителей  к природоохранной деятельности и научить их, ее организовывать.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24200" y="228600"/>
            <a:ext cx="4114800" cy="762001"/>
          </a:xfrm>
          <a:solidFill>
            <a:srgbClr val="98FACB"/>
          </a:solidFill>
        </p:spPr>
        <p:txBody>
          <a:bodyPr/>
          <a:lstStyle/>
          <a:p>
            <a:pPr indent="0">
              <a:defRPr/>
            </a:pPr>
            <a:r>
              <a:rPr lang="ru-RU" dirty="0" smtClean="0">
                <a:solidFill>
                  <a:srgbClr val="FF0000"/>
                </a:solidFill>
              </a:rPr>
              <a:t>Цель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6" name="Объект 4"/>
          <p:cNvSpPr>
            <a:spLocks noGrp="1"/>
          </p:cNvSpPr>
          <p:nvPr>
            <p:ph sz="half" idx="1"/>
          </p:nvPr>
        </p:nvSpPr>
        <p:spPr>
          <a:xfrm>
            <a:off x="633413" y="2895600"/>
            <a:ext cx="3733800" cy="609600"/>
          </a:xfrm>
          <a:solidFill>
            <a:srgbClr val="97EFFB"/>
          </a:solidFill>
        </p:spPr>
        <p:txBody>
          <a:bodyPr/>
          <a:lstStyle/>
          <a:p>
            <a:r>
              <a:rPr lang="ru-RU" smtClean="0">
                <a:solidFill>
                  <a:srgbClr val="7030A0"/>
                </a:solidFill>
              </a:rPr>
              <a:t>Задачи проекта:</a:t>
            </a:r>
          </a:p>
          <a:p>
            <a:endParaRPr lang="ru-RU" smtClean="0"/>
          </a:p>
        </p:txBody>
      </p:sp>
      <p:sp>
        <p:nvSpPr>
          <p:cNvPr id="13317" name="Объект 5"/>
          <p:cNvSpPr>
            <a:spLocks noGrp="1"/>
          </p:cNvSpPr>
          <p:nvPr>
            <p:ph sz="half" idx="2"/>
          </p:nvPr>
        </p:nvSpPr>
        <p:spPr>
          <a:xfrm>
            <a:off x="685800" y="3581400"/>
            <a:ext cx="8077200" cy="3048000"/>
          </a:xfrm>
          <a:solidFill>
            <a:srgbClr val="FFFF00"/>
          </a:solidFill>
        </p:spPr>
        <p:txBody>
          <a:bodyPr/>
          <a:lstStyle/>
          <a:p>
            <a:r>
              <a:rPr lang="ru-RU" sz="1400" smtClean="0">
                <a:solidFill>
                  <a:srgbClr val="FF0000"/>
                </a:solidFill>
              </a:rPr>
              <a:t>1. Расширить представление воспитанников о зимующих птицах нашего региона.</a:t>
            </a:r>
          </a:p>
          <a:p>
            <a:r>
              <a:rPr lang="ru-RU" sz="1400" smtClean="0">
                <a:solidFill>
                  <a:srgbClr val="FF0000"/>
                </a:solidFill>
              </a:rPr>
              <a:t>2. Обобщить знания воспитанников полученные при наблюдении за повадками птиц.</a:t>
            </a:r>
          </a:p>
          <a:p>
            <a:r>
              <a:rPr lang="ru-RU" sz="1400" smtClean="0">
                <a:solidFill>
                  <a:srgbClr val="FF0000"/>
                </a:solidFill>
              </a:rPr>
              <a:t>3. Расширить представление воспитанников и родителей о видах кормушек, способах их изготовление из разного материала.</a:t>
            </a:r>
          </a:p>
          <a:p>
            <a:r>
              <a:rPr lang="ru-RU" sz="1400" smtClean="0">
                <a:solidFill>
                  <a:srgbClr val="FF0000"/>
                </a:solidFill>
              </a:rPr>
              <a:t>4. Заинтересовать родителей природоохранной деятельностью, довести до их сознания необходимость воспитания у детей любви и бережного отношения к птицам, формирование созидательного отношения к миру.</a:t>
            </a:r>
          </a:p>
          <a:p>
            <a:r>
              <a:rPr lang="ru-RU" sz="1400" smtClean="0">
                <a:solidFill>
                  <a:srgbClr val="FF0000"/>
                </a:solidFill>
              </a:rPr>
              <a:t>5. Научить воспитанников совместно с родителями организовать природоохранную деятельность.</a:t>
            </a:r>
          </a:p>
          <a:p>
            <a:r>
              <a:rPr lang="ru-RU" sz="1400" smtClean="0">
                <a:solidFill>
                  <a:srgbClr val="FF0000"/>
                </a:solidFill>
              </a:rPr>
              <a:t>6. Научить детей правильно их подкармливать.</a:t>
            </a:r>
          </a:p>
          <a:p>
            <a:r>
              <a:rPr lang="ru-RU" sz="1400" smtClean="0">
                <a:solidFill>
                  <a:srgbClr val="FF0000"/>
                </a:solidFill>
              </a:rPr>
              <a:t>7. Воспитывать заботливое отношение к птицам, желание помогать в трудных зимних условиях.</a:t>
            </a:r>
          </a:p>
          <a:p>
            <a:endParaRPr lang="ru-RU" sz="1100" smtClean="0"/>
          </a:p>
        </p:txBody>
      </p:sp>
      <p:pic>
        <p:nvPicPr>
          <p:cNvPr id="11270" name="Рисунок 5" descr="https://encrypted-tbn2.gstatic.com/images?q=tbn:ANd9GcT2TWj46iGH5IeIvvYlrxGDX_xoL8bxvwjzwLBFiTwRli62LAvh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49413"/>
            <a:ext cx="2814638" cy="162718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533400"/>
            <a:ext cx="4419600" cy="392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FF0000"/>
                </a:solidFill>
              </a:rPr>
              <a:t>1.  Подготовительный этап: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Создание необходимых условий для реализации проекта: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обсуждение  цели и задач с воспитанниками и родителями.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обоснование, предсказание путей реализации проекта.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подбор познавательной, художественной литературы.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отгадывание загадок, чтение стихотворений про птиц.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прослушивание голосов птиц.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проведение бесед по проекту.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оформление  консультаций "Как сделать кормушку для птиц из пластиковой бутылки", "Кормушки для птиц",  ", "Чем подкармливать птиц".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просмотр презентаций: "Зимующие птицы» «Зимующие птицы родного края", "Как зимой помочь птицам", "Какие бывают кормушки".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изготовление дидактических игр.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оформление стенгазеты "Заботимся о птицах".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выставка фотографий " Птичье кафе".</a:t>
            </a:r>
          </a:p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- совместно с родителями изготовление кормушек из разного материала.</a:t>
            </a:r>
          </a:p>
          <a:p>
            <a:pPr>
              <a:defRPr/>
            </a:pPr>
            <a:r>
              <a:rPr lang="ru-RU" sz="900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2038350"/>
            <a:ext cx="3810000" cy="360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2060"/>
                </a:solidFill>
              </a:rPr>
              <a:t>2. Основной  (практический) этап.</a:t>
            </a:r>
            <a:endParaRPr lang="ru-RU" sz="12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оформление альбома про зимующих  птиц.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составление описательных рассказов о зимующих птицах.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изучение корма для подкормки птиц.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выставка кормушек.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выбор места для кормушек.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наблюдение за зимующими птицами.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в течение всего проекта ежедневное кормление птиц.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  использование разных кормов.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оформление агитационных плакатов "Покормите птиц зимой".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оформление памяток - "Чем кормить птиц зимой?".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Выпуск стенгазеты - "Заботимся о птицах".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наблюдение за поведением птиц на кормушках.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создание дневника наблюдений.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</a:rPr>
              <a:t>- ежедневное заполнение дневника наблюдений.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55625" y="4724400"/>
            <a:ext cx="3810000" cy="193833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/>
              <a:t> </a:t>
            </a:r>
          </a:p>
          <a:p>
            <a:r>
              <a:rPr lang="ru-RU" sz="1200" b="1" i="1">
                <a:solidFill>
                  <a:srgbClr val="000099"/>
                </a:solidFill>
              </a:rPr>
              <a:t>3. Заключительный  этап.</a:t>
            </a:r>
            <a:endParaRPr lang="ru-RU" sz="1200">
              <a:solidFill>
                <a:srgbClr val="000099"/>
              </a:solidFill>
            </a:endParaRPr>
          </a:p>
          <a:p>
            <a:r>
              <a:rPr lang="ru-RU" sz="1200">
                <a:solidFill>
                  <a:srgbClr val="000099"/>
                </a:solidFill>
              </a:rPr>
              <a:t>- подведение итогов  реализации проекта:</a:t>
            </a:r>
          </a:p>
          <a:p>
            <a:r>
              <a:rPr lang="ru-RU" sz="1200">
                <a:solidFill>
                  <a:srgbClr val="000099"/>
                </a:solidFill>
              </a:rPr>
              <a:t>- сколько птичек мы спасли за зимний период времени?</a:t>
            </a:r>
          </a:p>
          <a:p>
            <a:r>
              <a:rPr lang="ru-RU" sz="1200">
                <a:solidFill>
                  <a:srgbClr val="000099"/>
                </a:solidFill>
              </a:rPr>
              <a:t>- чем лучше кормить птиц?</a:t>
            </a:r>
          </a:p>
          <a:p>
            <a:r>
              <a:rPr lang="ru-RU" sz="1200">
                <a:solidFill>
                  <a:srgbClr val="000099"/>
                </a:solidFill>
              </a:rPr>
              <a:t>- как часто необходимо кормить птиц?</a:t>
            </a:r>
          </a:p>
          <a:p>
            <a:r>
              <a:rPr lang="ru-RU" sz="1200">
                <a:solidFill>
                  <a:srgbClr val="000099"/>
                </a:solidFill>
              </a:rPr>
              <a:t>- - организация фотовыставки «Птичья столовая»</a:t>
            </a:r>
          </a:p>
          <a:p>
            <a:r>
              <a:rPr lang="ru-RU" sz="1200">
                <a:solidFill>
                  <a:srgbClr val="000099"/>
                </a:solidFill>
              </a:rPr>
              <a:t>- презентация проекта (освещение опыта работы).</a:t>
            </a:r>
          </a:p>
          <a:p>
            <a:r>
              <a:rPr lang="ru-RU" sz="1200"/>
              <a:t> </a:t>
            </a:r>
          </a:p>
        </p:txBody>
      </p:sp>
      <p:sp>
        <p:nvSpPr>
          <p:cNvPr id="11" name="Двойная стрелка влево/вверх 10"/>
          <p:cNvSpPr/>
          <p:nvPr/>
        </p:nvSpPr>
        <p:spPr>
          <a:xfrm rot="16200000">
            <a:off x="6269831" y="92869"/>
            <a:ext cx="833438" cy="2971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>
            <a:off x="4840288" y="5638800"/>
            <a:ext cx="2551112" cy="8382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4953000" y="349250"/>
            <a:ext cx="3813175" cy="4000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Этапы реализации проекта</a:t>
            </a:r>
            <a:endParaRPr 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data:image/jpeg;base64,/9j/4AAQSkZJRgABAQAAAQABAAD/2wCEAAkGBxQSEhUUEBQWFRUVFRYXGRgXFBYWFhgXGBYWGBQYHRoYHCggHBomHBQUIjEhJSkrLi4vHB8zODMuNyotLiwBCgoKDg0OGhAQGi8kICQsLCwsMjQsLCwsLCwsLCwsLCwsLCwsLCwsLCwsLCwsLSwsLCwsLCwsLCwsLCwsLCwsLP/AABEIAJ4A8AMBIgACEQEDEQH/xAAbAAACAwEBAQAAAAAAAAAAAAAAAQMEBQIGB//EAD4QAAIBAgQDBgQEBAQGAwAAAAECEQADBBIhMQVBURMiYXGBkQYyQqEUI2KxM1Jy8DSCweEVU5Ky0dNUY6L/xAAaAQACAwEBAAAAAAAAAAAAAAAAAQIDBAUG/8QAKhEAAgIBBAEDAwQDAAAAAAAAAAECAxEEEiExQRMiUQVhoTJxgfEUFSP/2gAMAwEAAhEDEQA/APt1FFFSKwp0CikMKKKKACiis7EY+LotggcixBMMQWVY0HyqxJnTTrQBo0VkYPizdt2F8BbhBZHWcl1R80TqrCVlSTvoTWuKjGSksoGsBRRRUgCiiigAoorPxOPbMVtKGI+ZmMIp000BLNrsPUilKSissMZNCq3EMatm21y4YVRJ6noAOZJ0AqhkY63LrnwX8tfQCT7sa5vYPOINy5EhtG2KmRuD7Vj/ANhRnGSz0pF1ceDcFsAl4l41W30BbqTsN+dXKwPw6W2AzNLk5QbvZrMzlBG59CTrVrDnEowDIr2z/wDbNxfdFDD7jxrVCxTWYkGsGtSop1MQqKdFABRRRQAqKKKYgpU6VAh0UUUDHRRRSGFFFFACY6V5G5ifylvEnW92r67KxyR5BSPavXMJrzXBrAfCIr6hreUjwIII9ia5+usccfBbUky3xDCdqkBirAhkcbq42Pj0jmK5+H/iNL5Npyq4hB30DAggfWpG6Hlz36VnYPElkFkk50JS4djCxJ8MykH1oHDYS3iLSfnWjnVRAYhvntTpoVgCdJANZNJc67HGXTJ2Ryso9dRUGCxa3UW5bMqwBB8/2PhU9dszhRRRQBR4viSiAIYdzkU7xIJLRzgAmPCqdx1toTByICYALMeZ8WYn3NPipP4iwJMdnfaP1DsgD7O3uatWxXE+p3SclX4NFSSWSlwyw8Z7/wDEfUoDK2xrlQdSJ1bmfCBV6Kw/i/id3DYc3bCoxWC+ae6mxIgjXQ1FwXiwv4UYm0CrIQHUuzKw7pI73UMCDyqurQyshvfAOzDwb19VyNm1UjWQCPUNoaocGZ0gm6l20Wy92R2Z0y6MzESZBBP8sRqKyvjvi13CWe2ssqZQ4llzakpAA/mIDQTtrVfhPF2xeHTEMoR3F208CA5S2z2381K/3FdHQJemmiuzs96KKSmRPWnW4rCiiigApVHicQEXM3tzJOgA6knSqnCeJ9sHBXI6NlZZDeTAjcHX2NGQL9FOlQIKVOlTEOnSooGOiiikMKKKKACvP8I7qtb/AOVcdY5xmLL9mFaOA4ql1mVZlNweYJIDDqsqdapYsG3iZ+m8o5bPb0//AErD/pNYNdD1K8rwW1vDwYt8lbr3fpuZ7Zn9IPZn/uHtXoMM0RWa+F7bClB8zAkf17j76UcCxva2UfqNQdwRowPjNcWbyty7RoXwWg34Z2cAmyxlwNezaSTdAA+Uz3hygHrW4jggEEEESCNQQdjVBGqph7T2D+QM1rnaJgr0NsnQDeUOnSNj0tFr0/8AnZ34KLK/KNyiq2ExyXPlMMN1YZXXzU6+uxqyK6yafRTgzuL2/wCG/wDK8HycFP3K0rlwIpLTA3hSx9Aok+lTY15GTTUayJgctOuh9qjz61x/qPp+om+/JfVnB4D454djMVdU4ey7WchUq5CGTAzBTrt4TvXovhrgi4bCLh0btJYG40QNMuYQdfpAj3r0CmK8PiOPYnD3XtXHa8FYbBBdC6iZCgNsDyPeFThqd9bjHgcanKWEek48tq5ba1eGbOJjpzDHQxrt1131qlaZEtLbCdjbRMiFe+oBBDZlYBmBETrO+29eTufEIxF+3hMGGN24xz3HUgWQJztlPzOADqT0r26fDeG+q2LhiC1wlnbqSSf2qqFllSXO2P35bJyjD92amC4hmbs7gC3MuYQZR00GZG5jUSNxI6gm/WBxHDLbt2zb7gw7oVA5KSEdfLKx08B0rbu3lQS7BQOZIA+9dWq6NkdyMzWHgkqK/fVBLGB7knkABqT4VUOPLfwl/wAzggei/Mft51Vv3QkFpuXDIUcz1CjZV6nkNyaqnrK1xF5Y1WyLE33ZpMK5lbS6HII71xhOp/bQczL4NZCYq+qzAsYUa66g4j/QrUmEsFZZyDcaMxGwjZV/SJPnvXXAhmfEXOt3IPK2oX/uz1k0dkrbm284ROxYia80UUV1igKVOlTAdFFMUgCiiigYVT4xeKWLrrMrbZhG8hSRVyo8RaDKynZlI9xFKSygR5q5hTZCNaBLWQFyj6rf1Jrv1E84rWvomLsg2255kYbq67SPAyCPMVn8JvF7KMwhwMrjo6d1x7qamGHAJa2WtsxlipHe5aqQQT4xNcXT6pVScLOjTKG5Joq8GvnvI4yujEMvSdRHUa71Gbf4e+w2t32zKeS3YOdT/UII8Q3WpsZhLjXEuh0LLIaFKZl0gHvESNddN6tYrDJeQ27mxiORBGoYHkQdazWbI2Pa/ayazgmtNO1SR71gYXHvYYWcWZ0AS9lhbg211MN118dta3LbyJGo5Ef3tWWyvBLOTnEWFeMw1GxBIYTvBGoostdTZxdXXR9H8IcaehHrU00Np5VOjUXUvMXlEJRTKNjF5rt1CGVhlfKwjukZZHIgFNYJ3HWrhNR4nDi4BqQQZVhEqfXQg8wdDUIxDJpeGn86AlfVdWX7jxq22X+RLfDv4CPtWGXhXmuP4MdsGMAXBoSNBcWJB8GSPHuGvRIZAKkEHYgyD5EVxiMOtxcriQY/2I8apjvrlh8E4yw8o8xYwVlMXbxTK9spZdGhGdSZGSGRTJ1IEx5V63yPvVLD8NRCCWd4MgMQQPYCT4mTVm/fVIzTJ0VQJYnwH+vKtVlruSjjleSD4bZzjUBSD9TKI8mDH7Ka4ayC2YjUEkE6kdYnaqv4mHm53niFtJ3ii9WjYnSWMDSB4wfiWvHumVEhgjDKPB7o0Ea9xJPU8qJybioJ4iuxL5LtzE65bYzNzJPcU/qPX9I18qjw2Hykkks7CCxiSNwIGir4D/epkthVHhAAAhR4Acq7VayTnj2x6LEvLIeI4rsrbOolhAQGYZ2MINNYJI28av8ACMF2NlLc5iq95v5mOrN6kk1n4az21/MdbdiQP1XjufJFkebHpW5Xe+n0uuvL7ZltllhRRRXQKgpU6KBBTrmnSGOiiigYVVxXErVtgt24iMwkB2CyAQDE6HUj3FWqocVw5YBlUOyz3THfUxnXXSdARPMClJtLgaMfGN2F43EIbD3SC8SezubZtNMraT4itDDYhbglGDDqpkf7VTsYKxcXNaVcp3yyhB5qwWCCNiDqKtYXB27c9moUneJ16Tzrz+pcbJNtYZqhlIlug5SVAJgwDzMafeosLeFxFddQ6hgYjcT/AGKsCss3vw93JcMWrp/LY7JcO9snkGJlT5jpWJRyieS/ftLcXK4DKeRE+vn41h3bF3CHNbm5Ykll+pBzI8B19+tegC0xTjNxBogwuIW4oZDKnYj9q54mT2TMs5kGcRzK97L5GCPWvO4DE9jeDoAMNiCAI2S4RKHwVwRHQ6cxW3xu8Uw9yPmKlV/qfur92FWShtax0xdon4c8211kaweqycv2irYWq+As5UVR9IA9qtgVU1meQZTbh6ySAUY81JX9tDVPF4i/Ya1qty07ZGZ1h0ZoFuWSAVJkfLIJFa45DpWf8RKWw9xVEk5QNOeZYP8AvWum/b+rlfcrcSYm6dPyk/VDv5aHKPvWbw267vdtXHHa24LC2pTOj5uzeWZmM5ToCII8q3GFYeMi3jrLDTtrVy2epykOvtDe9Sje2nHHYbTmzgrd0FRdzDdrbKqkeaAKRt9eatK1hgsCSY2BgR5KoAHtTv4RH/iIrRsSNR5HcelRpgFX5TcE8hduR5wSRWRWKceck8clkjrUN5mZhbt6MRJYR+Wp+rX6jByg9CdgajGEb/5F/wAptf8Arn702t27QLO7qpMnvtLNsBp3mboNa06aupzTy3/BGTlg1MDhVtIqWxCqI3k+JJOpJ61PWZwbBFO0dgVNwiELFsqrOWdT3jJJPiByrRWvRGU6op0qYgpU6KYBTFKikA6KBRQMr4y86AFENzXUBgGA6jNofKRXVvEBgSAwjkUZT7ESfSniGYDuAMehMaecVzYdz8yZfHMD+woA8w+bEXO1WxeQqdgnYu4EgZ3eAw/Ss+dX+wxMSLdr+k3GnynLE1vxRWaWkrm25E1Y0eZbiRt6Ym29qfq+dCegZdvWKtkLdTKwW5bYeBUj0rZuWwwhgCDyIkVi3vhxcxazceyTvkPdPodPesln05dwZNW/JQN+7hd1e/YGzKC1+0OjDe6viO91nenxTjKNhmbCujvc/KtwQfzWBEEciokkcoq8OHYhR/iVgc3spIjnIIFZHBMGt682KPeEZLbZQmcS2a7Agd6QAegnnWeyhVQ3Wf2TUsvgstwZfwxsT9AGbmGEZW8wQPapMOHvW7DXgFYBXYDYuBA9Jk+1ajLSUculYHb7WW4JLYgUxSArsLpVSTf7EWCfeuOtSIOtRxrU3FqMRGfg+Kh717Dt3Xt94NplKEKZ81zKDPhWHwzijYg4a5fRlazaZ7sW2ch3CC1AQGQVzsYmNKq2Azrcv2gXbFvetoQD3bRCpbbMNlK2naddWFekt3CszYddtVKusDTkZgDwrfNxUfassgi0cakauoHiQD4TMRXK460drtv/AK1P+tZ9vj1l37NBcduarZukr4t3e769a0yt5hFoC1P1OAxGvJFME77n0qmrQ22S9ywiTsSXBCnEAWdbSNcZApIVSF70wM7QswJ32IrvhvC3z9tiSDc+lQcy253gkDXlIA9yTV3h2AWwmVJMkszMZdmOrMx5k+1Jcdn/AIKl/wBRlU9CR3v8s13NPpYUr2meU3IuUgK4shvrIJ8AQB7nWpK0EB0qKKACiiimAmaATrp01NZg4scmcW2I1kzoIMe9aYrI/wCE3MioLggSSCNCZn15UgLDcT7yqEJzZSDI2Max4VB/xZxqVXLnKQCc2h5DnUt7hrOylmEDLsoDacgeQmpMBw1U1YAvJM69eU7UDIsPxNnLEBIUMYzd7Tw6VHb4s+hZVhlYiCZECdR6V1Y4Y6ZgHXKQw+XvQZ5+1TWOGKlsqAM5Ugt5iKAILXFX7uZFOcEqFJnTqKlw/Fc5tqolmnNv3Y9KnwOAW2BAGaNTzPvRhMKUe4xI75BEcgJoAt0UV5H4j+IHdhhsEe+8hrwghFHzlJ0LagTsCeZBFQnNQWWNLJ1xvGnFXWwtmeyT/EODAJ5WQffNHgOZrZs2wogaCPtVLg/DUsWwiCANepJO5JOpMzV86mvN6vUO6f28GuMFFCOvlTWiKifEAGArMZAOUbT4kgTVEKZTfA20i0opzNY2Ox7AOQSpX5UyksTpqVgkj+nSNZ6XW4lbKK9s5w5hAsSx3I12jnMRWr0ZpPjohku1kfEd5sow9lovYmUQiJRBHbXY6IrD1KjnU+L4slqyLrKxLaJbAm47fygDnNV/h/g9ztDisbBxDgqqrqli2TPZqeZMDM3MjSt+l0sniUyucvCOcNgsUloW7dvD2wncTv3CvZrosqBMwNs3rTu/DJvspxd53Cg/l2ybdpiSNWjUxAgT1ktXo6K3xorjLclyVuTIMJhEtLltoqDooA16+Jp3mcfKoI8Wg/tU1FXESoWvHYIvmS32EfvXS2HJl7h8lUKD7yfYirNFAHKrH9zToopiCiikTSAc0VzToQBTmuaKYjqiiaKBjopTUGKxiWxLsB+58ABqT4CotpdjLFQYvFpaXNcYKNvM8gANSfAVl3eI3bn8JOyUj5rmr+iDQep9KjsYMBszFrj/AMzmT6AaL6AVhu+oVQ4jyy2NMn2K/fuX/mDWrW+Xa5c8GIPcX9I18RtVH4fwQDXrmmrhFgQFtoAFUDaJLn1rWYVllDh3Z7YZkuNmdZkhoAlR6CuXZqZXZ3fwXKG3o3GjlXGblVLDcTtOSBcUMIOVjlcTqO60HnXPFeN2cOAbzgM05EGrvETCjUgSJOwnWqI1zk+ESyki5jb4trJYCTE9OZMRqYB0jWqi39lNu4qtorNoG0mIzZ1JE/MBPhXWCxV25quHZBya4wQHqQol/cCeVT43h1xlDZs9xGDKvyW9NGUKDzBOrEweldanSy2vKwUOxZMrFXCly3c7o1e2cksSpXMsqozaFPuao8Ps9+8VC3EDA5VY24LopeAxjUqujEbVqthFuMM1soVJMGFclliSUOggnUHeelV/w+Rjc1ZcQp3Gc/lH8ox9UqzHX+VahtnCLeOlyWZTZUPD7V2LllSlxJUQzI9s6bCco5GYbMIiRXqeB4p7llTdEXBKuBtnXRo8JrEwuFY4hOzZVm1cDqbUTke0bcqGGo7W5BBjvGvSYTDLbXKggSSfFmJLHzJJNbNLGWN2eGVWNdE9FFczWsqOqKU0TQIKKKKYBRRRQAUqdKkAqdFKmAUUqdAh1mcU4wtkhSBLTBd1t29N+83PbQA1pVFiriqhZ/lAk90tp5AGaBnn7vES4/MxNm2DpFt1JP8AmJ/YV1w0WWLCz3mWMzQxPe2l2Gsx1oON7QE2OysLAIcm0z68wqsQP83tXSYqxaGU3rYJ1Ja6pZieZ1kkx9q4uqo9zXub/Bprlx4Lhok+QqkuPzwLKlpnvOGtrpuQrAO0RyAG2tXl2A36mAJ/8VzLKZV/q7/JcpJ9CArvIOdNV96z8VjizmzhQty8PnJP5VmdjcYbt0QanwGtWUUzs4ihTkl2PHOC4tpbW5eYSAV7qrMZ3I+VZ2G7QY2JFrg/w9Zw5Lqim63zXSoDHwEfKo5KNB5yTPwbhgw6RmLuxzXLjRmuPzYxoOgUaAQBV+vQafTRpj9zJOe5jopUVpKyO/hUf51DeYnTp5VU4taPcYKWCMSQBJgqQSBuY6DXeJq/SqMoqSwxp4eShwpJJuFSJAVcylWjdjDaiTGhj5RWjSopQgoRUUNvLyxzRXM0VMiOilToAKdc0waAHRNKigY6KKVABRRSoAVMUqKYh065p0AV3wFo6m2hP9C+vKsbjHGLWGcWgEtkjMGdSiehC6nwFehpEdahOO5YGng8db+JsGupvtddj3ili+5PMEBUPd6RpV21xe5cI/D4S+4MQ9zJYtwRuQ5zjyyzXowANhFOazLQ1J5wWerIwrfDMTd/xN4W0/5ViQW8GvMMxH9IWtnC4ZLShLahVHJRAqWaVaYwjFYSK22x0UqJqYh0UqKAHRSooAdFKigB0UqKAHRSooAdFKikA6dc0UAOaKKVAZHRSom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3048000" y="1219200"/>
            <a:ext cx="3470275" cy="762000"/>
          </a:xfrm>
          <a:prstGeom prst="ellipse">
            <a:avLst/>
          </a:prstGeom>
          <a:solidFill>
            <a:srgbClr val="98FAC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Просмотр презентаций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5567363" y="2209800"/>
            <a:ext cx="3470275" cy="762000"/>
          </a:xfrm>
          <a:prstGeom prst="ellipse">
            <a:avLst/>
          </a:prstGeom>
          <a:solidFill>
            <a:srgbClr val="FF99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Дидактические и подвижные игры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33363" y="2070100"/>
            <a:ext cx="3470275" cy="762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Чтение художественной литературы.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3048000" y="2971800"/>
            <a:ext cx="2955925" cy="14319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100" b="1"/>
              <a:t>  </a:t>
            </a:r>
            <a:r>
              <a:rPr lang="ru-RU" sz="1100">
                <a:solidFill>
                  <a:schemeClr val="bg1"/>
                </a:solidFill>
              </a:rPr>
              <a:t> воспитанник,, умеющий совместно с родителями изготовить кормушку из разного материала. Знающий, каким кормом подкармливать птиц.  птиц.</a:t>
            </a:r>
            <a:endParaRPr lang="ru-RU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434975" y="4419600"/>
            <a:ext cx="3470275" cy="762000"/>
          </a:xfrm>
          <a:prstGeom prst="ellipse">
            <a:avLst/>
          </a:prstGeom>
          <a:solidFill>
            <a:srgbClr val="F0C2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Работы с семьей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368" name="Oval 5"/>
          <p:cNvSpPr>
            <a:spLocks noChangeArrowheads="1"/>
          </p:cNvSpPr>
          <p:nvPr/>
        </p:nvSpPr>
        <p:spPr bwMode="auto">
          <a:xfrm>
            <a:off x="5495925" y="4403725"/>
            <a:ext cx="3470275" cy="762000"/>
          </a:xfrm>
          <a:prstGeom prst="ellipse">
            <a:avLst/>
          </a:prstGeom>
          <a:solidFill>
            <a:srgbClr val="97EFF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Познавательные занятия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2863850" y="5659438"/>
            <a:ext cx="3470275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Беседы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370" name="AutoShape 6"/>
          <p:cNvCxnSpPr>
            <a:cxnSpLocks noChangeShapeType="1"/>
          </p:cNvCxnSpPr>
          <p:nvPr/>
        </p:nvCxnSpPr>
        <p:spPr bwMode="auto">
          <a:xfrm flipH="1">
            <a:off x="1906588" y="3962400"/>
            <a:ext cx="1173162" cy="347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7"/>
          <p:cNvCxnSpPr>
            <a:cxnSpLocks noChangeShapeType="1"/>
          </p:cNvCxnSpPr>
          <p:nvPr/>
        </p:nvCxnSpPr>
        <p:spPr bwMode="auto">
          <a:xfrm flipH="1">
            <a:off x="4633913" y="4267200"/>
            <a:ext cx="34925" cy="1316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8"/>
          <p:cNvCxnSpPr>
            <a:cxnSpLocks noChangeShapeType="1"/>
          </p:cNvCxnSpPr>
          <p:nvPr/>
        </p:nvCxnSpPr>
        <p:spPr bwMode="auto">
          <a:xfrm flipH="1" flipV="1">
            <a:off x="1784350" y="2835275"/>
            <a:ext cx="1263650" cy="636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9"/>
          <p:cNvCxnSpPr>
            <a:cxnSpLocks noChangeShapeType="1"/>
          </p:cNvCxnSpPr>
          <p:nvPr/>
        </p:nvCxnSpPr>
        <p:spPr bwMode="auto">
          <a:xfrm>
            <a:off x="5932488" y="4037013"/>
            <a:ext cx="127635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10"/>
          <p:cNvCxnSpPr>
            <a:cxnSpLocks noChangeShapeType="1"/>
          </p:cNvCxnSpPr>
          <p:nvPr/>
        </p:nvCxnSpPr>
        <p:spPr bwMode="auto">
          <a:xfrm flipV="1">
            <a:off x="4343400" y="1889125"/>
            <a:ext cx="0" cy="1082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11"/>
          <p:cNvCxnSpPr>
            <a:cxnSpLocks noChangeShapeType="1"/>
          </p:cNvCxnSpPr>
          <p:nvPr/>
        </p:nvCxnSpPr>
        <p:spPr bwMode="auto">
          <a:xfrm flipV="1">
            <a:off x="6096000" y="3040063"/>
            <a:ext cx="909638" cy="541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5373"/>
          <p:cNvSpPr/>
          <p:nvPr/>
        </p:nvSpPr>
        <p:spPr>
          <a:xfrm>
            <a:off x="410368" y="195386"/>
            <a:ext cx="8378824" cy="830997"/>
          </a:xfrm>
          <a:prstGeom prst="rect">
            <a:avLst/>
          </a:prstGeom>
          <a:solidFill>
            <a:srgbClr val="97EFFB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Пути реализации 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200400" y="1066800"/>
            <a:ext cx="51054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Ожидаемый   результат: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362200" y="2308225"/>
            <a:ext cx="4572000" cy="3692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- воспитанник, имеющий представление о зимующих птицах, умеющий совместно с родителями изготовить кормушку из разного материала. Знающий, каким кормом подкармливать птиц. 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Всю зиму регулярно подкармливающий птиц. Умеющий наблюдать и фиксировать наблюдения в дневнике, анализировать и делать выводы.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- родитель активный участник в проекте и способный воспитать у детей любовь и бережное отношение к птицам.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  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6388" name="Рисунок 3" descr="https://encrypted-tbn2.gstatic.com/images?q=tbn:ANd9GcTzunMCuOpDoQsREiw6HzZwD9Uy5Tv-k8f1uQhFuuUwq6ujaf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688"/>
            <a:ext cx="1905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 descr="https://encrypted-tbn1.gstatic.com/images?q=tbn:ANd9GcTEz-2CeUsdaNroepsQfzah4I6oz5J1-xfnvu-16kmLT2Y9eZ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7240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3"/>
          <p:cNvGraphicFramePr>
            <a:graphicFrameLocks noChangeAspect="1"/>
          </p:cNvGraphicFramePr>
          <p:nvPr/>
        </p:nvGraphicFramePr>
        <p:xfrm>
          <a:off x="533400" y="1752600"/>
          <a:ext cx="7777163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7779170" imgH="4462659" progId="Excel.Chart.8">
                  <p:embed/>
                </p:oleObj>
              </mc:Choice>
              <mc:Fallback>
                <p:oleObj r:id="rId3" imgW="7779170" imgH="4462659" progId="Excel.Char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777163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Прямоугольник 4"/>
          <p:cNvSpPr>
            <a:spLocks noChangeArrowheads="1"/>
          </p:cNvSpPr>
          <p:nvPr/>
        </p:nvSpPr>
        <p:spPr bwMode="auto">
          <a:xfrm>
            <a:off x="2133600" y="461963"/>
            <a:ext cx="4572000" cy="830262"/>
          </a:xfrm>
          <a:prstGeom prst="rect">
            <a:avLst/>
          </a:prstGeom>
          <a:solidFill>
            <a:srgbClr val="97E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66"/>
                </a:solidFill>
                <a:latin typeface="Monotype Corsiva" pitchFamily="66" charset="0"/>
              </a:rPr>
              <a:t>Диагностика  знания детей о птицах</a:t>
            </a:r>
          </a:p>
          <a:p>
            <a:pPr algn="ctr"/>
            <a:r>
              <a:rPr lang="ru-RU" sz="2400" b="1">
                <a:solidFill>
                  <a:srgbClr val="FF0066"/>
                </a:solidFill>
                <a:latin typeface="Monotype Corsiva" pitchFamily="66" charset="0"/>
              </a:rPr>
              <a:t>«Ответь на  вопросы»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2388</TotalTime>
  <Words>803</Words>
  <Application>Microsoft Office PowerPoint</Application>
  <PresentationFormat>Экран (4:3)</PresentationFormat>
  <Paragraphs>148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Century Schoolbook</vt:lpstr>
      <vt:lpstr>Wingdings 2</vt:lpstr>
      <vt:lpstr>Verdana</vt:lpstr>
      <vt:lpstr>Calibri</vt:lpstr>
      <vt:lpstr>Monotype Corsiva</vt:lpstr>
      <vt:lpstr>Times New Roman</vt:lpstr>
      <vt:lpstr>Яркая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ELVIRA</dc:creator>
  <cp:lastModifiedBy>Мама</cp:lastModifiedBy>
  <cp:revision>211</cp:revision>
  <cp:lastPrinted>1601-01-01T00:00:00Z</cp:lastPrinted>
  <dcterms:created xsi:type="dcterms:W3CDTF">2013-01-19T17:52:54Z</dcterms:created>
  <dcterms:modified xsi:type="dcterms:W3CDTF">2015-06-07T15:41:45Z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2353823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D6.2.10</vt:lpwstr>
  </property>
  <property fmtid="{D5CDD505-2E9C-101B-9397-08002B2CF9AE}" name="Version" pid="5">
    <vt:i4>1</vt:i4>
  </property>
</Properties>
</file>