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5" r:id="rId15"/>
    <p:sldId id="273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106CCA-34D5-4B2F-8938-0AFEE605E7BC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6243A3-5B7C-4659-B962-DC8092EC05F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9022" y="19888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864607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              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0" y="0"/>
            <a:ext cx="91679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584" y="119675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Интегрированное занятие </a:t>
            </a: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 smtClean="0">
                <a:solidFill>
                  <a:srgbClr val="0070C0"/>
                </a:solidFill>
              </a:rPr>
              <a:t>старшей группе «Семицветик»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98883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Приключение а подводном Царстве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38787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Составитель: воспитатель Агеева Марина Олеговна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СПб 2015 г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Государственное  бюджетное дошкольное образовательное учреждение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детский сад № 78 Фрунзенского района  Санкт-Петербурга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8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№ 3  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Отгадайте   загадки, и найди отгадки»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1400" dirty="0"/>
              <a:t>                                    </a:t>
            </a:r>
            <a:endParaRPr lang="ru-RU" dirty="0"/>
          </a:p>
        </p:txBody>
      </p:sp>
      <p:pic>
        <p:nvPicPr>
          <p:cNvPr id="4" name="Рисунок 3" descr="Фратрия. Блог: Модератор энтропии - Зенит - смешари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32" y="1585248"/>
            <a:ext cx="201622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орская звезда - Галина Николаевна Черемны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7" y="4478937"/>
            <a:ext cx="1336035" cy="140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82701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№ 4Игра</a:t>
            </a:r>
            <a:r>
              <a:rPr lang="ru-RU" sz="2800" b="1" dirty="0">
                <a:solidFill>
                  <a:srgbClr val="FF0000"/>
                </a:solidFill>
              </a:rPr>
              <a:t>: « Скажи кто где?»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 descr="C:\Users\Марина\Pictures\2015-03-30 открытое  30 марта\открытое  30 марта 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11150" r="19428" b="22857"/>
          <a:stretch/>
        </p:blipFill>
        <p:spPr bwMode="auto">
          <a:xfrm>
            <a:off x="2195736" y="1953647"/>
            <a:ext cx="4976993" cy="334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детские. Комментарии : Блоги Голос Росс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47598"/>
            <a:ext cx="864095" cy="7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детские. Комментарии : Блоги Голос Росс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7" y="2825852"/>
            <a:ext cx="864095" cy="7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Товары для рыб Корм для рыб и рептилий Купить аквариум в Краснодаре - Юг-Маркет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r="29005"/>
          <a:stretch/>
        </p:blipFill>
        <p:spPr bwMode="auto">
          <a:xfrm>
            <a:off x="8003574" y="4167499"/>
            <a:ext cx="1008112" cy="2255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Royalty Free Rf Sea Shells Clipart Illustration 231298 By Cheri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r="18100" b="5085"/>
          <a:stretch/>
        </p:blipFill>
        <p:spPr bwMode="auto">
          <a:xfrm>
            <a:off x="7715058" y="4262727"/>
            <a:ext cx="577031" cy="1032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морская звезда - Галина Николаевна Черемных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4" y="5495734"/>
            <a:ext cx="808203" cy="83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Рапаны. Обсуждение на LiveInternet - Российский Сервис Онлайн-Дневников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61" y="6242149"/>
            <a:ext cx="622310" cy="429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1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    № 5 </a:t>
            </a:r>
            <a:r>
              <a:rPr lang="ru-RU" sz="2800" b="1" dirty="0">
                <a:solidFill>
                  <a:srgbClr val="00B050"/>
                </a:solidFill>
              </a:rPr>
              <a:t>Игра:  «Рассели обитателей»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C:\Users\Марина\Pictures\2015-03-30 открытое  30 марта\открытое  30 марта 06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/>
        </p:blipFill>
        <p:spPr bwMode="auto">
          <a:xfrm>
            <a:off x="1475656" y="2204864"/>
            <a:ext cx="525658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2816"/>
            <a:ext cx="936104" cy="10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Товары для рыб Корм для рыб и рептилий Купить аквариум в Краснодаре - Юг-Маркет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r="29005"/>
          <a:stretch/>
        </p:blipFill>
        <p:spPr bwMode="auto">
          <a:xfrm flipH="1">
            <a:off x="7304112" y="3861048"/>
            <a:ext cx="1088504" cy="2346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0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    № 6 Игра </a:t>
            </a:r>
            <a:r>
              <a:rPr lang="ru-RU" sz="2800" b="1" dirty="0">
                <a:solidFill>
                  <a:srgbClr val="002060"/>
                </a:solidFill>
              </a:rPr>
              <a:t>«Это правда или нет</a:t>
            </a:r>
            <a:r>
              <a:rPr lang="ru-RU" sz="2800" b="1" dirty="0" smtClean="0">
                <a:solidFill>
                  <a:srgbClr val="002060"/>
                </a:solidFill>
              </a:rPr>
              <a:t>?»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Товары для рыб Корм для рыб и рептилий Купить аквариум в Краснодаре - Юг-Марке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r="29005"/>
          <a:stretch/>
        </p:blipFill>
        <p:spPr bwMode="auto">
          <a:xfrm flipH="1">
            <a:off x="7740352" y="2492896"/>
            <a:ext cx="108850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1916832"/>
            <a:ext cx="5670630" cy="39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ulpe Стоковые фото, иллюстрации и векторные изображения - 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82" y="3068960"/>
            <a:ext cx="88621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5928" y="839512"/>
            <a:ext cx="863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№ 7 Пальчиковая гимнастика: «Подводный мир»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44" y="1916832"/>
            <a:ext cx="644709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№ 8 Составление описательных рассказов про           морских обитателей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8195" name="Picture 3" descr="C:\Users\Марина\Pictures\2015-03-30 открытое  30 марта\открытое  30 марта 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328592" cy="3996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5" y="2780928"/>
            <a:ext cx="1490824" cy="17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№ 9 Игра: «Какой? Какая?»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0031"/>
            <a:ext cx="6050203" cy="458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llustration of Cartoon octopus из sararoom. Роялти-фри вектор #47785523 на Fotolia.r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9795" r="7143" b="2513"/>
          <a:stretch/>
        </p:blipFill>
        <p:spPr bwMode="auto">
          <a:xfrm>
            <a:off x="7884368" y="2018503"/>
            <a:ext cx="747082" cy="64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553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       Заключительная часть 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            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 </a:t>
            </a:r>
            <a:r>
              <a:rPr lang="ru-RU" sz="2000" dirty="0" smtClean="0">
                <a:solidFill>
                  <a:srgbClr val="0070C0"/>
                </a:solidFill>
              </a:rPr>
              <a:t>Море </a:t>
            </a:r>
            <a:r>
              <a:rPr lang="ru-RU" sz="2000" dirty="0">
                <a:solidFill>
                  <a:srgbClr val="0070C0"/>
                </a:solidFill>
              </a:rPr>
              <a:t>волнуется раз,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Море </a:t>
            </a:r>
            <a:r>
              <a:rPr lang="ru-RU" sz="2000" dirty="0">
                <a:solidFill>
                  <a:srgbClr val="0070C0"/>
                </a:solidFill>
              </a:rPr>
              <a:t>волнуется два,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На </a:t>
            </a:r>
            <a:r>
              <a:rPr lang="ru-RU" sz="2000" dirty="0">
                <a:solidFill>
                  <a:srgbClr val="0070C0"/>
                </a:solidFill>
              </a:rPr>
              <a:t>берег нас всех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Выносит волна!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Рыбки</a:t>
            </a:r>
            <a:r>
              <a:rPr lang="ru-RU" sz="2000" dirty="0">
                <a:solidFill>
                  <a:srgbClr val="0070C0"/>
                </a:solidFill>
              </a:rPr>
              <a:t>, рыбки покружитесь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Снова </a:t>
            </a:r>
            <a:r>
              <a:rPr lang="ru-RU" sz="2000" dirty="0">
                <a:solidFill>
                  <a:srgbClr val="0070C0"/>
                </a:solidFill>
              </a:rPr>
              <a:t>в деток  превратитесь!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70" y="1196752"/>
            <a:ext cx="48303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71" y="4869160"/>
            <a:ext cx="642720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  <a:endParaRPr lang="ru-RU" sz="2400" dirty="0" smtClean="0"/>
          </a:p>
          <a:p>
            <a:r>
              <a:rPr lang="ru-RU" sz="2400" dirty="0" smtClean="0"/>
              <a:t>расширение</a:t>
            </a:r>
            <a:r>
              <a:rPr lang="ru-RU" sz="2400" dirty="0"/>
              <a:t>, уточнение и активизация словаря  о морских </a:t>
            </a:r>
            <a:r>
              <a:rPr lang="ru-RU" sz="2400" dirty="0" smtClean="0"/>
              <a:t>обитателях, </a:t>
            </a:r>
            <a:r>
              <a:rPr lang="ru-RU" sz="2400" dirty="0"/>
              <a:t>их образе жизни, </a:t>
            </a:r>
            <a:r>
              <a:rPr lang="ru-RU" sz="2400" dirty="0" smtClean="0"/>
              <a:t>повадках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6552728" cy="23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морская звезда - Галина Николаевна Черемны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943878" cy="70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llustration of Cartoon octopus из sararoom. Роялти-фри вектор #47785523 на Fotolia.ru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9795" r="7143" b="2513"/>
          <a:stretch/>
        </p:blipFill>
        <p:spPr bwMode="auto">
          <a:xfrm>
            <a:off x="5436096" y="3345765"/>
            <a:ext cx="971491" cy="855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8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</a:t>
            </a:r>
            <a:endParaRPr lang="ru-RU" sz="3200" b="1" dirty="0" smtClean="0"/>
          </a:p>
          <a:p>
            <a:endParaRPr lang="ru-RU" sz="3200" dirty="0"/>
          </a:p>
          <a:p>
            <a:r>
              <a:rPr lang="ru-RU" sz="2000" b="1" dirty="0">
                <a:solidFill>
                  <a:srgbClr val="00B050"/>
                </a:solidFill>
              </a:rPr>
              <a:t>Коррекционно- образовательные: </a:t>
            </a:r>
            <a:endParaRPr lang="ru-RU" sz="20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Активизация словаря по теме: «Морские обитатели</a:t>
            </a:r>
            <a:r>
              <a:rPr lang="ru-RU" sz="2000" dirty="0" smtClean="0"/>
              <a:t>»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Совершенствование  грамматического строя </a:t>
            </a:r>
            <a:r>
              <a:rPr lang="ru-RU" sz="2000" dirty="0" smtClean="0"/>
              <a:t>речи (образование </a:t>
            </a:r>
            <a:r>
              <a:rPr lang="ru-RU" sz="2000" dirty="0"/>
              <a:t>относительных </a:t>
            </a:r>
            <a:r>
              <a:rPr lang="ru-RU" sz="2000" dirty="0" smtClean="0"/>
              <a:t>прилагательных; согласование  числительных с существительными ; </a:t>
            </a:r>
            <a:r>
              <a:rPr lang="ru-RU" sz="2000" dirty="0"/>
              <a:t>употребление предложно-падежных конструкций: предлоги за, под, над, перед, между; закрепление навыков образования и употребления глагольных форм с существительными в роде, числе и падеже</a:t>
            </a:r>
            <a:r>
              <a:rPr lang="ru-RU" sz="2000" dirty="0" smtClean="0"/>
              <a:t>)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</a:t>
            </a:r>
            <a:r>
              <a:rPr lang="ru-RU" sz="2000" dirty="0" smtClean="0"/>
              <a:t>овершенствование </a:t>
            </a:r>
            <a:r>
              <a:rPr lang="ru-RU" sz="2000" dirty="0"/>
              <a:t>навыков  слогового и языкового </a:t>
            </a:r>
            <a:r>
              <a:rPr lang="ru-RU" sz="2000" dirty="0" smtClean="0"/>
              <a:t>анализа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Коррекционно-развивающие</a:t>
            </a:r>
            <a:endParaRPr lang="ru-RU" sz="2800" dirty="0">
              <a:solidFill>
                <a:srgbClr val="00B050"/>
              </a:solidFill>
            </a:endParaRP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Развитие </a:t>
            </a:r>
            <a:r>
              <a:rPr lang="ru-RU" sz="2000" dirty="0"/>
              <a:t>связной </a:t>
            </a:r>
            <a:r>
              <a:rPr lang="ru-RU" sz="2000" dirty="0" smtClean="0"/>
              <a:t>речи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Развитие </a:t>
            </a:r>
            <a:r>
              <a:rPr lang="ru-RU" sz="2000" dirty="0"/>
              <a:t>зрительного и слухового </a:t>
            </a:r>
            <a:r>
              <a:rPr lang="ru-RU" sz="2000" dirty="0" smtClean="0"/>
              <a:t>восприятия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логического </a:t>
            </a:r>
            <a:r>
              <a:rPr lang="ru-RU" sz="2000" dirty="0" smtClean="0"/>
              <a:t>мышления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зрительного гнозиса и конструктивного </a:t>
            </a:r>
            <a:r>
              <a:rPr lang="ru-RU" sz="2000" dirty="0" smtClean="0"/>
              <a:t>праксиса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мелкой и общей  </a:t>
            </a:r>
            <a:r>
              <a:rPr lang="ru-RU" sz="2000" dirty="0" smtClean="0"/>
              <a:t>моторики 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диалогической  </a:t>
            </a:r>
            <a:r>
              <a:rPr lang="ru-RU" sz="2000" dirty="0" smtClean="0"/>
              <a:t>речи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воображения и </a:t>
            </a:r>
            <a:r>
              <a:rPr lang="ru-RU" sz="2000" dirty="0" smtClean="0"/>
              <a:t>фантазии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3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Воспитательные </a:t>
            </a:r>
            <a:r>
              <a:rPr lang="ru-RU" sz="28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800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оспитание  </a:t>
            </a:r>
            <a:r>
              <a:rPr lang="ru-RU" sz="2000" dirty="0"/>
              <a:t>умения  внимательно слушать педагога, выполнять поставленную </a:t>
            </a:r>
            <a:r>
              <a:rPr lang="ru-RU" sz="2000" dirty="0" smtClean="0"/>
              <a:t>задачу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оспитание </a:t>
            </a:r>
            <a:r>
              <a:rPr lang="ru-RU" sz="2000" dirty="0"/>
              <a:t>целеустремленности, </a:t>
            </a:r>
            <a:r>
              <a:rPr lang="ru-RU" sz="2000" dirty="0" smtClean="0"/>
              <a:t>настойчивости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оспитание </a:t>
            </a:r>
            <a:r>
              <a:rPr lang="ru-RU" sz="2000" dirty="0"/>
              <a:t>экологической культуры (учить охранять окружающую среду</a:t>
            </a:r>
            <a:r>
              <a:rPr lang="ru-RU" sz="2000" dirty="0" smtClean="0"/>
              <a:t>) </a:t>
            </a: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оспитание  </a:t>
            </a:r>
            <a:r>
              <a:rPr lang="ru-RU" sz="2000" dirty="0"/>
              <a:t>коммуникативных  </a:t>
            </a:r>
            <a:r>
              <a:rPr lang="ru-RU" sz="2000" dirty="0" smtClean="0"/>
              <a:t>качеств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08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Методы и </a:t>
            </a:r>
            <a:r>
              <a:rPr lang="ru-RU" b="1" dirty="0" smtClean="0"/>
              <a:t>приемы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Наглядный  </a:t>
            </a:r>
            <a:r>
              <a:rPr lang="ru-RU" dirty="0"/>
              <a:t>(показ, демонстрация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ловесный </a:t>
            </a:r>
            <a:r>
              <a:rPr lang="ru-RU" dirty="0"/>
              <a:t>(беседы, загадки, диалоги, небылицы, рассказы-описания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гровые </a:t>
            </a:r>
            <a:r>
              <a:rPr lang="ru-RU" dirty="0"/>
              <a:t>(дидактические игры, настольно печатные, пальчиковые игры, сюрпризный момент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пытно-экспериментальная </a:t>
            </a:r>
            <a:r>
              <a:rPr lang="ru-RU" dirty="0" smtClean="0"/>
              <a:t>деятельность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Педагогические </a:t>
            </a:r>
            <a:r>
              <a:rPr lang="ru-RU" b="1" dirty="0" smtClean="0"/>
              <a:t>технологии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нтеграция </a:t>
            </a:r>
            <a:r>
              <a:rPr lang="ru-RU" dirty="0"/>
              <a:t>деятельности специалистов (логопед  - воспитатель)</a:t>
            </a:r>
          </a:p>
          <a:p>
            <a:r>
              <a:rPr lang="ru-RU" i="1" dirty="0" smtClean="0"/>
              <a:t> Интегрируемые </a:t>
            </a:r>
            <a:r>
              <a:rPr lang="ru-RU" i="1" dirty="0"/>
              <a:t>образовательные </a:t>
            </a:r>
            <a:r>
              <a:rPr lang="ru-RU" i="1" dirty="0" smtClean="0"/>
              <a:t>области:</a:t>
            </a:r>
            <a:endParaRPr lang="ru-RU" i="1" dirty="0"/>
          </a:p>
          <a:p>
            <a:r>
              <a:rPr lang="ru-RU" dirty="0"/>
              <a:t>«Познавательное развитие», « Речевое развитие», «Социально-коммуникативное развитие», «Художественно-эстетическое развитие», «Здоровьесберегающие»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2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Организационный </a:t>
            </a:r>
            <a:r>
              <a:rPr lang="ru-RU" b="1" dirty="0" smtClean="0">
                <a:solidFill>
                  <a:srgbClr val="FF0000"/>
                </a:solidFill>
              </a:rPr>
              <a:t>момент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sz="1600" dirty="0" smtClean="0"/>
              <a:t>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54" y="1993328"/>
            <a:ext cx="5072276" cy="37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220">
            <a:off x="1043608" y="3681028"/>
            <a:ext cx="20261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№ 1 Опытно-экспериментальная </a:t>
            </a:r>
            <a:r>
              <a:rPr lang="ru-RU" sz="2400" b="1" dirty="0" smtClean="0">
                <a:solidFill>
                  <a:srgbClr val="FF0000"/>
                </a:solidFill>
              </a:rPr>
              <a:t>деятельность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" y="2276872"/>
            <a:ext cx="495519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068960"/>
            <a:ext cx="1270315" cy="17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№2 Игра: «Собери фигуру»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9" y="3081106"/>
            <a:ext cx="4152369" cy="32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7" y="1783209"/>
            <a:ext cx="1370777" cy="107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68983"/>
            <a:ext cx="1386940" cy="10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1302"/>
            <a:ext cx="1500133" cy="11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35846"/>
            <a:ext cx="1604767" cy="12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37" y="5312574"/>
            <a:ext cx="2851402" cy="12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6024" y="4601290"/>
            <a:ext cx="780821" cy="5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93" y="4344888"/>
            <a:ext cx="969301" cy="6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333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38</cp:revision>
  <cp:lastPrinted>2015-03-24T16:17:09Z</cp:lastPrinted>
  <dcterms:created xsi:type="dcterms:W3CDTF">2015-03-23T16:34:12Z</dcterms:created>
  <dcterms:modified xsi:type="dcterms:W3CDTF">2015-06-06T13:51:08Z</dcterms:modified>
</cp:coreProperties>
</file>