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9" r:id="rId2"/>
    <p:sldId id="270" r:id="rId3"/>
    <p:sldId id="281" r:id="rId4"/>
    <p:sldId id="256" r:id="rId5"/>
    <p:sldId id="257" r:id="rId6"/>
    <p:sldId id="258" r:id="rId7"/>
    <p:sldId id="259" r:id="rId8"/>
    <p:sldId id="260" r:id="rId9"/>
    <p:sldId id="261" r:id="rId10"/>
    <p:sldId id="262" r:id="rId11"/>
    <p:sldId id="263" r:id="rId12"/>
    <p:sldId id="264" r:id="rId13"/>
    <p:sldId id="265" r:id="rId14"/>
    <p:sldId id="280" r:id="rId15"/>
    <p:sldId id="266" r:id="rId16"/>
    <p:sldId id="282" r:id="rId17"/>
    <p:sldId id="271" r:id="rId18"/>
    <p:sldId id="267" r:id="rId19"/>
    <p:sldId id="272" r:id="rId20"/>
    <p:sldId id="273" r:id="rId21"/>
    <p:sldId id="274" r:id="rId22"/>
    <p:sldId id="275" r:id="rId23"/>
    <p:sldId id="276" r:id="rId24"/>
    <p:sldId id="277" r:id="rId25"/>
    <p:sldId id="278" r:id="rId26"/>
    <p:sldId id="279" r:id="rId27"/>
    <p:sldId id="26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2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5" autoAdjust="0"/>
  </p:normalViewPr>
  <p:slideViewPr>
    <p:cSldViewPr>
      <p:cViewPr varScale="1">
        <p:scale>
          <a:sx n="67" d="100"/>
          <a:sy n="67" d="100"/>
        </p:scale>
        <p:origin x="-14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4193F-08E1-45C5-B532-02B74A02A9EE}" type="datetimeFigureOut">
              <a:rPr lang="ru-RU" smtClean="0"/>
              <a:pPr/>
              <a:t>01.06.2015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A71B4-84FB-40EE-B4E7-0247D95BED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DC07D9B-FF65-47EC-80FA-A4B64A362132}"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DC07D9B-FF65-47EC-80FA-A4B64A36213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A107A52-988C-481B-B87C-D82341C32672}" type="datetimeFigureOut">
              <a:rPr lang="ru-RU" smtClean="0"/>
              <a:pPr/>
              <a:t>01.06.2015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07D9B-FF65-47EC-80FA-A4B64A362132}" type="slidenum">
              <a:rPr lang="ru-RU" smtClean="0"/>
              <a:pPr/>
              <a:t>‹#›</a:t>
            </a:fld>
            <a:endParaRPr lang="ru-RU"/>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107A52-988C-481B-B87C-D82341C32672}" type="datetimeFigureOut">
              <a:rPr lang="ru-RU" smtClean="0"/>
              <a:pPr/>
              <a:t>01.06.2015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C07D9B-FF65-47EC-80FA-A4B64A36213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1075;&#1088;5\Desktop\&#1087;&#1088;&#1077;&#1079;&#1077;&#1085;&#1090;&#1072;&#1094;&#1080;&#1103;%20&#1055;&#1083;&#1072;&#1085;&#1077;&#1090;&#1099;%20&#1080;%20&#1075;&#1072;&#1083;&#1072;&#1082;&#1090;&#1080;&#1082;&#1080;(&#1089;&#1086;&#1073;&#1089;&#1090;&#1074;&#1077;&#1085;&#1085;&#1099;&#1086;&#1077;)\muzika_zvezd_-_muzyka_zvezd.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g-ecx.images-amazon.com/images/G/01/askville/5030904_10889806_mywrite/neptune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jmm45.free.fr/planetes/jupiter/pia01509.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Irishka\Documents\&#1090;&#1077;&#1084;&#1072;%20&#1050;&#1054;&#1057;&#1052;&#1054;&#1057;\&#1057;&#1095;&#1080;&#1090;&#1072;&#1083;&#1086;&#1095;&#1082;&#1072;%20&#1055;&#1083;&#1072;&#1085;&#1077;&#1090;&#1099;%20&#1057;&#1086;&#1083;&#1085;&#1077;&#1095;&#1085;&#1086;&#1081;%20&#1089;&#1080;&#1089;&#1090;&#1077;&#1084;&#1099;.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kidwelcome.ru/pochemuchka/stroenie-proishozhdenie-solnechnoj-sistemy"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nashydetky.com/prazdniki/den-kosmonavtiki-i-detskaya-lyuboznatelnos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echnicamolodezhi.ru/news/image_9291.jpg"/>
          <p:cNvPicPr>
            <a:picLocks noChangeAspect="1" noChangeArrowheads="1"/>
          </p:cNvPicPr>
          <p:nvPr/>
        </p:nvPicPr>
        <p:blipFill>
          <a:blip r:embed="rId3" cstate="print"/>
          <a:srcRect/>
          <a:stretch>
            <a:fillRect/>
          </a:stretch>
        </p:blipFill>
        <p:spPr bwMode="auto">
          <a:xfrm>
            <a:off x="-285784" y="-486681"/>
            <a:ext cx="9429784" cy="9453358"/>
          </a:xfrm>
          <a:prstGeom prst="rect">
            <a:avLst/>
          </a:prstGeom>
          <a:noFill/>
        </p:spPr>
      </p:pic>
      <p:sp>
        <p:nvSpPr>
          <p:cNvPr id="2" name="Заголовок 1"/>
          <p:cNvSpPr>
            <a:spLocks noGrp="1"/>
          </p:cNvSpPr>
          <p:nvPr>
            <p:ph type="title"/>
          </p:nvPr>
        </p:nvSpPr>
        <p:spPr>
          <a:xfrm>
            <a:off x="500034" y="1000108"/>
            <a:ext cx="8229600" cy="5143536"/>
          </a:xfrm>
        </p:spPr>
        <p:txBody>
          <a:bodyPr>
            <a:normAutofit/>
          </a:bodyPr>
          <a:lstStyle/>
          <a:p>
            <a:r>
              <a:rPr lang="ru-RU" sz="6000" i="1" dirty="0" smtClean="0">
                <a:solidFill>
                  <a:srgbClr val="FFC000"/>
                </a:solidFill>
                <a:latin typeface="Bookman Old Style" pitchFamily="18" charset="0"/>
                <a:ea typeface="Batang" pitchFamily="18" charset="-127"/>
              </a:rPr>
              <a:t>ПЛАНЕТЫ</a:t>
            </a:r>
            <a:br>
              <a:rPr lang="ru-RU" sz="6000" i="1" dirty="0" smtClean="0">
                <a:solidFill>
                  <a:srgbClr val="FFC000"/>
                </a:solidFill>
                <a:latin typeface="Bookman Old Style" pitchFamily="18" charset="0"/>
                <a:ea typeface="Batang" pitchFamily="18" charset="-127"/>
              </a:rPr>
            </a:br>
            <a:r>
              <a:rPr lang="ru-RU" sz="6000" i="1" dirty="0" smtClean="0">
                <a:solidFill>
                  <a:srgbClr val="FFC000"/>
                </a:solidFill>
                <a:latin typeface="Bookman Old Style" pitchFamily="18" charset="0"/>
                <a:ea typeface="Batang" pitchFamily="18" charset="-127"/>
              </a:rPr>
              <a:t>И</a:t>
            </a:r>
            <a:br>
              <a:rPr lang="ru-RU" sz="6000" i="1" dirty="0" smtClean="0">
                <a:solidFill>
                  <a:srgbClr val="FFC000"/>
                </a:solidFill>
                <a:latin typeface="Bookman Old Style" pitchFamily="18" charset="0"/>
                <a:ea typeface="Batang" pitchFamily="18" charset="-127"/>
              </a:rPr>
            </a:br>
            <a:r>
              <a:rPr lang="ru-RU" sz="6000" i="1" dirty="0" smtClean="0">
                <a:solidFill>
                  <a:srgbClr val="FFC000"/>
                </a:solidFill>
                <a:latin typeface="Bookman Old Style" pitchFamily="18" charset="0"/>
                <a:ea typeface="Batang" pitchFamily="18" charset="-127"/>
              </a:rPr>
              <a:t>ГАЛАКТИКИ</a:t>
            </a:r>
            <a:br>
              <a:rPr lang="ru-RU" sz="6000" i="1" dirty="0" smtClean="0">
                <a:solidFill>
                  <a:srgbClr val="FFC000"/>
                </a:solidFill>
                <a:latin typeface="Bookman Old Style" pitchFamily="18" charset="0"/>
                <a:ea typeface="Batang" pitchFamily="18" charset="-127"/>
              </a:rPr>
            </a:br>
            <a:endParaRPr lang="ru-RU" sz="6000" dirty="0"/>
          </a:p>
        </p:txBody>
      </p:sp>
      <p:pic>
        <p:nvPicPr>
          <p:cNvPr id="5" name="muzika_zvezd_-_muzyka_zvezd.mp3">
            <a:hlinkClick r:id="" action="ppaction://media"/>
          </p:cNvPr>
          <p:cNvPicPr>
            <a:picLocks noRot="1" noChangeAspect="1"/>
          </p:cNvPicPr>
          <p:nvPr>
            <a:audioFile r:link="rId1"/>
          </p:nvPr>
        </p:nvPicPr>
        <p:blipFill>
          <a:blip r:embed="rId4" cstate="print"/>
          <a:stretch>
            <a:fillRect/>
          </a:stretch>
        </p:blipFill>
        <p:spPr>
          <a:xfrm>
            <a:off x="8572528" y="6705600"/>
            <a:ext cx="304800" cy="304800"/>
          </a:xfrm>
          <a:prstGeom prst="rect">
            <a:avLst/>
          </a:prstGeom>
        </p:spPr>
      </p:pic>
      <p:pic>
        <p:nvPicPr>
          <p:cNvPr id="6" name="muzika_zvezd_-_muzyka_zvezd.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
        <p:nvSpPr>
          <p:cNvPr id="7" name="TextBox 6"/>
          <p:cNvSpPr txBox="1"/>
          <p:nvPr/>
        </p:nvSpPr>
        <p:spPr>
          <a:xfrm>
            <a:off x="0" y="6488668"/>
            <a:ext cx="5472608" cy="369332"/>
          </a:xfrm>
          <a:prstGeom prst="rect">
            <a:avLst/>
          </a:prstGeom>
          <a:noFill/>
        </p:spPr>
        <p:txBody>
          <a:bodyPr wrap="square" rtlCol="0">
            <a:spAutoFit/>
          </a:bodyPr>
          <a:lstStyle/>
          <a:p>
            <a:r>
              <a:rPr lang="ru-RU" dirty="0" smtClean="0"/>
              <a:t>Составила РАЙМАН ИРИНА ВИКТОРОВНА</a:t>
            </a:r>
            <a:endParaRPr lang="ru-RU" dirty="0"/>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200"/>
                            </p:stCondLst>
                            <p:childTnLst>
                              <p:par>
                                <p:cTn id="11" presetID="1" presetClass="mediacall" presetSubtype="0" fill="hold" nodeType="afterEffect">
                                  <p:stCondLst>
                                    <p:cond delay="0"/>
                                  </p:stCondLst>
                                  <p:childTnLst>
                                    <p:cmd type="call" cmd="playFrom(0.0)">
                                      <p:cBhvr>
                                        <p:cTn id="12" dur="254676" fill="hold"/>
                                        <p:tgtEl>
                                          <p:spTgt spid="5"/>
                                        </p:tgtEl>
                                      </p:cBhvr>
                                    </p:cmd>
                                  </p:childTnLst>
                                </p:cTn>
                              </p:par>
                            </p:childTnLst>
                          </p:cTn>
                        </p:par>
                        <p:par>
                          <p:cTn id="13" fill="hold">
                            <p:stCondLst>
                              <p:cond delay="259876"/>
                            </p:stCondLst>
                            <p:childTnLst>
                              <p:par>
                                <p:cTn id="14" presetID="1" presetClass="mediacall" presetSubtype="0" fill="hold" nodeType="afterEffect">
                                  <p:stCondLst>
                                    <p:cond delay="0"/>
                                  </p:stCondLst>
                                  <p:childTnLst>
                                    <p:cmd type="call" cmd="playFrom(0.0)">
                                      <p:cBhvr>
                                        <p:cTn id="15" dur="2546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i4me2007.files.wordpress.com/2008/04/saturn-8x6.jpg"/>
          <p:cNvPicPr>
            <a:picLocks noChangeAspect="1" noChangeArrowheads="1"/>
          </p:cNvPicPr>
          <p:nvPr/>
        </p:nvPicPr>
        <p:blipFill>
          <a:blip r:embed="rId2" cstate="print"/>
          <a:srcRect/>
          <a:stretch>
            <a:fillRect/>
          </a:stretch>
        </p:blipFill>
        <p:spPr bwMode="auto">
          <a:xfrm>
            <a:off x="2925705" y="1214422"/>
            <a:ext cx="6218296" cy="5643578"/>
          </a:xfrm>
          <a:prstGeom prst="rect">
            <a:avLst/>
          </a:prstGeom>
          <a:noFill/>
        </p:spPr>
      </p:pic>
      <p:sp>
        <p:nvSpPr>
          <p:cNvPr id="2" name="Заголовок 1"/>
          <p:cNvSpPr>
            <a:spLocks noGrp="1"/>
          </p:cNvSpPr>
          <p:nvPr>
            <p:ph type="title"/>
          </p:nvPr>
        </p:nvSpPr>
        <p:spPr>
          <a:xfrm>
            <a:off x="-428660" y="6072206"/>
            <a:ext cx="3857620" cy="785794"/>
          </a:xfrm>
        </p:spPr>
        <p:txBody>
          <a:bodyPr>
            <a:normAutofit/>
          </a:bodyPr>
          <a:lstStyle/>
          <a:p>
            <a:r>
              <a:rPr lang="ru-RU" sz="4400" i="1" dirty="0" smtClean="0">
                <a:solidFill>
                  <a:srgbClr val="FFC000"/>
                </a:solidFill>
                <a:latin typeface="Bookman Old Style" pitchFamily="18" charset="0"/>
              </a:rPr>
              <a:t>Сатурн</a:t>
            </a:r>
            <a:endParaRPr lang="ru-RU" sz="4400" i="1" dirty="0">
              <a:solidFill>
                <a:srgbClr val="FFC000"/>
              </a:solidFill>
              <a:latin typeface="Bookman Old Style" pitchFamily="18" charset="0"/>
            </a:endParaRPr>
          </a:p>
        </p:txBody>
      </p:sp>
      <p:sp>
        <p:nvSpPr>
          <p:cNvPr id="4" name="Прямоугольник 3"/>
          <p:cNvSpPr/>
          <p:nvPr/>
        </p:nvSpPr>
        <p:spPr>
          <a:xfrm>
            <a:off x="214282" y="214290"/>
            <a:ext cx="8929718" cy="646331"/>
          </a:xfrm>
          <a:prstGeom prst="rect">
            <a:avLst/>
          </a:prstGeom>
        </p:spPr>
        <p:txBody>
          <a:bodyPr wrap="square">
            <a:spAutoFit/>
          </a:bodyPr>
          <a:lstStyle/>
          <a:p>
            <a:r>
              <a:rPr lang="ru-RU" sz="1200" b="1" dirty="0" smtClean="0">
                <a:latin typeface="Book Antiqua" pitchFamily="18" charset="0"/>
              </a:rPr>
              <a:t>Сатурн, как и Юпитер, не имеет твёрдой поверхности, - это газовая планета-гигант. Он также состоит из водорода и гелия, но он холоднее, так как и сам вырабатывает меньше тепла, и меньше получает его от Солнца. Но на Сатурне ветра более стремительные, чем на Юпитере. Кроме колец вокруг Сатурна движутся 15 спутников. </a:t>
            </a:r>
            <a:endParaRPr lang="ru-RU" sz="1200" b="1" dirty="0">
              <a:latin typeface="Book Antiqua" pitchFamily="18" charset="0"/>
            </a:endParaRPr>
          </a:p>
        </p:txBody>
      </p:sp>
    </p:spTree>
  </p:cSld>
  <p:clrMapOvr>
    <a:masterClrMapping/>
  </p:clrMapOvr>
  <p:transition spd="slow"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teufo.ru/wp-content/uploads/2011/03/uran1.jpg"/>
          <p:cNvPicPr>
            <a:picLocks noChangeAspect="1" noChangeArrowheads="1"/>
          </p:cNvPicPr>
          <p:nvPr/>
        </p:nvPicPr>
        <p:blipFill>
          <a:blip r:embed="rId2" cstate="print"/>
          <a:srcRect/>
          <a:stretch>
            <a:fillRect/>
          </a:stretch>
        </p:blipFill>
        <p:spPr bwMode="auto">
          <a:xfrm>
            <a:off x="3143240" y="1066562"/>
            <a:ext cx="6000760" cy="5791438"/>
          </a:xfrm>
          <a:prstGeom prst="rect">
            <a:avLst/>
          </a:prstGeom>
          <a:noFill/>
        </p:spPr>
      </p:pic>
      <p:sp>
        <p:nvSpPr>
          <p:cNvPr id="2" name="Заголовок 1"/>
          <p:cNvSpPr>
            <a:spLocks noGrp="1"/>
          </p:cNvSpPr>
          <p:nvPr>
            <p:ph type="title"/>
          </p:nvPr>
        </p:nvSpPr>
        <p:spPr>
          <a:xfrm>
            <a:off x="-285784" y="6215082"/>
            <a:ext cx="3071834" cy="642918"/>
          </a:xfrm>
        </p:spPr>
        <p:txBody>
          <a:bodyPr>
            <a:normAutofit fontScale="90000"/>
          </a:bodyPr>
          <a:lstStyle/>
          <a:p>
            <a:r>
              <a:rPr lang="ru-RU" sz="6000" i="1" dirty="0" smtClean="0">
                <a:solidFill>
                  <a:srgbClr val="FFC000"/>
                </a:solidFill>
                <a:latin typeface="Bookman Old Style" pitchFamily="18" charset="0"/>
              </a:rPr>
              <a:t>Уран</a:t>
            </a:r>
            <a:endParaRPr lang="ru-RU" sz="6000" i="1" dirty="0">
              <a:solidFill>
                <a:srgbClr val="FFC000"/>
              </a:solidFill>
              <a:latin typeface="Bookman Old Style" pitchFamily="18" charset="0"/>
            </a:endParaRPr>
          </a:p>
        </p:txBody>
      </p:sp>
      <p:sp>
        <p:nvSpPr>
          <p:cNvPr id="5" name="Text Box 114"/>
          <p:cNvSpPr txBox="1">
            <a:spLocks noChangeArrowheads="1"/>
          </p:cNvSpPr>
          <p:nvPr/>
        </p:nvSpPr>
        <p:spPr bwMode="auto">
          <a:xfrm>
            <a:off x="214282" y="214290"/>
            <a:ext cx="8715436" cy="830997"/>
          </a:xfrm>
          <a:prstGeom prst="rect">
            <a:avLst/>
          </a:prstGeom>
          <a:noFill/>
          <a:ln w="9525">
            <a:noFill/>
            <a:miter lim="800000"/>
            <a:headEnd/>
            <a:tailEnd/>
          </a:ln>
        </p:spPr>
        <p:txBody>
          <a:bodyPr wrap="square">
            <a:spAutoFit/>
          </a:bodyPr>
          <a:lstStyle/>
          <a:p>
            <a:pPr algn="just"/>
            <a:r>
              <a:rPr lang="ru-RU" sz="1200" b="1" dirty="0">
                <a:latin typeface="Book Antiqua" pitchFamily="18" charset="0"/>
              </a:rPr>
              <a:t>Уран, седьмая планета от Солнца, относится к планетам-гигантам. В течение многих веков астрономы Земли знали только пять «блуждающих звезд» — планет. 1781 год был ознаменован открытием еще одной планеты, названной Ураном, ставшей первой, открытой с помощью телескопа. У Урана обнаружено 18 спутников. Атмосфера Урана в основном состоит из водорода, гелия и метана.</a:t>
            </a:r>
          </a:p>
        </p:txBody>
      </p:sp>
    </p:spTree>
  </p:cSld>
  <p:clrMapOvr>
    <a:masterClrMapping/>
  </p:clrMapOvr>
  <p:transition spd="slow"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4 из 162776">
            <a:hlinkClick r:id="rId2"/>
          </p:cNvPr>
          <p:cNvPicPr>
            <a:picLocks noChangeAspect="1" noChangeArrowheads="1"/>
          </p:cNvPicPr>
          <p:nvPr/>
        </p:nvPicPr>
        <p:blipFill>
          <a:blip r:embed="rId3" cstate="print"/>
          <a:srcRect/>
          <a:stretch>
            <a:fillRect/>
          </a:stretch>
        </p:blipFill>
        <p:spPr bwMode="auto">
          <a:xfrm>
            <a:off x="3643298" y="1357298"/>
            <a:ext cx="5500702" cy="5500702"/>
          </a:xfrm>
          <a:prstGeom prst="rect">
            <a:avLst/>
          </a:prstGeom>
          <a:noFill/>
        </p:spPr>
      </p:pic>
      <p:sp>
        <p:nvSpPr>
          <p:cNvPr id="2" name="Заголовок 1"/>
          <p:cNvSpPr>
            <a:spLocks noGrp="1"/>
          </p:cNvSpPr>
          <p:nvPr>
            <p:ph type="title"/>
          </p:nvPr>
        </p:nvSpPr>
        <p:spPr>
          <a:xfrm>
            <a:off x="0" y="5715000"/>
            <a:ext cx="3428992" cy="1143000"/>
          </a:xfrm>
        </p:spPr>
        <p:txBody>
          <a:bodyPr>
            <a:normAutofit/>
          </a:bodyPr>
          <a:lstStyle/>
          <a:p>
            <a:r>
              <a:rPr lang="ru-RU" sz="4400" i="1" dirty="0" smtClean="0">
                <a:solidFill>
                  <a:srgbClr val="FFC000"/>
                </a:solidFill>
                <a:latin typeface="Bookman Old Style" pitchFamily="18" charset="0"/>
              </a:rPr>
              <a:t>Нептун</a:t>
            </a:r>
            <a:endParaRPr lang="ru-RU" sz="4400" i="1" dirty="0">
              <a:solidFill>
                <a:srgbClr val="FFC000"/>
              </a:solidFill>
              <a:latin typeface="Bookman Old Style" pitchFamily="18" charset="0"/>
            </a:endParaRPr>
          </a:p>
        </p:txBody>
      </p:sp>
      <p:sp>
        <p:nvSpPr>
          <p:cNvPr id="4" name="Прямоугольник 3"/>
          <p:cNvSpPr/>
          <p:nvPr/>
        </p:nvSpPr>
        <p:spPr>
          <a:xfrm>
            <a:off x="214282" y="214290"/>
            <a:ext cx="8929718" cy="1015663"/>
          </a:xfrm>
          <a:prstGeom prst="rect">
            <a:avLst/>
          </a:prstGeom>
        </p:spPr>
        <p:txBody>
          <a:bodyPr wrap="square">
            <a:spAutoFit/>
          </a:bodyPr>
          <a:lstStyle/>
          <a:p>
            <a:r>
              <a:rPr lang="ru-RU" sz="1200" dirty="0" smtClean="0"/>
              <a:t>Нептун – восьмая планета от Солнца</a:t>
            </a:r>
            <a:r>
              <a:rPr lang="ru-RU" sz="1200" dirty="0" smtClean="0">
                <a:latin typeface="Book Antiqua" pitchFamily="18" charset="0"/>
              </a:rPr>
              <a:t>. </a:t>
            </a:r>
            <a:r>
              <a:rPr lang="ru-RU" sz="1200" dirty="0" smtClean="0"/>
              <a:t>Эта планета названа в честь древнеримского бога моря. Расположение Нептуна было рассчитано учеными, и лишь затем его удалось обнаружить с помощью телескопа в 1864 году.</a:t>
            </a:r>
            <a:endParaRPr lang="ru-RU" sz="1200" dirty="0" smtClean="0">
              <a:latin typeface="PragmaticaKMM"/>
            </a:endParaRPr>
          </a:p>
          <a:p>
            <a:r>
              <a:rPr lang="ru-RU" sz="1200" dirty="0" smtClean="0">
                <a:latin typeface="Book Antiqua" pitchFamily="18" charset="0"/>
              </a:rPr>
              <a:t>Как же были удивлены учёные, когда на окраине солнечной системы увидели планету очень похожую на Землю. Она была насыщенно голубого цвета, в атмосфере в разные стороны двигались белые облака. Ветра на Нептуне дуют гораздо сильнее, чем на других планетах.     Нептун и Уран - тоже планеты гиганты, но не газовые, а ледяные.</a:t>
            </a:r>
          </a:p>
        </p:txBody>
      </p:sp>
    </p:spTree>
  </p:cSld>
  <p:clrMapOvr>
    <a:masterClrMapping/>
  </p:clrMapOvr>
  <p:transition spd="slow" advClick="0"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20 из 120737">
            <a:hlinkClick r:id="rId2"/>
          </p:cNvPr>
          <p:cNvPicPr>
            <a:picLocks noChangeAspect="1" noChangeArrowheads="1"/>
          </p:cNvPicPr>
          <p:nvPr/>
        </p:nvPicPr>
        <p:blipFill>
          <a:blip r:embed="rId3" cstate="print"/>
          <a:srcRect/>
          <a:stretch>
            <a:fillRect/>
          </a:stretch>
        </p:blipFill>
        <p:spPr bwMode="auto">
          <a:xfrm>
            <a:off x="3357554" y="1214398"/>
            <a:ext cx="5786446" cy="5643602"/>
          </a:xfrm>
          <a:prstGeom prst="rect">
            <a:avLst/>
          </a:prstGeom>
          <a:noFill/>
        </p:spPr>
      </p:pic>
      <p:sp>
        <p:nvSpPr>
          <p:cNvPr id="2" name="Заголовок 1"/>
          <p:cNvSpPr>
            <a:spLocks noGrp="1"/>
          </p:cNvSpPr>
          <p:nvPr>
            <p:ph type="title"/>
          </p:nvPr>
        </p:nvSpPr>
        <p:spPr>
          <a:xfrm>
            <a:off x="0" y="5715000"/>
            <a:ext cx="3357586" cy="1143000"/>
          </a:xfrm>
        </p:spPr>
        <p:txBody>
          <a:bodyPr/>
          <a:lstStyle/>
          <a:p>
            <a:r>
              <a:rPr lang="ru-RU" sz="4400" i="1" dirty="0" smtClean="0">
                <a:solidFill>
                  <a:srgbClr val="FFC000"/>
                </a:solidFill>
              </a:rPr>
              <a:t>Плутон</a:t>
            </a:r>
            <a:endParaRPr lang="ru-RU" sz="4400" i="1" dirty="0">
              <a:solidFill>
                <a:srgbClr val="FFC000"/>
              </a:solidFill>
            </a:endParaRPr>
          </a:p>
        </p:txBody>
      </p:sp>
      <p:sp>
        <p:nvSpPr>
          <p:cNvPr id="4" name="Rectangle 93"/>
          <p:cNvSpPr>
            <a:spLocks noChangeArrowheads="1"/>
          </p:cNvSpPr>
          <p:nvPr/>
        </p:nvSpPr>
        <p:spPr bwMode="auto">
          <a:xfrm>
            <a:off x="214282" y="214290"/>
            <a:ext cx="8715436" cy="1200329"/>
          </a:xfrm>
          <a:prstGeom prst="rect">
            <a:avLst/>
          </a:prstGeom>
          <a:noFill/>
          <a:ln w="9525">
            <a:noFill/>
            <a:miter lim="800000"/>
            <a:headEnd/>
            <a:tailEnd/>
          </a:ln>
        </p:spPr>
        <p:txBody>
          <a:bodyPr wrap="square">
            <a:spAutoFit/>
          </a:bodyPr>
          <a:lstStyle/>
          <a:p>
            <a:pPr algn="just"/>
            <a:r>
              <a:rPr lang="ru-RU" sz="1200" b="1" dirty="0">
                <a:latin typeface="Book Antiqua" pitchFamily="18" charset="0"/>
              </a:rPr>
              <a:t>Плутон – девятая от Солнца большая планета Солнечной системы. В 1930 г. Клайд </a:t>
            </a:r>
            <a:r>
              <a:rPr lang="ru-RU" sz="1200" b="1" dirty="0" err="1">
                <a:latin typeface="Book Antiqua" pitchFamily="18" charset="0"/>
              </a:rPr>
              <a:t>Томбауг</a:t>
            </a:r>
            <a:r>
              <a:rPr lang="ru-RU" sz="1200" b="1" dirty="0">
                <a:latin typeface="Book Antiqua" pitchFamily="18" charset="0"/>
              </a:rPr>
              <a:t> обнаружил Плутон близко к одной из областей, предсказанных теоретическими расчётами. Масса Плутона, однако, является настолько маленькой, что открытие было сделано случайно как следствие интенсивного исследования той части неба, к которому предсказания привлекли внимание. Плутон находится примерно в 40 раз дальше от Солнца, чем Земля.  Плутон затрачивает на один оборот вокруг Солнца почти 250 земных лет. С момента открытия он ещё не успел совершить ни одного полного оборота.</a:t>
            </a:r>
          </a:p>
        </p:txBody>
      </p:sp>
    </p:spTree>
  </p:cSld>
  <p:clrMapOvr>
    <a:masterClrMapping/>
  </p:clrMapOvr>
  <p:transition spd="slow" advClick="0"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читалочка Планеты Солнечной системы.wmv">
            <a:hlinkClick r:id="" action="ppaction://media"/>
          </p:cNvPr>
          <p:cNvPicPr>
            <a:picLocks noRot="1" noChangeAspect="1"/>
          </p:cNvPicPr>
          <p:nvPr>
            <a:videoFile r:link="rId1"/>
          </p:nvPr>
        </p:nvPicPr>
        <p:blipFill>
          <a:blip r:embed="rId3" cstate="print"/>
          <a:stretch>
            <a:fillRect/>
          </a:stretch>
        </p:blipFill>
        <p:spPr>
          <a:xfrm>
            <a:off x="357158" y="267867"/>
            <a:ext cx="8572560" cy="6429421"/>
          </a:xfrm>
          <a:prstGeom prst="rect">
            <a:avLst/>
          </a:prstGeom>
        </p:spPr>
      </p:pic>
      <p:sp>
        <p:nvSpPr>
          <p:cNvPr id="4" name="TextBox 3"/>
          <p:cNvSpPr txBox="1"/>
          <p:nvPr/>
        </p:nvSpPr>
        <p:spPr>
          <a:xfrm>
            <a:off x="971600" y="2492896"/>
            <a:ext cx="7488832" cy="2448272"/>
          </a:xfrm>
          <a:prstGeom prst="rect">
            <a:avLst/>
          </a:prstGeom>
          <a:noFill/>
        </p:spPr>
        <p:txBody>
          <a:bodyPr wrap="square" rtlCol="0">
            <a:prstTxWarp prst="textInflateBottom">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ВЕСЕЛАЯ СЧИТАЛОЧКА</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8229600" cy="1143000"/>
          </a:xfrm>
        </p:spPr>
        <p:txBody>
          <a:bodyPr>
            <a:normAutofit/>
          </a:bodyPr>
          <a:lstStyle/>
          <a:p>
            <a:r>
              <a:rPr lang="ru-RU" sz="6600" i="1" dirty="0" smtClean="0">
                <a:solidFill>
                  <a:srgbClr val="FF0000"/>
                </a:solidFill>
              </a:rPr>
              <a:t>ГАЛАКТИКИ</a:t>
            </a:r>
            <a:endParaRPr lang="ru-RU" sz="6600" i="1" dirty="0">
              <a:solidFill>
                <a:srgbClr val="FF0000"/>
              </a:solidFill>
            </a:endParaRP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Лучик света - энциклопедия для детей: космос"/>
          <p:cNvPicPr/>
          <p:nvPr/>
        </p:nvPicPr>
        <p:blipFill>
          <a:blip r:embed="rId2" cstate="print"/>
          <a:srcRect/>
          <a:stretch>
            <a:fillRect/>
          </a:stretch>
        </p:blipFill>
        <p:spPr bwMode="auto">
          <a:xfrm>
            <a:off x="0" y="500042"/>
            <a:ext cx="9144000" cy="6357958"/>
          </a:xfrm>
          <a:prstGeom prst="rect">
            <a:avLst/>
          </a:prstGeom>
          <a:noFill/>
          <a:ln w="9525">
            <a:noFill/>
            <a:miter lim="800000"/>
            <a:headEnd/>
            <a:tailEnd/>
          </a:ln>
        </p:spPr>
      </p:pic>
      <p:sp>
        <p:nvSpPr>
          <p:cNvPr id="2" name="Заголовок 1"/>
          <p:cNvSpPr>
            <a:spLocks noGrp="1"/>
          </p:cNvSpPr>
          <p:nvPr>
            <p:ph type="title"/>
          </p:nvPr>
        </p:nvSpPr>
        <p:spPr>
          <a:xfrm>
            <a:off x="500034" y="0"/>
            <a:ext cx="8229600" cy="571520"/>
          </a:xfrm>
        </p:spPr>
        <p:txBody>
          <a:bodyPr>
            <a:normAutofit/>
          </a:bodyPr>
          <a:lstStyle/>
          <a:p>
            <a:r>
              <a:rPr lang="ru-RU" sz="2000" dirty="0" smtClean="0">
                <a:solidFill>
                  <a:srgbClr val="FFC000"/>
                </a:solidFill>
              </a:rPr>
              <a:t>ЧТО ТАКОЕ ГАЛАКТИКА?</a:t>
            </a:r>
            <a:endParaRPr lang="ru-RU" sz="2000" dirty="0">
              <a:solidFill>
                <a:srgbClr val="FFC000"/>
              </a:solidFill>
            </a:endParaRPr>
          </a:p>
        </p:txBody>
      </p:sp>
      <p:sp>
        <p:nvSpPr>
          <p:cNvPr id="1025" name="Rectangle 1"/>
          <p:cNvSpPr>
            <a:spLocks noChangeArrowheads="1"/>
          </p:cNvSpPr>
          <p:nvPr/>
        </p:nvSpPr>
        <p:spPr bwMode="auto">
          <a:xfrm>
            <a:off x="214282" y="500042"/>
            <a:ext cx="86439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effectLst/>
                <a:latin typeface="Book Antiqua" pitchFamily="18" charset="0"/>
                <a:ea typeface="Times New Roman" pitchFamily="18" charset="0"/>
                <a:cs typeface="Times New Roman" pitchFamily="18" charset="0"/>
              </a:rPr>
              <a:t>Галактика - это огромное количество звезд, собранное вместе силой притяжения, а так же газ и пыль. Все они крутятся вокруг центральной точки своей системы. Вселенная содержит в себе огромное число галактик, которые могут содержать в себе до 10 миллиардов звезд. И каждая галактика при этом уникальна - она имеет своё строение и форму. Старые, большие и яркие звезды обычно обитают в эллиптических галактиках, хотя бывают и исключения. Спиральные же галактики, как наша, имеет длинные рукава по краям, в одном из которых и находится наша </a:t>
            </a:r>
            <a:r>
              <a:rPr kumimoji="0" lang="ru-RU" sz="1200" i="0" strike="noStrike" cap="none" normalizeH="0" baseline="0" dirty="0" smtClean="0">
                <a:ln>
                  <a:noFill/>
                </a:ln>
                <a:effectLst/>
                <a:latin typeface="Book Antiqua" pitchFamily="18" charset="0"/>
                <a:ea typeface="Times New Roman" pitchFamily="18" charset="0"/>
                <a:cs typeface="Times New Roman" pitchFamily="18" charset="0"/>
                <a:hlinkClick r:id="rId3"/>
              </a:rPr>
              <a:t>Солнечная система</a:t>
            </a:r>
            <a:r>
              <a:rPr kumimoji="0" lang="ru-RU" sz="1200" b="1" i="0" u="none" strike="noStrike" cap="none" normalizeH="0" baseline="0" dirty="0" smtClean="0">
                <a:ln>
                  <a:noFill/>
                </a:ln>
                <a:effectLst/>
                <a:latin typeface="Book Antiqua" pitchFamily="18" charset="0"/>
                <a:ea typeface="Times New Roman" pitchFamily="18" charset="0"/>
                <a:cs typeface="Times New Roman" pitchFamily="18" charset="0"/>
              </a:rPr>
              <a:t>. В таких галактиках чаще всего образуются новые звезды. Галактики же, которые не поддаются описанию какой-либо формы - являются маленькими и по большей части состоят из газа и пыли.</a:t>
            </a:r>
            <a:endParaRPr kumimoji="0" lang="ru-RU" sz="1200" b="1" i="0" u="none" strike="noStrike" cap="none" normalizeH="0" baseline="0" dirty="0" smtClean="0">
              <a:ln>
                <a:noFill/>
              </a:ln>
              <a:effectLst/>
              <a:latin typeface="Book Antiqua" pitchFamily="18" charset="0"/>
              <a:cs typeface="Arial" pitchFamily="34" charset="0"/>
            </a:endParaRPr>
          </a:p>
        </p:txBody>
      </p:sp>
    </p:spTree>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bm.img.com.ua/img/prikol/images/large/7/1/145517_249462.jpg"/>
          <p:cNvPicPr>
            <a:picLocks noChangeAspect="1" noChangeArrowheads="1"/>
          </p:cNvPicPr>
          <p:nvPr/>
        </p:nvPicPr>
        <p:blipFill>
          <a:blip r:embed="rId2" cstate="print"/>
          <a:srcRect b="2083"/>
          <a:stretch>
            <a:fillRect/>
          </a:stretch>
        </p:blipFill>
        <p:spPr bwMode="auto">
          <a:xfrm>
            <a:off x="5172" y="0"/>
            <a:ext cx="9138828" cy="6072254"/>
          </a:xfrm>
          <a:prstGeom prst="rect">
            <a:avLst/>
          </a:prstGeom>
          <a:noFill/>
        </p:spPr>
      </p:pic>
      <p:sp>
        <p:nvSpPr>
          <p:cNvPr id="2" name="Заголовок 1"/>
          <p:cNvSpPr>
            <a:spLocks noGrp="1"/>
          </p:cNvSpPr>
          <p:nvPr>
            <p:ph type="title"/>
          </p:nvPr>
        </p:nvSpPr>
        <p:spPr>
          <a:xfrm>
            <a:off x="500034" y="214290"/>
            <a:ext cx="8229600" cy="642918"/>
          </a:xfrm>
        </p:spPr>
        <p:txBody>
          <a:bodyPr>
            <a:normAutofit/>
          </a:bodyPr>
          <a:lstStyle/>
          <a:p>
            <a:r>
              <a:rPr lang="ru-RU" sz="3600" i="1" dirty="0" smtClean="0">
                <a:solidFill>
                  <a:srgbClr val="FFC000"/>
                </a:solidFill>
              </a:rPr>
              <a:t>Галактика Млечный путь</a:t>
            </a:r>
            <a:endParaRPr lang="ru-RU" sz="3600" i="1" dirty="0">
              <a:solidFill>
                <a:srgbClr val="FFC000"/>
              </a:solidFill>
            </a:endParaRPr>
          </a:p>
        </p:txBody>
      </p:sp>
      <p:sp>
        <p:nvSpPr>
          <p:cNvPr id="13313" name="Rectangle 1"/>
          <p:cNvSpPr>
            <a:spLocks noChangeArrowheads="1"/>
          </p:cNvSpPr>
          <p:nvPr/>
        </p:nvSpPr>
        <p:spPr bwMode="auto">
          <a:xfrm>
            <a:off x="0" y="5842337"/>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effectLst/>
                <a:latin typeface="Book Antiqua" pitchFamily="18" charset="0"/>
                <a:ea typeface="Times New Roman" pitchFamily="18" charset="0"/>
                <a:cs typeface="Arial" pitchFamily="34" charset="0"/>
              </a:rPr>
              <a:t>Млечный Путь – это галактика, которой принадлежит Солнечная система со своими планетами, среди которых и Земля.     Млечный Путь является большой спиральной галактикой, диаметром около 100 000 световых лет, содержит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effectLst/>
                <a:latin typeface="Book Antiqua" pitchFamily="18" charset="0"/>
                <a:ea typeface="Times New Roman" pitchFamily="18" charset="0"/>
                <a:cs typeface="Arial" pitchFamily="34" charset="0"/>
              </a:rPr>
              <a:t> более 200 миллиардов звёзд. Он виден с любой точки земной поверхности, виде размытой полосы звёзд, напоминающей сгустки молока, пересекающей звездное небо.    В древности люди считали, что это дорога ангелов, по которой те могли подниматься в небеса.</a:t>
            </a:r>
            <a:endParaRPr kumimoji="0" lang="ru-RU" sz="1200" b="1" i="0" u="none" strike="noStrike" cap="none" normalizeH="0" baseline="0" dirty="0" smtClean="0">
              <a:ln>
                <a:noFill/>
              </a:ln>
              <a:effectLst/>
              <a:latin typeface="Book Antiqua" pitchFamily="18" charset="0"/>
              <a:cs typeface="Arial" pitchFamily="34" charset="0"/>
            </a:endParaRPr>
          </a:p>
        </p:txBody>
      </p:sp>
    </p:spTree>
  </p:cSld>
  <p:clrMapOvr>
    <a:masterClrMapping/>
  </p:clrMapOvr>
  <p:transition spd="slow"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pic>
        <p:nvPicPr>
          <p:cNvPr id="15362" name="Picture 2" descr="http://welemudr.ucoz.ru/4/esa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гр5\Documents\КАРТИНКИ РАЗНЫЕ\КАРТИНКИ ТЕМАТИЧЕСКИЕ\КОСМОНАВТИКА\андроеда.jpg"/>
          <p:cNvPicPr>
            <a:picLocks noChangeAspect="1" noChangeArrowheads="1"/>
          </p:cNvPicPr>
          <p:nvPr/>
        </p:nvPicPr>
        <p:blipFill>
          <a:blip r:embed="rId2" cstate="print"/>
          <a:srcRect/>
          <a:stretch>
            <a:fillRect/>
          </a:stretch>
        </p:blipFill>
        <p:spPr bwMode="auto">
          <a:xfrm>
            <a:off x="0" y="0"/>
            <a:ext cx="9198408" cy="6858000"/>
          </a:xfrm>
          <a:prstGeom prst="rect">
            <a:avLst/>
          </a:prstGeom>
          <a:noFill/>
        </p:spPr>
      </p:pic>
      <p:sp>
        <p:nvSpPr>
          <p:cNvPr id="2" name="Заголовок 1"/>
          <p:cNvSpPr>
            <a:spLocks noGrp="1"/>
          </p:cNvSpPr>
          <p:nvPr>
            <p:ph type="title"/>
          </p:nvPr>
        </p:nvSpPr>
        <p:spPr>
          <a:xfrm>
            <a:off x="-857288" y="0"/>
            <a:ext cx="8229600" cy="1143000"/>
          </a:xfrm>
        </p:spPr>
        <p:txBody>
          <a:bodyPr>
            <a:normAutofit/>
          </a:bodyPr>
          <a:lstStyle/>
          <a:p>
            <a:r>
              <a:rPr lang="ru-RU" sz="3600" i="1" dirty="0" smtClean="0">
                <a:solidFill>
                  <a:srgbClr val="FFC000"/>
                </a:solidFill>
                <a:latin typeface="Bookman Old Style" pitchFamily="18" charset="0"/>
              </a:rPr>
              <a:t>Галактика Андромеда</a:t>
            </a:r>
            <a:endParaRPr lang="ru-RU" sz="3600" i="1" dirty="0">
              <a:solidFill>
                <a:srgbClr val="FFC000"/>
              </a:solidFill>
              <a:latin typeface="Bookman Old Style" pitchFamily="18" charset="0"/>
            </a:endParaRPr>
          </a:p>
        </p:txBody>
      </p:sp>
    </p:spTree>
  </p:cSld>
  <p:clrMapOvr>
    <a:masterClrMapping/>
  </p:clrMapOvr>
  <p:transition spd="slow"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000240"/>
            <a:ext cx="8229600" cy="2357454"/>
          </a:xfrm>
        </p:spPr>
        <p:txBody>
          <a:bodyPr>
            <a:noAutofit/>
          </a:bodyPr>
          <a:lstStyle/>
          <a:p>
            <a:pPr>
              <a:lnSpc>
                <a:spcPct val="150000"/>
              </a:lnSpc>
            </a:pPr>
            <a:r>
              <a:rPr lang="ru-RU" sz="6600" i="1" dirty="0" smtClean="0">
                <a:solidFill>
                  <a:srgbClr val="FF0000"/>
                </a:solidFill>
                <a:cs typeface="Aharoni" pitchFamily="2" charset="-79"/>
              </a:rPr>
              <a:t>ПЛАНЕТЫ </a:t>
            </a:r>
            <a:br>
              <a:rPr lang="ru-RU" sz="6600" i="1" dirty="0" smtClean="0">
                <a:solidFill>
                  <a:srgbClr val="FF0000"/>
                </a:solidFill>
                <a:cs typeface="Aharoni" pitchFamily="2" charset="-79"/>
              </a:rPr>
            </a:br>
            <a:r>
              <a:rPr lang="ru-RU" sz="6600" i="1" dirty="0" smtClean="0">
                <a:solidFill>
                  <a:srgbClr val="FF0000"/>
                </a:solidFill>
                <a:cs typeface="Aharoni" pitchFamily="2" charset="-79"/>
              </a:rPr>
              <a:t>СОЛНЕЧНОЙ </a:t>
            </a:r>
            <a:br>
              <a:rPr lang="ru-RU" sz="6600" i="1" dirty="0" smtClean="0">
                <a:solidFill>
                  <a:srgbClr val="FF0000"/>
                </a:solidFill>
                <a:cs typeface="Aharoni" pitchFamily="2" charset="-79"/>
              </a:rPr>
            </a:br>
            <a:r>
              <a:rPr lang="ru-RU" sz="6600" i="1" dirty="0" smtClean="0">
                <a:solidFill>
                  <a:srgbClr val="FF0000"/>
                </a:solidFill>
                <a:cs typeface="Aharoni" pitchFamily="2" charset="-79"/>
              </a:rPr>
              <a:t>СИСТЕМЫ</a:t>
            </a:r>
            <a:endParaRPr lang="ru-RU" sz="6600" i="1" dirty="0">
              <a:solidFill>
                <a:srgbClr val="FF0000"/>
              </a:solidFill>
              <a:cs typeface="Aharoni" pitchFamily="2" charset="-79"/>
            </a:endParaRP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C:\Users\гр5\Documents\КАРТИНКИ РАЗНЫЕ\КАРТИНКИ ТЕМАТИЧЕСКИЕ\КОСМОНАВТИКА\галактика центаврА- самаяблизкая к земле галактик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5715000"/>
            <a:ext cx="8229600" cy="1143000"/>
          </a:xfrm>
        </p:spPr>
        <p:txBody>
          <a:bodyPr>
            <a:normAutofit/>
          </a:bodyPr>
          <a:lstStyle/>
          <a:p>
            <a:r>
              <a:rPr lang="ru-RU" sz="3600" i="1" dirty="0" smtClean="0">
                <a:solidFill>
                  <a:srgbClr val="FFC000"/>
                </a:solidFill>
                <a:latin typeface="Bookman Old Style" pitchFamily="18" charset="0"/>
              </a:rPr>
              <a:t>Галактика Центавра А</a:t>
            </a:r>
            <a:endParaRPr lang="ru-RU" sz="3600" i="1" dirty="0">
              <a:solidFill>
                <a:srgbClr val="FFC000"/>
              </a:solidFill>
              <a:latin typeface="Bookman Old Style" pitchFamily="18" charset="0"/>
            </a:endParaRPr>
          </a:p>
        </p:txBody>
      </p:sp>
    </p:spTree>
  </p:cSld>
  <p:clrMapOvr>
    <a:masterClrMapping/>
  </p:clrMapOvr>
  <p:transition spd="slow"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гр5\Documents\КАРТИНКИ РАЗНЫЕ\КАРТИНКИ ТЕМАТИЧЕСКИЕ\КОСМОНАВТИКА\кит.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85720" y="285728"/>
            <a:ext cx="4643470" cy="1143000"/>
          </a:xfrm>
        </p:spPr>
        <p:txBody>
          <a:bodyPr>
            <a:normAutofit/>
          </a:bodyPr>
          <a:lstStyle/>
          <a:p>
            <a:r>
              <a:rPr lang="ru-RU" sz="3600" i="1" dirty="0" smtClean="0">
                <a:solidFill>
                  <a:srgbClr val="FFC000"/>
                </a:solidFill>
                <a:latin typeface="Bookman Old Style" pitchFamily="18" charset="0"/>
              </a:rPr>
              <a:t>галактика  Кит</a:t>
            </a:r>
            <a:endParaRPr lang="ru-RU" sz="3600" i="1" dirty="0">
              <a:solidFill>
                <a:srgbClr val="FFC000"/>
              </a:solidFill>
              <a:latin typeface="Bookman Old Style" pitchFamily="18" charset="0"/>
            </a:endParaRPr>
          </a:p>
        </p:txBody>
      </p:sp>
    </p:spTree>
  </p:cSld>
  <p:clrMapOvr>
    <a:masterClrMapping/>
  </p:clrMapOvr>
  <p:transition spd="slow"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Users\гр5\Documents\КАРТИНКИ РАЗНЫЕ\КАРТИНКИ ТЕМАТИЧЕСКИЕ\КОСМОНАВТИКА\галактика алиса.jpg"/>
          <p:cNvPicPr>
            <a:picLocks noChangeAspect="1" noChangeArrowheads="1"/>
          </p:cNvPicPr>
          <p:nvPr/>
        </p:nvPicPr>
        <p:blipFill>
          <a:blip r:embed="rId2" cstate="print"/>
          <a:srcRect/>
          <a:stretch>
            <a:fillRect/>
          </a:stretch>
        </p:blipFill>
        <p:spPr bwMode="auto">
          <a:xfrm>
            <a:off x="-381000" y="0"/>
            <a:ext cx="9525000" cy="6867525"/>
          </a:xfrm>
          <a:prstGeom prst="rect">
            <a:avLst/>
          </a:prstGeom>
          <a:noFill/>
        </p:spPr>
      </p:pic>
      <p:sp>
        <p:nvSpPr>
          <p:cNvPr id="2" name="Заголовок 1"/>
          <p:cNvSpPr>
            <a:spLocks noGrp="1"/>
          </p:cNvSpPr>
          <p:nvPr>
            <p:ph type="title"/>
          </p:nvPr>
        </p:nvSpPr>
        <p:spPr>
          <a:xfrm>
            <a:off x="-1071602" y="0"/>
            <a:ext cx="6643734" cy="1143000"/>
          </a:xfrm>
        </p:spPr>
        <p:txBody>
          <a:bodyPr>
            <a:normAutofit/>
          </a:bodyPr>
          <a:lstStyle/>
          <a:p>
            <a:r>
              <a:rPr lang="ru-RU" sz="3600" i="1" dirty="0" smtClean="0">
                <a:solidFill>
                  <a:srgbClr val="FFC000"/>
                </a:solidFill>
                <a:latin typeface="Bookman Old Style" pitchFamily="18" charset="0"/>
              </a:rPr>
              <a:t>галактика Алиса</a:t>
            </a:r>
            <a:endParaRPr lang="ru-RU" sz="3600" i="1" dirty="0">
              <a:solidFill>
                <a:srgbClr val="FFC000"/>
              </a:solidFill>
              <a:latin typeface="Bookman Old Style" pitchFamily="18" charset="0"/>
            </a:endParaRPr>
          </a:p>
        </p:txBody>
      </p:sp>
    </p:spTree>
  </p:cSld>
  <p:clrMapOvr>
    <a:masterClrMapping/>
  </p:clrMapOvr>
  <p:transition spd="slow"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гр5\Documents\КАРТИНКИ РАЗНЫЕ\КАРТИНКИ ТЕМАТИЧЕСКИЕ\КОСМОНАВТИКА\спиральная галактика.jpg"/>
          <p:cNvPicPr>
            <a:picLocks noChangeAspect="1" noChangeArrowheads="1"/>
          </p:cNvPicPr>
          <p:nvPr/>
        </p:nvPicPr>
        <p:blipFill>
          <a:blip r:embed="rId2" cstate="print"/>
          <a:srcRect/>
          <a:stretch>
            <a:fillRect/>
          </a:stretch>
        </p:blipFill>
        <p:spPr bwMode="auto">
          <a:xfrm>
            <a:off x="-6840" y="3537"/>
            <a:ext cx="9150840" cy="6854463"/>
          </a:xfrm>
          <a:prstGeom prst="rect">
            <a:avLst/>
          </a:prstGeom>
          <a:noFill/>
        </p:spPr>
      </p:pic>
      <p:sp>
        <p:nvSpPr>
          <p:cNvPr id="2" name="Заголовок 1"/>
          <p:cNvSpPr>
            <a:spLocks noGrp="1"/>
          </p:cNvSpPr>
          <p:nvPr>
            <p:ph type="title"/>
          </p:nvPr>
        </p:nvSpPr>
        <p:spPr>
          <a:xfrm>
            <a:off x="-642974" y="5715000"/>
            <a:ext cx="8229600" cy="1143000"/>
          </a:xfrm>
        </p:spPr>
        <p:txBody>
          <a:bodyPr>
            <a:normAutofit/>
          </a:bodyPr>
          <a:lstStyle/>
          <a:p>
            <a:r>
              <a:rPr lang="ru-RU" sz="3600" i="1" dirty="0" smtClean="0">
                <a:solidFill>
                  <a:srgbClr val="FFC000"/>
                </a:solidFill>
                <a:latin typeface="Bookman Old Style" pitchFamily="18" charset="0"/>
              </a:rPr>
              <a:t>Спиральная галактика</a:t>
            </a:r>
            <a:endParaRPr lang="ru-RU" sz="3600" i="1" dirty="0">
              <a:solidFill>
                <a:srgbClr val="FFC000"/>
              </a:solidFill>
              <a:latin typeface="Bookman Old Style" pitchFamily="18" charset="0"/>
            </a:endParaRPr>
          </a:p>
        </p:txBody>
      </p:sp>
    </p:spTree>
  </p:cSld>
  <p:clrMapOvr>
    <a:masterClrMapping/>
  </p:clrMapOvr>
  <p:transition spd="slow"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7030A0"/>
                </a:solidFill>
              </a:rPr>
              <a:t>отдохнём</a:t>
            </a:r>
            <a:r>
              <a:rPr lang="ru-RU" dirty="0" smtClean="0">
                <a:solidFill>
                  <a:srgbClr val="7030A0"/>
                </a:solidFill>
              </a:rPr>
              <a:t> </a:t>
            </a:r>
            <a:r>
              <a:rPr lang="ru-RU" i="1" dirty="0" smtClean="0">
                <a:solidFill>
                  <a:srgbClr val="7030A0"/>
                </a:solidFill>
                <a:latin typeface="Bookman Old Style" pitchFamily="18" charset="0"/>
              </a:rPr>
              <a:t>немножко!</a:t>
            </a:r>
            <a:endParaRPr lang="ru-RU" i="1" dirty="0">
              <a:solidFill>
                <a:srgbClr val="7030A0"/>
              </a:solidFill>
              <a:latin typeface="Bookman Old Style" pitchFamily="18" charset="0"/>
            </a:endParaRPr>
          </a:p>
        </p:txBody>
      </p:sp>
      <p:sp>
        <p:nvSpPr>
          <p:cNvPr id="3" name="Прямоугольник 2"/>
          <p:cNvSpPr/>
          <p:nvPr/>
        </p:nvSpPr>
        <p:spPr>
          <a:xfrm>
            <a:off x="2286000" y="1997838"/>
            <a:ext cx="5715024" cy="3170099"/>
          </a:xfrm>
          <a:prstGeom prst="rect">
            <a:avLst/>
          </a:prstGeom>
        </p:spPr>
        <p:txBody>
          <a:bodyPr wrap="square">
            <a:spAutoFit/>
          </a:bodyPr>
          <a:lstStyle/>
          <a:p>
            <a:r>
              <a:rPr lang="ru-RU" sz="2000" dirty="0" smtClean="0">
                <a:solidFill>
                  <a:srgbClr val="FF0000"/>
                </a:solidFill>
                <a:latin typeface="Book Antiqua" pitchFamily="18" charset="0"/>
              </a:rPr>
              <a:t>Мы по глобусу шагаем,</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Пальцы дружно поднимаем.</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Перепрыгнули лесок,</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На гору забрались</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Оказались в океане –</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Вместе покупались.</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Пошагали в Антарктиду,</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Холодно, замерзли.</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Сели все мы на ракету –</a:t>
            </a:r>
            <a:br>
              <a:rPr lang="ru-RU" sz="2000" dirty="0" smtClean="0">
                <a:solidFill>
                  <a:srgbClr val="FF0000"/>
                </a:solidFill>
                <a:latin typeface="Book Antiqua" pitchFamily="18" charset="0"/>
              </a:rPr>
            </a:br>
            <a:r>
              <a:rPr lang="ru-RU" sz="2000" dirty="0" smtClean="0">
                <a:solidFill>
                  <a:srgbClr val="FF0000"/>
                </a:solidFill>
                <a:latin typeface="Book Antiqua" pitchFamily="18" charset="0"/>
              </a:rPr>
              <a:t>В </a:t>
            </a:r>
            <a:r>
              <a:rPr lang="ru-RU" sz="2000" dirty="0" smtClean="0">
                <a:solidFill>
                  <a:srgbClr val="FF0000"/>
                </a:solidFill>
                <a:latin typeface="Book Antiqua" pitchFamily="18" charset="0"/>
                <a:hlinkClick r:id="rId2"/>
              </a:rPr>
              <a:t>космос</a:t>
            </a:r>
            <a:r>
              <a:rPr lang="ru-RU" sz="2000" dirty="0" smtClean="0">
                <a:solidFill>
                  <a:srgbClr val="FF0000"/>
                </a:solidFill>
                <a:latin typeface="Book Antiqua" pitchFamily="18" charset="0"/>
              </a:rPr>
              <a:t> улетели </a:t>
            </a:r>
            <a:endParaRPr lang="ru-RU" sz="2000" dirty="0">
              <a:solidFill>
                <a:srgbClr val="FF0000"/>
              </a:solidFill>
              <a:latin typeface="Book Antiqua" pitchFamily="18" charset="0"/>
            </a:endParaRPr>
          </a:p>
        </p:txBody>
      </p:sp>
    </p:spTree>
  </p:cSld>
  <p:clrMapOvr>
    <a:masterClrMapping/>
  </p:clrMapOvr>
  <p:transition spd="slow" advClick="0"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ransition spd="slow"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ransition spd="slow"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ransition spd="slow" advClick="0"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571504"/>
          </a:xfrm>
        </p:spPr>
        <p:txBody>
          <a:bodyPr>
            <a:normAutofit/>
          </a:bodyPr>
          <a:lstStyle/>
          <a:p>
            <a:r>
              <a:rPr lang="ru-RU" sz="2000" dirty="0" smtClean="0">
                <a:solidFill>
                  <a:srgbClr val="FFC000"/>
                </a:solidFill>
              </a:rPr>
              <a:t>ЧТО ТАКОЕ СОЛНЕЧНАЯ СИСТЕМА?</a:t>
            </a:r>
            <a:endParaRPr lang="ru-RU" sz="2000" dirty="0">
              <a:solidFill>
                <a:srgbClr val="FFC000"/>
              </a:solidFill>
            </a:endParaRPr>
          </a:p>
        </p:txBody>
      </p:sp>
      <p:sp>
        <p:nvSpPr>
          <p:cNvPr id="3" name="Содержимое 2"/>
          <p:cNvSpPr>
            <a:spLocks noGrp="1"/>
          </p:cNvSpPr>
          <p:nvPr>
            <p:ph idx="1"/>
          </p:nvPr>
        </p:nvSpPr>
        <p:spPr>
          <a:xfrm>
            <a:off x="0" y="642918"/>
            <a:ext cx="9144000" cy="1417930"/>
          </a:xfrm>
        </p:spPr>
        <p:txBody>
          <a:bodyPr>
            <a:normAutofit/>
          </a:bodyPr>
          <a:lstStyle/>
          <a:p>
            <a:pPr>
              <a:buNone/>
            </a:pPr>
            <a:r>
              <a:rPr lang="ru-RU" sz="1400" dirty="0" smtClean="0">
                <a:latin typeface="Book Antiqua" pitchFamily="18" charset="0"/>
              </a:rPr>
              <a:t> Все мы живём на планете Земля, которая является неотъемлемой частью Солнечной системы.</a:t>
            </a:r>
          </a:p>
          <a:p>
            <a:pPr>
              <a:buNone/>
            </a:pPr>
            <a:r>
              <a:rPr lang="ru-RU" sz="1400" dirty="0" smtClean="0">
                <a:latin typeface="Book Antiqua" pitchFamily="18" charset="0"/>
              </a:rPr>
              <a:t> Это как бы наш район или округ в огромном галактическом пространстве.  </a:t>
            </a:r>
          </a:p>
          <a:p>
            <a:pPr>
              <a:buNone/>
            </a:pPr>
            <a:r>
              <a:rPr lang="ru-RU" sz="1400" dirty="0" smtClean="0">
                <a:latin typeface="Book Antiqua" pitchFamily="18" charset="0"/>
              </a:rPr>
              <a:t>В центре находится СОЛНЦЕ (жёлтая звезда), вокруг которого дружно вращаются девять планет. </a:t>
            </a:r>
          </a:p>
          <a:p>
            <a:pPr>
              <a:buNone/>
            </a:pPr>
            <a:r>
              <a:rPr lang="ru-RU" sz="1400" dirty="0" smtClean="0"/>
              <a:t>Это самый близкий к светилу </a:t>
            </a:r>
            <a:r>
              <a:rPr lang="ru-RU" sz="1400" dirty="0" smtClean="0"/>
              <a:t>Меркурий, </a:t>
            </a:r>
            <a:r>
              <a:rPr lang="ru-RU" sz="1400" dirty="0" smtClean="0"/>
              <a:t>затем </a:t>
            </a:r>
            <a:r>
              <a:rPr lang="ru-RU" sz="1400" dirty="0" smtClean="0"/>
              <a:t>Венера, Земля,</a:t>
            </a:r>
            <a:r>
              <a:rPr lang="ru-RU" sz="1400" dirty="0" smtClean="0"/>
              <a:t> </a:t>
            </a:r>
            <a:r>
              <a:rPr lang="ru-RU" sz="1400" dirty="0" smtClean="0"/>
              <a:t>Марс, Юпитер ,Сатурн, Уран, Нептун</a:t>
            </a:r>
            <a:r>
              <a:rPr lang="ru-RU" sz="1400" dirty="0" smtClean="0"/>
              <a:t>  и самая </a:t>
            </a:r>
          </a:p>
          <a:p>
            <a:pPr>
              <a:buNone/>
            </a:pPr>
            <a:r>
              <a:rPr lang="ru-RU" sz="1400" dirty="0" smtClean="0"/>
              <a:t>далёкая маленькая планета </a:t>
            </a:r>
            <a:r>
              <a:rPr lang="ru-RU" sz="1400" dirty="0" smtClean="0"/>
              <a:t>Плутон.</a:t>
            </a:r>
            <a:endParaRPr lang="ru-RU" sz="1400" dirty="0" smtClean="0"/>
          </a:p>
          <a:p>
            <a:pPr>
              <a:buNone/>
            </a:pPr>
            <a:endParaRPr lang="ru-RU" sz="1400" dirty="0">
              <a:latin typeface="Book Antiqua" pitchFamily="18" charset="0"/>
            </a:endParaRPr>
          </a:p>
        </p:txBody>
      </p:sp>
      <p:pic>
        <p:nvPicPr>
          <p:cNvPr id="4" name="Рисунок 3" descr="Солнечная система"/>
          <p:cNvPicPr/>
          <p:nvPr/>
        </p:nvPicPr>
        <p:blipFill>
          <a:blip r:embed="rId2" cstate="print"/>
          <a:srcRect/>
          <a:stretch>
            <a:fillRect/>
          </a:stretch>
        </p:blipFill>
        <p:spPr bwMode="auto">
          <a:xfrm>
            <a:off x="1403648" y="1916832"/>
            <a:ext cx="6240186" cy="4798316"/>
          </a:xfrm>
          <a:prstGeom prst="rect">
            <a:avLst/>
          </a:prstGeom>
          <a:noFill/>
          <a:ln w="9525">
            <a:noFill/>
            <a:miter lim="800000"/>
            <a:headEnd/>
            <a:tailEnd/>
          </a:ln>
        </p:spPr>
      </p:pic>
    </p:spTree>
  </p:cSld>
  <p:clrMapOvr>
    <a:masterClrMapping/>
  </p:clrMapOvr>
  <p:transition spd="slow"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36865" name="Picture 1" descr="C:\Users\гр5\Documents\КАРТИНКИ РАЗНЫЕ\КАРТИНКИ ТЕМАТИЧЕСКИЕ\КОСМОНАВТИКА\солнуе.png"/>
          <p:cNvPicPr>
            <a:picLocks noChangeAspect="1" noChangeArrowheads="1"/>
          </p:cNvPicPr>
          <p:nvPr/>
        </p:nvPicPr>
        <p:blipFill>
          <a:blip r:embed="rId2" cstate="print"/>
          <a:srcRect/>
          <a:stretch>
            <a:fillRect/>
          </a:stretch>
        </p:blipFill>
        <p:spPr bwMode="auto">
          <a:xfrm>
            <a:off x="0" y="-175260"/>
            <a:ext cx="9144000" cy="7208521"/>
          </a:xfrm>
          <a:prstGeom prst="rect">
            <a:avLst/>
          </a:prstGeom>
          <a:noFill/>
        </p:spPr>
      </p:pic>
      <p:sp>
        <p:nvSpPr>
          <p:cNvPr id="6" name="Прямоугольник 5"/>
          <p:cNvSpPr/>
          <p:nvPr/>
        </p:nvSpPr>
        <p:spPr>
          <a:xfrm>
            <a:off x="6643670" y="6286520"/>
            <a:ext cx="2500330" cy="769441"/>
          </a:xfrm>
          <a:prstGeom prst="rect">
            <a:avLst/>
          </a:prstGeom>
        </p:spPr>
        <p:txBody>
          <a:bodyPr wrap="square">
            <a:spAutoFit/>
          </a:bodyPr>
          <a:lstStyle/>
          <a:p>
            <a:r>
              <a:rPr lang="ru-RU" sz="4400" b="1" i="1" dirty="0" smtClean="0">
                <a:solidFill>
                  <a:srgbClr val="FFC000"/>
                </a:solidFill>
                <a:latin typeface="Bookman Old Style" pitchFamily="18" charset="0"/>
              </a:rPr>
              <a:t>Солнце</a:t>
            </a:r>
            <a:endParaRPr lang="ru-RU" sz="4400" dirty="0"/>
          </a:p>
        </p:txBody>
      </p:sp>
      <p:sp>
        <p:nvSpPr>
          <p:cNvPr id="7" name="Text Box 96"/>
          <p:cNvSpPr txBox="1">
            <a:spLocks noChangeArrowheads="1"/>
          </p:cNvSpPr>
          <p:nvPr/>
        </p:nvSpPr>
        <p:spPr bwMode="auto">
          <a:xfrm>
            <a:off x="428596" y="0"/>
            <a:ext cx="8358246" cy="830997"/>
          </a:xfrm>
          <a:prstGeom prst="rect">
            <a:avLst/>
          </a:prstGeom>
          <a:noFill/>
          <a:ln w="9525">
            <a:noFill/>
            <a:miter lim="800000"/>
            <a:headEnd/>
            <a:tailEnd/>
          </a:ln>
        </p:spPr>
        <p:txBody>
          <a:bodyPr wrap="square">
            <a:spAutoFit/>
          </a:bodyPr>
          <a:lstStyle/>
          <a:p>
            <a:pPr algn="just">
              <a:tabLst>
                <a:tab pos="666750" algn="l"/>
              </a:tabLst>
            </a:pPr>
            <a:r>
              <a:rPr lang="ru-RU" sz="1200" b="1" dirty="0">
                <a:latin typeface="Book Antiqua" pitchFamily="18" charset="0"/>
              </a:rPr>
              <a:t>Солнце – центральное небесное тело солнечной системы. Эта звезда – раскаленный шар – сама я близкая от к Земле. Его диаметр в 109 раз больше диаметра Земли. Находится на расстоянии 150млн.км от Земли. Температура внутри него достигает 15 млн. градусов. Масса Солнца в 750 раз превышает массу всех движущихся вокруг него планет вместе взятых.  </a:t>
            </a:r>
          </a:p>
        </p:txBody>
      </p:sp>
    </p:spTree>
  </p:cSld>
  <p:clrMapOvr>
    <a:masterClrMapping/>
  </p:clrMapOvr>
  <p:transition spd="slow"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15.nnm.ru/6/3/5/f/7/235bd58542ba150766bc407dd4c.jpg"/>
          <p:cNvPicPr>
            <a:picLocks noChangeAspect="1" noChangeArrowheads="1"/>
          </p:cNvPicPr>
          <p:nvPr/>
        </p:nvPicPr>
        <p:blipFill>
          <a:blip r:embed="rId2" cstate="print"/>
          <a:srcRect/>
          <a:stretch>
            <a:fillRect/>
          </a:stretch>
        </p:blipFill>
        <p:spPr bwMode="auto">
          <a:xfrm>
            <a:off x="3066094" y="968524"/>
            <a:ext cx="6077906" cy="5889476"/>
          </a:xfrm>
          <a:prstGeom prst="rect">
            <a:avLst/>
          </a:prstGeom>
          <a:noFill/>
        </p:spPr>
      </p:pic>
      <p:sp>
        <p:nvSpPr>
          <p:cNvPr id="5" name="Заголовок 4"/>
          <p:cNvSpPr>
            <a:spLocks noGrp="1"/>
          </p:cNvSpPr>
          <p:nvPr>
            <p:ph type="title"/>
          </p:nvPr>
        </p:nvSpPr>
        <p:spPr>
          <a:xfrm>
            <a:off x="0" y="5786454"/>
            <a:ext cx="4500562" cy="1071546"/>
          </a:xfrm>
        </p:spPr>
        <p:txBody>
          <a:bodyPr>
            <a:normAutofit/>
          </a:bodyPr>
          <a:lstStyle/>
          <a:p>
            <a:r>
              <a:rPr lang="ru-RU" sz="4400" b="1" i="1" dirty="0" smtClean="0">
                <a:solidFill>
                  <a:srgbClr val="FFC000"/>
                </a:solidFill>
                <a:latin typeface="Bookman Old Style" pitchFamily="18" charset="0"/>
              </a:rPr>
              <a:t>Меркурий</a:t>
            </a:r>
            <a:endParaRPr lang="ru-RU" sz="4400" b="1" i="1" dirty="0">
              <a:solidFill>
                <a:srgbClr val="FFC000"/>
              </a:solidFill>
              <a:latin typeface="Bookman Old Style" pitchFamily="18" charset="0"/>
            </a:endParaRPr>
          </a:p>
        </p:txBody>
      </p:sp>
      <p:sp>
        <p:nvSpPr>
          <p:cNvPr id="4" name="Прямоугольник 3"/>
          <p:cNvSpPr/>
          <p:nvPr/>
        </p:nvSpPr>
        <p:spPr>
          <a:xfrm>
            <a:off x="0" y="0"/>
            <a:ext cx="9144000" cy="1015663"/>
          </a:xfrm>
          <a:prstGeom prst="rect">
            <a:avLst/>
          </a:prstGeom>
        </p:spPr>
        <p:txBody>
          <a:bodyPr wrap="square">
            <a:spAutoFit/>
          </a:bodyPr>
          <a:lstStyle/>
          <a:p>
            <a:pPr algn="just"/>
            <a:r>
              <a:rPr lang="ru-RU" sz="1200" b="1" dirty="0" smtClean="0">
                <a:latin typeface="Book Antiqua" pitchFamily="18" charset="0"/>
              </a:rPr>
              <a:t>Меркурий - маленькая планета. Его поверхность кратерами от столкновений с метеоритами. Внутри Меркурий холоден. Вокруг Солнца он движется быстрее других планет, а вокруг своей оси очень медленно. Обойдя два раза вокруг Солнца, Меркурий успевает только три раза обернуться вокруг своей оси. Из-за этого температура на солнечной стороне планеты превышает 300 градусов, а на неосвещённой - царят мрак и лютая стужа. Атмосферы у Меркурия практически нет.</a:t>
            </a:r>
            <a:endParaRPr lang="ru-RU" sz="1200" b="1" dirty="0">
              <a:latin typeface="Book Antiqua" pitchFamily="18" charset="0"/>
            </a:endParaRPr>
          </a:p>
        </p:txBody>
      </p:sp>
    </p:spTree>
  </p:cSld>
  <p:clrMapOvr>
    <a:masterClrMapping/>
  </p:clrMapOvr>
  <p:transition spd="slow" advClick="0"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c.tverobr.ru/dlrstore/521626c1-f697-228a-17ba-52e072ab5119/objects/2050.jpg"/>
          <p:cNvPicPr>
            <a:picLocks noChangeAspect="1" noChangeArrowheads="1"/>
          </p:cNvPicPr>
          <p:nvPr/>
        </p:nvPicPr>
        <p:blipFill>
          <a:blip r:embed="rId2" cstate="print"/>
          <a:srcRect/>
          <a:stretch>
            <a:fillRect/>
          </a:stretch>
        </p:blipFill>
        <p:spPr bwMode="auto">
          <a:xfrm>
            <a:off x="2857488" y="1007545"/>
            <a:ext cx="6286513" cy="5850455"/>
          </a:xfrm>
          <a:prstGeom prst="rect">
            <a:avLst/>
          </a:prstGeom>
          <a:noFill/>
        </p:spPr>
      </p:pic>
      <p:sp>
        <p:nvSpPr>
          <p:cNvPr id="2" name="Заголовок 1"/>
          <p:cNvSpPr>
            <a:spLocks noGrp="1"/>
          </p:cNvSpPr>
          <p:nvPr>
            <p:ph type="title"/>
          </p:nvPr>
        </p:nvSpPr>
        <p:spPr>
          <a:xfrm>
            <a:off x="-428660" y="6000768"/>
            <a:ext cx="3786182" cy="857232"/>
          </a:xfrm>
        </p:spPr>
        <p:txBody>
          <a:bodyPr>
            <a:normAutofit fontScale="90000"/>
          </a:bodyPr>
          <a:lstStyle/>
          <a:p>
            <a:r>
              <a:rPr lang="ru-RU" sz="6000" i="1" dirty="0" smtClean="0">
                <a:solidFill>
                  <a:srgbClr val="FFC000"/>
                </a:solidFill>
                <a:latin typeface="Bookman Old Style" pitchFamily="18" charset="0"/>
              </a:rPr>
              <a:t>Венера</a:t>
            </a:r>
            <a:endParaRPr lang="ru-RU" sz="6000" i="1" dirty="0">
              <a:solidFill>
                <a:srgbClr val="FFC000"/>
              </a:solidFill>
              <a:latin typeface="Bookman Old Style" pitchFamily="18" charset="0"/>
            </a:endParaRPr>
          </a:p>
        </p:txBody>
      </p:sp>
      <p:sp>
        <p:nvSpPr>
          <p:cNvPr id="4" name="Прямоугольник 3"/>
          <p:cNvSpPr/>
          <p:nvPr/>
        </p:nvSpPr>
        <p:spPr>
          <a:xfrm>
            <a:off x="142844" y="214290"/>
            <a:ext cx="8858312" cy="646331"/>
          </a:xfrm>
          <a:prstGeom prst="rect">
            <a:avLst/>
          </a:prstGeom>
        </p:spPr>
        <p:txBody>
          <a:bodyPr wrap="square">
            <a:spAutoFit/>
          </a:bodyPr>
          <a:lstStyle/>
          <a:p>
            <a:pPr algn="just"/>
            <a:r>
              <a:rPr lang="ru-RU" sz="1200" b="1" dirty="0" smtClean="0">
                <a:latin typeface="Book Antiqua" pitchFamily="18" charset="0"/>
              </a:rPr>
              <a:t>Атмосфера Венеры нисколько не похожа на земную, в основном она состоит из углекислого газа.  Солнечный свет не доходит до поверхности Венеры, там царят сумерки, идёт серный дождь. Высоко в атмосфере планеты свирепствуют постоянные ветры, которые гонят облака с огромной скоростью.</a:t>
            </a:r>
            <a:endParaRPr lang="ru-RU" sz="1200" b="1" dirty="0">
              <a:latin typeface="Book Antiqua" pitchFamily="18" charset="0"/>
            </a:endParaRPr>
          </a:p>
        </p:txBody>
      </p:sp>
    </p:spTree>
  </p:cSld>
  <p:clrMapOvr>
    <a:masterClrMapping/>
  </p:clrMapOvr>
  <p:transition spd="slow"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pload.wikimedia.org/wikipedia/commons/f/f6/Moon_Earth_Comparison.png"/>
          <p:cNvPicPr>
            <a:picLocks noChangeAspect="1" noChangeArrowheads="1"/>
          </p:cNvPicPr>
          <p:nvPr/>
        </p:nvPicPr>
        <p:blipFill>
          <a:blip r:embed="rId2" cstate="print"/>
          <a:srcRect/>
          <a:stretch>
            <a:fillRect/>
          </a:stretch>
        </p:blipFill>
        <p:spPr bwMode="auto">
          <a:xfrm>
            <a:off x="1000100" y="985773"/>
            <a:ext cx="8143900" cy="5872227"/>
          </a:xfrm>
          <a:prstGeom prst="rect">
            <a:avLst/>
          </a:prstGeom>
          <a:noFill/>
        </p:spPr>
      </p:pic>
      <p:sp>
        <p:nvSpPr>
          <p:cNvPr id="2" name="Заголовок 1"/>
          <p:cNvSpPr>
            <a:spLocks noGrp="1"/>
          </p:cNvSpPr>
          <p:nvPr>
            <p:ph type="title"/>
          </p:nvPr>
        </p:nvSpPr>
        <p:spPr>
          <a:xfrm>
            <a:off x="-1000164" y="5643578"/>
            <a:ext cx="4143436" cy="1214422"/>
          </a:xfrm>
        </p:spPr>
        <p:txBody>
          <a:bodyPr>
            <a:normAutofit/>
          </a:bodyPr>
          <a:lstStyle/>
          <a:p>
            <a:r>
              <a:rPr lang="ru-RU" sz="4400" i="1" dirty="0" smtClean="0">
                <a:solidFill>
                  <a:srgbClr val="FFC000"/>
                </a:solidFill>
                <a:latin typeface="Bookman Old Style" pitchFamily="18" charset="0"/>
                <a:ea typeface="Batang" pitchFamily="18" charset="-127"/>
              </a:rPr>
              <a:t>Земля</a:t>
            </a:r>
            <a:endParaRPr lang="ru-RU" sz="4400" i="1" dirty="0">
              <a:solidFill>
                <a:srgbClr val="FFC000"/>
              </a:solidFill>
              <a:latin typeface="Bookman Old Style" pitchFamily="18" charset="0"/>
              <a:ea typeface="Batang" pitchFamily="18" charset="-127"/>
            </a:endParaRPr>
          </a:p>
        </p:txBody>
      </p:sp>
      <p:sp>
        <p:nvSpPr>
          <p:cNvPr id="4" name="Прямоугольник 3"/>
          <p:cNvSpPr/>
          <p:nvPr/>
        </p:nvSpPr>
        <p:spPr>
          <a:xfrm>
            <a:off x="6429388" y="5380672"/>
            <a:ext cx="2500298" cy="1477328"/>
          </a:xfrm>
          <a:prstGeom prst="rect">
            <a:avLst/>
          </a:prstGeom>
        </p:spPr>
        <p:txBody>
          <a:bodyPr wrap="square">
            <a:spAutoFit/>
          </a:bodyPr>
          <a:lstStyle/>
          <a:p>
            <a:r>
              <a:rPr lang="ru-RU" b="1" i="1" dirty="0" smtClean="0">
                <a:latin typeface="Book Antiqua" pitchFamily="18" charset="0"/>
              </a:rPr>
              <a:t>Планета голубая,</a:t>
            </a:r>
            <a:br>
              <a:rPr lang="ru-RU" b="1" i="1" dirty="0" smtClean="0">
                <a:latin typeface="Book Antiqua" pitchFamily="18" charset="0"/>
              </a:rPr>
            </a:br>
            <a:r>
              <a:rPr lang="ru-RU" b="1" i="1" dirty="0" smtClean="0">
                <a:latin typeface="Book Antiqua" pitchFamily="18" charset="0"/>
              </a:rPr>
              <a:t>Любимая, родная,</a:t>
            </a:r>
            <a:br>
              <a:rPr lang="ru-RU" b="1" i="1" dirty="0" smtClean="0">
                <a:latin typeface="Book Antiqua" pitchFamily="18" charset="0"/>
              </a:rPr>
            </a:br>
            <a:r>
              <a:rPr lang="ru-RU" b="1" i="1" dirty="0" smtClean="0">
                <a:latin typeface="Book Antiqua" pitchFamily="18" charset="0"/>
              </a:rPr>
              <a:t>Она твоя, она моя,</a:t>
            </a:r>
            <a:br>
              <a:rPr lang="ru-RU" b="1" i="1" dirty="0" smtClean="0">
                <a:latin typeface="Book Antiqua" pitchFamily="18" charset="0"/>
              </a:rPr>
            </a:br>
            <a:r>
              <a:rPr lang="ru-RU" b="1" i="1" dirty="0" smtClean="0">
                <a:latin typeface="Book Antiqua" pitchFamily="18" charset="0"/>
              </a:rPr>
              <a:t>А называется…</a:t>
            </a:r>
            <a:br>
              <a:rPr lang="ru-RU" b="1" i="1" dirty="0" smtClean="0">
                <a:latin typeface="Book Antiqua" pitchFamily="18" charset="0"/>
              </a:rPr>
            </a:br>
            <a:endParaRPr lang="ru-RU" b="1" i="1" dirty="0">
              <a:latin typeface="Book Antiqua" pitchFamily="18" charset="0"/>
            </a:endParaRPr>
          </a:p>
        </p:txBody>
      </p:sp>
      <p:sp>
        <p:nvSpPr>
          <p:cNvPr id="5" name="Text Box 75"/>
          <p:cNvSpPr txBox="1">
            <a:spLocks noChangeArrowheads="1"/>
          </p:cNvSpPr>
          <p:nvPr/>
        </p:nvSpPr>
        <p:spPr bwMode="auto">
          <a:xfrm>
            <a:off x="214282" y="142852"/>
            <a:ext cx="8786874" cy="646331"/>
          </a:xfrm>
          <a:prstGeom prst="rect">
            <a:avLst/>
          </a:prstGeom>
          <a:noFill/>
          <a:ln w="9525">
            <a:noFill/>
            <a:miter lim="800000"/>
            <a:headEnd/>
            <a:tailEnd/>
          </a:ln>
        </p:spPr>
        <p:txBody>
          <a:bodyPr wrap="square">
            <a:spAutoFit/>
          </a:bodyPr>
          <a:lstStyle/>
          <a:p>
            <a:pPr algn="just"/>
            <a:r>
              <a:rPr lang="ru-RU" sz="1200" b="1" dirty="0">
                <a:latin typeface="Book Antiqua" pitchFamily="18" charset="0"/>
              </a:rPr>
              <a:t>Земля – третья планета от Солнца. Земля – единственная планета в солнечной системе с атмосферой, богатой  кислородом. Благодаря своим уникальным во Вселенной природным условиям, стала местом, где возникла и получила развитие </a:t>
            </a:r>
            <a:r>
              <a:rPr lang="ru-RU" sz="1200" b="1" dirty="0" smtClean="0">
                <a:latin typeface="Book Antiqua" pitchFamily="18" charset="0"/>
              </a:rPr>
              <a:t>жизнь</a:t>
            </a:r>
            <a:r>
              <a:rPr lang="ru-RU" sz="1200" b="1" dirty="0">
                <a:latin typeface="Book Antiqua" pitchFamily="18" charset="0"/>
              </a:rPr>
              <a:t>. </a:t>
            </a:r>
          </a:p>
        </p:txBody>
      </p:sp>
    </p:spTree>
  </p:cSld>
  <p:clrMapOvr>
    <a:masterClrMapping/>
  </p:clrMapOvr>
  <p:transition spd="slow"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olamath.free.fr/IDD/Astronomie/Images/Mars26.jpg"/>
          <p:cNvPicPr>
            <a:picLocks noChangeAspect="1" noChangeArrowheads="1"/>
          </p:cNvPicPr>
          <p:nvPr/>
        </p:nvPicPr>
        <p:blipFill>
          <a:blip r:embed="rId2" cstate="print"/>
          <a:srcRect l="11096" t="3201" r="12465"/>
          <a:stretch>
            <a:fillRect/>
          </a:stretch>
        </p:blipFill>
        <p:spPr bwMode="auto">
          <a:xfrm>
            <a:off x="3071802" y="1154253"/>
            <a:ext cx="6072198" cy="5703748"/>
          </a:xfrm>
          <a:prstGeom prst="rect">
            <a:avLst/>
          </a:prstGeom>
          <a:noFill/>
        </p:spPr>
      </p:pic>
      <p:sp>
        <p:nvSpPr>
          <p:cNvPr id="2" name="Заголовок 1"/>
          <p:cNvSpPr>
            <a:spLocks noGrp="1"/>
          </p:cNvSpPr>
          <p:nvPr>
            <p:ph type="title"/>
          </p:nvPr>
        </p:nvSpPr>
        <p:spPr>
          <a:xfrm>
            <a:off x="0" y="5929330"/>
            <a:ext cx="3071802" cy="928670"/>
          </a:xfrm>
        </p:spPr>
        <p:txBody>
          <a:bodyPr>
            <a:normAutofit fontScale="90000"/>
          </a:bodyPr>
          <a:lstStyle/>
          <a:p>
            <a:r>
              <a:rPr lang="ru-RU" sz="6000" i="1" dirty="0" smtClean="0">
                <a:solidFill>
                  <a:srgbClr val="FFC000"/>
                </a:solidFill>
                <a:latin typeface="Bookman Old Style" pitchFamily="18" charset="0"/>
              </a:rPr>
              <a:t>Марс</a:t>
            </a:r>
            <a:endParaRPr lang="ru-RU" sz="6000" i="1" dirty="0">
              <a:solidFill>
                <a:srgbClr val="FFC000"/>
              </a:solidFill>
              <a:latin typeface="Bookman Old Style" pitchFamily="18" charset="0"/>
            </a:endParaRPr>
          </a:p>
        </p:txBody>
      </p:sp>
      <p:sp>
        <p:nvSpPr>
          <p:cNvPr id="4" name="Прямоугольник 3"/>
          <p:cNvSpPr/>
          <p:nvPr/>
        </p:nvSpPr>
        <p:spPr>
          <a:xfrm>
            <a:off x="0" y="0"/>
            <a:ext cx="9144000" cy="1200329"/>
          </a:xfrm>
          <a:prstGeom prst="rect">
            <a:avLst/>
          </a:prstGeom>
        </p:spPr>
        <p:txBody>
          <a:bodyPr wrap="square">
            <a:spAutoFit/>
          </a:bodyPr>
          <a:lstStyle/>
          <a:p>
            <a:pPr algn="just"/>
            <a:r>
              <a:rPr lang="ru-RU" sz="1200" b="1" dirty="0" smtClean="0">
                <a:latin typeface="Book Antiqua" pitchFamily="18" charset="0"/>
              </a:rPr>
              <a:t>Марс – четвертая планета солнечной системы. С Земли Марс виден звездой красноватого цвета, вероятно, поэтому он носит имя бога войны Марса. Среди марсианских ландшафтов преобладают красноватые каменистые пустыни. Над ними в розовом небе плавают лёгкие прозрачные облака.. Атмосфера Марса очень разрежена. Раз в несколько лет бывают пылевые бури, захватывающие почти всю поверхность планеты. Сутки на Марсе длятся 24 часа 37 минут, смена времён года на Марсе вполне соответствуют смене времён года на Земле. Планета скудно обогревается Солнцем, поэтому температура его поверхности даже летним днём не превышает 0 градусов. </a:t>
            </a:r>
            <a:endParaRPr lang="ru-RU" sz="1200" b="1" dirty="0">
              <a:latin typeface="Book Antiqua" pitchFamily="18" charset="0"/>
            </a:endParaRPr>
          </a:p>
        </p:txBody>
      </p:sp>
    </p:spTree>
  </p:cSld>
  <p:clrMapOvr>
    <a:masterClrMapping/>
  </p:clrMapOvr>
  <p:transition spd="slow" advClick="0"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e/e2/Jupiter.jpg"/>
          <p:cNvPicPr>
            <a:picLocks noChangeAspect="1" noChangeArrowheads="1"/>
          </p:cNvPicPr>
          <p:nvPr/>
        </p:nvPicPr>
        <p:blipFill>
          <a:blip r:embed="rId2" cstate="print"/>
          <a:srcRect/>
          <a:stretch>
            <a:fillRect/>
          </a:stretch>
        </p:blipFill>
        <p:spPr bwMode="auto">
          <a:xfrm>
            <a:off x="2857488" y="762003"/>
            <a:ext cx="6286512" cy="6095997"/>
          </a:xfrm>
          <a:prstGeom prst="rect">
            <a:avLst/>
          </a:prstGeom>
          <a:noFill/>
        </p:spPr>
      </p:pic>
      <p:sp>
        <p:nvSpPr>
          <p:cNvPr id="2" name="Заголовок 1"/>
          <p:cNvSpPr>
            <a:spLocks noGrp="1"/>
          </p:cNvSpPr>
          <p:nvPr>
            <p:ph type="title"/>
          </p:nvPr>
        </p:nvSpPr>
        <p:spPr>
          <a:xfrm>
            <a:off x="-428660" y="6000768"/>
            <a:ext cx="3571900" cy="857232"/>
          </a:xfrm>
        </p:spPr>
        <p:txBody>
          <a:bodyPr>
            <a:normAutofit/>
          </a:bodyPr>
          <a:lstStyle/>
          <a:p>
            <a:r>
              <a:rPr lang="ru-RU" sz="4400" i="1" dirty="0" smtClean="0">
                <a:solidFill>
                  <a:srgbClr val="FFC000"/>
                </a:solidFill>
                <a:latin typeface="Bookman Old Style" pitchFamily="18" charset="0"/>
              </a:rPr>
              <a:t>Юпитер</a:t>
            </a:r>
            <a:endParaRPr lang="ru-RU" sz="4400" i="1" dirty="0">
              <a:solidFill>
                <a:srgbClr val="FFC000"/>
              </a:solidFill>
              <a:latin typeface="Bookman Old Style" pitchFamily="18" charset="0"/>
            </a:endParaRPr>
          </a:p>
        </p:txBody>
      </p:sp>
      <p:sp>
        <p:nvSpPr>
          <p:cNvPr id="4" name="Прямоугольник 3"/>
          <p:cNvSpPr/>
          <p:nvPr/>
        </p:nvSpPr>
        <p:spPr>
          <a:xfrm>
            <a:off x="214282" y="214290"/>
            <a:ext cx="8786874" cy="461665"/>
          </a:xfrm>
          <a:prstGeom prst="rect">
            <a:avLst/>
          </a:prstGeom>
        </p:spPr>
        <p:txBody>
          <a:bodyPr wrap="square">
            <a:spAutoFit/>
          </a:bodyPr>
          <a:lstStyle/>
          <a:p>
            <a:r>
              <a:rPr lang="ru-RU" sz="1200" b="1" dirty="0" smtClean="0">
                <a:latin typeface="Book Antiqua" pitchFamily="18" charset="0"/>
              </a:rPr>
              <a:t>Юпитер –пятая и самая большая планета в солнечной системе. Он не имеет твёрдой поверхности и состоит, в основном, из водорода и гелия. Из-за большой скорости вращения вокруг своей оси он заметно сжат у полюсов. </a:t>
            </a:r>
            <a:endParaRPr lang="ru-RU" sz="1200" b="1" dirty="0">
              <a:latin typeface="Book Antiqua" pitchFamily="18" charset="0"/>
            </a:endParaRPr>
          </a:p>
        </p:txBody>
      </p:sp>
    </p:spTree>
  </p:cSld>
  <p:clrMapOvr>
    <a:masterClrMapping/>
  </p:clrMapOvr>
  <p:transition spd="slow" advClick="0" advTm="3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TotalTime>
  <Words>864</Words>
  <Application>Microsoft Office PowerPoint</Application>
  <PresentationFormat>Экран (4:3)</PresentationFormat>
  <Paragraphs>45</Paragraphs>
  <Slides>27</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ПЛАНЕТЫ И ГАЛАКТИКИ </vt:lpstr>
      <vt:lpstr>ПЛАНЕТЫ  СОЛНЕЧНОЙ  СИСТЕМЫ</vt:lpstr>
      <vt:lpstr>ЧТО ТАКОЕ СОЛНЕЧНАЯ СИСТЕМА?</vt:lpstr>
      <vt:lpstr>Слайд 4</vt:lpstr>
      <vt:lpstr>Меркурий</vt:lpstr>
      <vt:lpstr>Венера</vt:lpstr>
      <vt:lpstr>Земля</vt:lpstr>
      <vt:lpstr>Марс</vt:lpstr>
      <vt:lpstr>Юпитер</vt:lpstr>
      <vt:lpstr>Сатурн</vt:lpstr>
      <vt:lpstr>Уран</vt:lpstr>
      <vt:lpstr>Нептун</vt:lpstr>
      <vt:lpstr>Плутон</vt:lpstr>
      <vt:lpstr>Слайд 14</vt:lpstr>
      <vt:lpstr>ГАЛАКТИКИ</vt:lpstr>
      <vt:lpstr>ЧТО ТАКОЕ ГАЛАКТИКА?</vt:lpstr>
      <vt:lpstr>Галактика Млечный путь</vt:lpstr>
      <vt:lpstr>Слайд 18</vt:lpstr>
      <vt:lpstr>Галактика Андромеда</vt:lpstr>
      <vt:lpstr>Галактика Центавра А</vt:lpstr>
      <vt:lpstr>галактика  Кит</vt:lpstr>
      <vt:lpstr>галактика Алиса</vt:lpstr>
      <vt:lpstr>Спиральная галактика</vt:lpstr>
      <vt:lpstr>отдохнём немножко!</vt:lpstr>
      <vt:lpstr>Слайд 25</vt:lpstr>
      <vt:lpstr>Слайд 26</vt:lpstr>
      <vt:lpstr>Слайд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гр5</dc:creator>
  <cp:lastModifiedBy>Irishka</cp:lastModifiedBy>
  <cp:revision>25</cp:revision>
  <dcterms:created xsi:type="dcterms:W3CDTF">2012-04-11T07:24:03Z</dcterms:created>
  <dcterms:modified xsi:type="dcterms:W3CDTF">2015-06-01T11:16:10Z</dcterms:modified>
</cp:coreProperties>
</file>