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1" r:id="rId5"/>
    <p:sldId id="302" r:id="rId6"/>
    <p:sldId id="293" r:id="rId7"/>
    <p:sldId id="294" r:id="rId8"/>
    <p:sldId id="295" r:id="rId9"/>
    <p:sldId id="296" r:id="rId10"/>
    <p:sldId id="297" r:id="rId11"/>
    <p:sldId id="299" r:id="rId12"/>
    <p:sldId id="310" r:id="rId13"/>
    <p:sldId id="311" r:id="rId14"/>
    <p:sldId id="312" r:id="rId15"/>
    <p:sldId id="313" r:id="rId16"/>
    <p:sldId id="300" r:id="rId17"/>
    <p:sldId id="304" r:id="rId18"/>
    <p:sldId id="305" r:id="rId19"/>
    <p:sldId id="306" r:id="rId20"/>
    <p:sldId id="307" r:id="rId21"/>
    <p:sldId id="308" r:id="rId22"/>
    <p:sldId id="309" r:id="rId23"/>
    <p:sldId id="314" r:id="rId24"/>
    <p:sldId id="315" r:id="rId25"/>
    <p:sldId id="316" r:id="rId26"/>
    <p:sldId id="264" r:id="rId27"/>
    <p:sldId id="265" r:id="rId28"/>
    <p:sldId id="317" r:id="rId29"/>
    <p:sldId id="260" r:id="rId30"/>
    <p:sldId id="263" r:id="rId31"/>
    <p:sldId id="330" r:id="rId32"/>
    <p:sldId id="321" r:id="rId33"/>
    <p:sldId id="326" r:id="rId34"/>
    <p:sldId id="328" r:id="rId35"/>
    <p:sldId id="329" r:id="rId36"/>
    <p:sldId id="323" r:id="rId37"/>
    <p:sldId id="31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3600" dirty="0">
                <a:solidFill>
                  <a:srgbClr val="FF0000"/>
                </a:solidFill>
              </a:rPr>
              <a:t>Начало года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-0.15733565422377757"/>
                  <c:y val="-0.23203702725806638"/>
                </c:manualLayout>
              </c:layout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0.15000000000000024</c:v>
                </c:pt>
                <c:pt idx="1">
                  <c:v>0.55000000000000004</c:v>
                </c:pt>
                <c:pt idx="2">
                  <c:v>0.30000000000000032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3200"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Конец года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  <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ln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showVal val="1"/>
            </c:dLbl>
            <c:dLbl>
              <c:idx val="1"/>
              <c:showVal val="1"/>
            </c:dLbl>
            <c:dLbl>
              <c:idx val="2"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0.5</c:v>
                </c:pt>
                <c:pt idx="1">
                  <c:v>0.30000000000000032</c:v>
                </c:pt>
                <c:pt idx="2">
                  <c:v>0.2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797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841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21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817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650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194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789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28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982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794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504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95B72-E297-42F8-A651-5DE105193DD6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678A5-1DC9-4026-9C8C-DC89C3833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26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Отчет по кружку</a:t>
            </a:r>
            <a:br>
              <a:rPr lang="ru-RU" sz="72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«</a:t>
            </a:r>
            <a:r>
              <a:rPr lang="ru-RU" sz="6600" dirty="0" smtClean="0">
                <a:solidFill>
                  <a:srgbClr val="FF0000"/>
                </a:solidFill>
              </a:rPr>
              <a:t>Математика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7200" dirty="0" smtClean="0">
                <a:solidFill>
                  <a:srgbClr val="FF0000"/>
                </a:solidFill>
              </a:rPr>
              <a:t>вокруг нас»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33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Задания к игре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357430"/>
            <a:ext cx="307183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Задания к игре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-35722"/>
          <a:stretch>
            <a:fillRect/>
          </a:stretch>
        </p:blipFill>
        <p:spPr bwMode="auto">
          <a:xfrm>
            <a:off x="4429124" y="2428868"/>
            <a:ext cx="407196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Палочки  </a:t>
            </a:r>
            <a:r>
              <a:rPr lang="ru-RU" sz="3200" dirty="0" err="1" smtClean="0"/>
              <a:t>Кюинзенера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Палочки кизинера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/>
              <a:t> Задание на закрепление эталона цвета.</a:t>
            </a:r>
            <a:endParaRPr lang="ru-RU" dirty="0" smtClean="0"/>
          </a:p>
          <a:p>
            <a:r>
              <a:rPr lang="ru-RU" dirty="0" smtClean="0"/>
              <a:t>Подбери к фартуку куклы ленты соответствующего цвета.</a:t>
            </a:r>
          </a:p>
          <a:p>
            <a:r>
              <a:rPr lang="ru-RU" dirty="0" smtClean="0"/>
              <a:t>Построй два квадрата: один из </a:t>
            </a:r>
            <a:r>
              <a:rPr lang="ru-RU" dirty="0" err="1" smtClean="0"/>
              <a:t>голубых</a:t>
            </a:r>
            <a:r>
              <a:rPr lang="ru-RU" dirty="0" smtClean="0"/>
              <a:t>, а второй из красных палочек. Какой квадрат больше? (Чем дольше палочка, тем больший квадрат).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i="1" dirty="0" smtClean="0"/>
              <a:t>Задание на измерение.</a:t>
            </a:r>
            <a:endParaRPr lang="ru-RU" dirty="0" smtClean="0"/>
          </a:p>
          <a:p>
            <a:r>
              <a:rPr lang="ru-RU" dirty="0" smtClean="0"/>
              <a:t>Узнай длину ленты, измерь разными мерками.</a:t>
            </a:r>
          </a:p>
          <a:p>
            <a:r>
              <a:rPr lang="ru-RU" b="1" i="1" dirty="0" smtClean="0"/>
              <a:t>Задача на формирование представлений о различных параметрах величины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Строим высокие и низкие заборы.</a:t>
            </a:r>
          </a:p>
          <a:p>
            <a:r>
              <a:rPr lang="ru-RU" dirty="0" smtClean="0"/>
              <a:t>Какой вагон длиннее и выше? Почему?</a:t>
            </a:r>
          </a:p>
          <a:p>
            <a:r>
              <a:rPr lang="ru-RU" dirty="0" smtClean="0"/>
              <a:t>Составляем лесенку разной высоты для домиков разной высоты.</a:t>
            </a:r>
          </a:p>
          <a:p>
            <a:r>
              <a:rPr lang="ru-RU" dirty="0" smtClean="0"/>
              <a:t>Строим мосты различной длины и ширины.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Задача на развитие количественных представлений.</a:t>
            </a:r>
            <a:endParaRPr lang="ru-RU" dirty="0" smtClean="0"/>
          </a:p>
          <a:p>
            <a:r>
              <a:rPr lang="ru-RU" b="1" i="1" dirty="0" smtClean="0"/>
              <a:t>«Пассажиры и поезд».</a:t>
            </a:r>
            <a:r>
              <a:rPr lang="ru-RU" dirty="0" smtClean="0"/>
              <a:t> Педагог предлагает детям построить небольшой поезд из цветных палочек. Например, из  </a:t>
            </a:r>
            <a:r>
              <a:rPr lang="ru-RU" dirty="0" err="1" smtClean="0"/>
              <a:t>розовой</a:t>
            </a:r>
            <a:r>
              <a:rPr lang="ru-RU" dirty="0" smtClean="0"/>
              <a:t>, </a:t>
            </a:r>
            <a:r>
              <a:rPr lang="ru-RU" dirty="0" err="1" smtClean="0"/>
              <a:t>голубой</a:t>
            </a:r>
            <a:r>
              <a:rPr lang="ru-RU" dirty="0" smtClean="0"/>
              <a:t>, красной и желтой. Прежде чем посадить в вагоны пассажиров, детям предлагают узнать, сколько мест в каждом вагончике. Дети находят ответ практическим путем: берут белые палочки и накладывают их на вагончики каждого цвета. Белая палочка — это одно место. Белая палочка выступает условной мере. В ходе беседы детей подводят к пониманию того, что у каждой палочки есть свое число.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Логические задачи с палочками.</a:t>
            </a:r>
            <a:endParaRPr lang="ru-RU" dirty="0" smtClean="0"/>
          </a:p>
          <a:p>
            <a:r>
              <a:rPr lang="ru-RU" dirty="0" smtClean="0"/>
              <a:t>Расположи палочки так, чтобы белая было между </a:t>
            </a:r>
            <a:r>
              <a:rPr lang="ru-RU" dirty="0" err="1" smtClean="0"/>
              <a:t>голубой</a:t>
            </a:r>
            <a:r>
              <a:rPr lang="ru-RU" dirty="0" smtClean="0"/>
              <a:t> и черной, а черная была бы рядом с желтой.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Технология цветные палочки по 8 см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четные палочки для развития реч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900095"/>
            <a:ext cx="4929222" cy="4732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Составление предметов по картинка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71480"/>
            <a:ext cx="4762500" cy="553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detsad25.spb.ru/wp-content/uploads/2012/03/9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 </a:t>
            </a:r>
            <a:r>
              <a:rPr lang="ru-RU" sz="4800" i="1" dirty="0" smtClean="0"/>
              <a:t>Выявить эффективные способы формирования элементарных математических представлений у детей 2 младшей группы.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106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shkola7gnomov.ru/upload/image/7(1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://shkola7gnomov.ru/upload/image/17(1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i2.otzovik.com/2011/03/04/57047/img/48665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3008313" cy="1162050"/>
          </a:xfrm>
        </p:spPr>
        <p:txBody>
          <a:bodyPr/>
          <a:lstStyle/>
          <a:p>
            <a:r>
              <a:rPr lang="ru-RU" sz="3600" dirty="0" smtClean="0"/>
              <a:t>Квадрат </a:t>
            </a:r>
            <a:r>
              <a:rPr lang="ru-RU" sz="3200" dirty="0" err="1" smtClean="0">
                <a:solidFill>
                  <a:srgbClr val="FF0000"/>
                </a:solidFill>
              </a:rPr>
              <a:t>Воскобовича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Квадрат позволяет  поиграть, развить внимание, память, пространственное воображение и тонкую моторику, а также знакомит с основами геометрии, пространственной координацией, объемом, является счетным материалом, основой для моделирования, творчества, которое не имеет ограничений по возрасту.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SC051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233191" y="2195645"/>
            <a:ext cx="3319769" cy="2928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Сложи квадрат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02" name="Picture 2" descr="http://www.ten2x5.narod.ru/game/skv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закрепления цифр и соотнесения количества с цифрой использовались  такие игры как «Магазин», «Поезд», «Поручения»</a:t>
            </a:r>
          </a:p>
          <a:p>
            <a:r>
              <a:rPr lang="ru-RU" dirty="0" smtClean="0"/>
              <a:t>Для закрепления пространственных представлений использовались игры «Найди клад», «Иди туда , куда скажу», а так же физкультминутки.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Родительское собрание </a:t>
            </a:r>
            <a:br>
              <a:rPr lang="ru-RU" dirty="0" smtClean="0"/>
            </a:br>
            <a:r>
              <a:rPr lang="ru-RU" dirty="0" smtClean="0"/>
              <a:t>«Путешествие по математическим островам»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571868" y="1571612"/>
            <a:ext cx="4041775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собрание\SAM_31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</p:spPr>
      </p:pic>
      <p:pic>
        <p:nvPicPr>
          <p:cNvPr id="3075" name="Picture 3" descr="C:\Users\Admin\Desktop\собрание\SAM_313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Цели:</a:t>
            </a:r>
          </a:p>
          <a:p>
            <a:pPr lvl="0"/>
            <a:r>
              <a:rPr lang="ru-RU" dirty="0" smtClean="0"/>
              <a:t>Ознакомить родителей с задачами математического развития детей во второй младшей группе</a:t>
            </a:r>
          </a:p>
          <a:p>
            <a:pPr lvl="0"/>
            <a:r>
              <a:rPr lang="ru-RU" dirty="0" smtClean="0"/>
              <a:t>Дать родителям понятие о том, что закреплять  элементарные математические представления легко и в семье, в простейших бытовых ситуациях.</a:t>
            </a:r>
          </a:p>
          <a:p>
            <a:pPr lvl="0"/>
            <a:r>
              <a:rPr lang="ru-RU" dirty="0" smtClean="0"/>
              <a:t>Рассказать о новом аспекте участия родителей в воспитательно-образовательной деятельности в условиях внедрения ФГОС.</a:t>
            </a:r>
          </a:p>
          <a:p>
            <a:pPr lvl="0"/>
            <a:r>
              <a:rPr lang="ru-RU" dirty="0" smtClean="0"/>
              <a:t>Формировать партнёрские отношения среди детей и родителей</a:t>
            </a:r>
          </a:p>
          <a:p>
            <a:pPr lvl="0"/>
            <a:r>
              <a:rPr lang="ru-RU" dirty="0" smtClean="0"/>
              <a:t>В ходе игрового практикума показать родителям уровень общения педагогов и детей, создать благоприятный эмоциональный фон для общения в триаде «педагог-ребенок- родители».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dmin\Desktop\собрание\SAM_313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собрание\SAM_31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523" y="678437"/>
            <a:ext cx="6727187" cy="5608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Задачи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i="1" dirty="0" smtClean="0"/>
              <a:t>1.Формировать элементарные математические представления у детей.</a:t>
            </a:r>
            <a:endParaRPr lang="ru-RU" dirty="0" smtClean="0"/>
          </a:p>
          <a:p>
            <a:r>
              <a:rPr lang="ru-RU" i="1" dirty="0" smtClean="0"/>
              <a:t>2.Отобрать наиболее эффективные приемы и методы активизации познавательной деятельности на занятиях с детьми второй младшей группы.</a:t>
            </a:r>
            <a:endParaRPr lang="ru-RU" dirty="0" smtClean="0"/>
          </a:p>
          <a:p>
            <a:r>
              <a:rPr lang="ru-RU" i="1" dirty="0" smtClean="0"/>
              <a:t>3. Создать максимально благоприятные условия для раннего выявления и развития интересов, склонностей и способностей ребенка.</a:t>
            </a:r>
            <a:endParaRPr lang="ru-RU" dirty="0" smtClean="0"/>
          </a:p>
          <a:p>
            <a:r>
              <a:rPr lang="ru-RU" i="1" dirty="0" smtClean="0"/>
              <a:t> 4.Систематизировать подобранный материал для использования на занятиях в виде практического материала и рекомендаций по их использованию.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собрание\SAM_315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612773"/>
            <a:ext cx="7072361" cy="5304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Математический КВН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Admin\Desktop\любе\RSCN2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82314"/>
            <a:ext cx="6715172" cy="5036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любе\DSCN20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14290"/>
            <a:ext cx="4040188" cy="3030141"/>
          </a:xfrm>
          <a:prstGeom prst="rect">
            <a:avLst/>
          </a:prstGeom>
          <a:noFill/>
        </p:spPr>
      </p:pic>
      <p:pic>
        <p:nvPicPr>
          <p:cNvPr id="3076" name="Picture 4" descr="C:\Users\Admin\Desktop\любе\DSCN205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3500438"/>
            <a:ext cx="4040717" cy="3030538"/>
          </a:xfrm>
          <a:prstGeom prst="rect">
            <a:avLst/>
          </a:prstGeom>
          <a:noFill/>
        </p:spPr>
      </p:pic>
      <p:pic>
        <p:nvPicPr>
          <p:cNvPr id="10" name="Picture 2" descr="C:\Users\Admin\Desktop\любе\DSCN204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3500437"/>
            <a:ext cx="4000528" cy="3000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любе\RSCN209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785926"/>
            <a:ext cx="4041775" cy="3031331"/>
          </a:xfrm>
          <a:prstGeom prst="rect">
            <a:avLst/>
          </a:prstGeom>
          <a:noFill/>
        </p:spPr>
      </p:pic>
      <p:pic>
        <p:nvPicPr>
          <p:cNvPr id="6147" name="Picture 3" descr="C:\Users\Admin\Desktop\любе\RSCN20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85728"/>
            <a:ext cx="4040188" cy="3030141"/>
          </a:xfrm>
          <a:prstGeom prst="rect">
            <a:avLst/>
          </a:prstGeom>
          <a:noFill/>
        </p:spPr>
      </p:pic>
      <p:pic>
        <p:nvPicPr>
          <p:cNvPr id="7" name="Picture 3" descr="C:\Users\Admin\Desktop\любе\DSCN207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350043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любе\DSCN20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76" y="3429000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C:\Users\Admin\Desktop\любе\DSCN20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14290"/>
            <a:ext cx="4038600" cy="3028950"/>
          </a:xfrm>
          <a:prstGeom prst="rect">
            <a:avLst/>
          </a:prstGeom>
          <a:noFill/>
        </p:spPr>
      </p:pic>
      <p:pic>
        <p:nvPicPr>
          <p:cNvPr id="5" name="Picture 3" descr="C:\Users\Admin\Desktop\любе\DSCN206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3429000"/>
            <a:ext cx="4041775" cy="3031331"/>
          </a:xfrm>
          <a:prstGeom prst="rect">
            <a:avLst/>
          </a:prstGeom>
          <a:noFill/>
        </p:spPr>
      </p:pic>
      <p:pic>
        <p:nvPicPr>
          <p:cNvPr id="6" name="Picture 2" descr="C:\Users\Admin\Desktop\любе\DSCN20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3438" y="214290"/>
            <a:ext cx="4040188" cy="3030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любе\DSCN20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C:\Users\Admin\Desktop\любе\DSCN20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любе\DSCN20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14290"/>
            <a:ext cx="4040188" cy="3030141"/>
          </a:xfrm>
          <a:prstGeom prst="rect">
            <a:avLst/>
          </a:prstGeom>
          <a:noFill/>
        </p:spPr>
      </p:pic>
      <p:pic>
        <p:nvPicPr>
          <p:cNvPr id="5123" name="Picture 3" descr="C:\Users\Admin\Desktop\любе\DSCN207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3357562"/>
            <a:ext cx="4041775" cy="3031331"/>
          </a:xfrm>
          <a:prstGeom prst="rect">
            <a:avLst/>
          </a:prstGeom>
          <a:noFill/>
        </p:spPr>
      </p:pic>
      <p:pic>
        <p:nvPicPr>
          <p:cNvPr id="9" name="Picture 3" descr="C:\Users\Admin\Desktop\любе\DSCN206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3429000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285984" y="4071942"/>
          <a:ext cx="3743332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Ожидаемые результаты: </a:t>
            </a:r>
            <a:r>
              <a:rPr lang="ru-RU" i="1" dirty="0" smtClean="0"/>
              <a:t>Ожидаемые результаты ориентированы не только на формирование отдельных математических представлений и понятий у детей, но и на развитие умственных возможностей и способностей, чувство уверенности в своих знаниях, интереса к познанию, стремление к преодолению трудностей, интеллектуальному удовлетворению. 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Направления работы</a:t>
            </a:r>
            <a:endParaRPr lang="ru-RU" sz="6000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785926"/>
          <a:ext cx="7572428" cy="2529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00528"/>
                <a:gridCol w="3571900"/>
              </a:tblGrid>
              <a:tr h="242889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FF00"/>
                          </a:solidFill>
                        </a:rPr>
                        <a:t>Создание</a:t>
                      </a: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FFFF00"/>
                          </a:solidFill>
                        </a:rPr>
                        <a:t> условий </a:t>
                      </a: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FFFF00"/>
                          </a:solidFill>
                        </a:rPr>
                        <a:t>для математической деятельности</a:t>
                      </a:r>
                      <a:endParaRPr lang="ru-RU" sz="3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ru-RU" sz="3600" dirty="0" smtClean="0">
                          <a:solidFill>
                            <a:srgbClr val="FFFF00"/>
                          </a:solidFill>
                        </a:rPr>
                        <a:t>Развитие логического мышления</a:t>
                      </a:r>
                      <a:endParaRPr lang="ru-RU" sz="36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>Развитие логического мышления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nabor_№13_foni\7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" y="0"/>
            <a:ext cx="9072563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332657"/>
            <a:ext cx="77530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  </a:t>
            </a:r>
            <a:r>
              <a:rPr lang="ru-RU" sz="6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Georgia" pitchFamily="18" charset="0"/>
              </a:rPr>
              <a:t>Игра « </a:t>
            </a:r>
            <a:r>
              <a:rPr lang="ru-RU" sz="60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Georgia" pitchFamily="18" charset="0"/>
              </a:rPr>
              <a:t>Танграм</a:t>
            </a:r>
            <a:r>
              <a:rPr lang="ru-RU" sz="6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»</a:t>
            </a:r>
            <a:endParaRPr lang="ru-RU" sz="6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12776"/>
            <a:ext cx="8676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« </a:t>
            </a:r>
            <a:r>
              <a:rPr lang="ru-RU" sz="2800" b="1" i="1" dirty="0" err="1" smtClean="0">
                <a:solidFill>
                  <a:srgbClr val="002060"/>
                </a:solidFill>
                <a:latin typeface="Georgia" pitchFamily="18" charset="0"/>
              </a:rPr>
              <a:t>Танграм</a:t>
            </a: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»- одна из несложных игр. 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Её называют головоломкой из картона. Игра проста в изготовлении. Квадрат, размером 8Х8 см из картона ( пластика), одинаково окрашенный с обеих сторон, разрезать на 7 частей. В результате получается 2 больших, 1 средний и 2 маленьких треугольника, квадрат и параллелограмм. Используя все 7 частей, плотно присоединяя их одну к другой, можно составить много изображений.</a:t>
            </a:r>
            <a:endParaRPr lang="ru-RU" sz="28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хема разрезания квадра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848" y="692696"/>
            <a:ext cx="7151937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24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shablon24</Template>
  <TotalTime>316</TotalTime>
  <Words>416</Words>
  <Application>Microsoft Office PowerPoint</Application>
  <PresentationFormat>Экран (4:3)</PresentationFormat>
  <Paragraphs>53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shablon24</vt:lpstr>
      <vt:lpstr>Отчет по кружку «Математика вокруг нас»</vt:lpstr>
      <vt:lpstr>Цель</vt:lpstr>
      <vt:lpstr>Задачи</vt:lpstr>
      <vt:lpstr>Слайд 4</vt:lpstr>
      <vt:lpstr>Слайд 5</vt:lpstr>
      <vt:lpstr>Направления работы</vt:lpstr>
      <vt:lpstr>     Развитие логического мышления</vt:lpstr>
      <vt:lpstr>Слайд 8</vt:lpstr>
      <vt:lpstr>Слайд 9</vt:lpstr>
      <vt:lpstr>Слайд 10</vt:lpstr>
      <vt:lpstr>Палочки  Кюинзенера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Квадрат Воскобовича</vt:lpstr>
      <vt:lpstr>Сложи квадрат</vt:lpstr>
      <vt:lpstr>Слайд 25</vt:lpstr>
      <vt:lpstr>Родительское собрание  «Путешествие по математическим островам»</vt:lpstr>
      <vt:lpstr>Слайд 27</vt:lpstr>
      <vt:lpstr>Слайд 28</vt:lpstr>
      <vt:lpstr>Слайд 29</vt:lpstr>
      <vt:lpstr>Слайд 30</vt:lpstr>
      <vt:lpstr>Математический КВН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38</cp:revision>
  <dcterms:created xsi:type="dcterms:W3CDTF">2015-06-06T12:18:29Z</dcterms:created>
  <dcterms:modified xsi:type="dcterms:W3CDTF">2015-06-23T09:17:01Z</dcterms:modified>
</cp:coreProperties>
</file>