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259" r:id="rId3"/>
    <p:sldId id="257" r:id="rId4"/>
    <p:sldId id="258" r:id="rId5"/>
    <p:sldId id="266" r:id="rId6"/>
    <p:sldId id="260" r:id="rId7"/>
    <p:sldId id="261" r:id="rId8"/>
    <p:sldId id="262" r:id="rId9"/>
    <p:sldId id="263" r:id="rId10"/>
    <p:sldId id="265" r:id="rId11"/>
    <p:sldId id="267" r:id="rId12"/>
    <p:sldId id="269" r:id="rId13"/>
    <p:sldId id="264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3F693B8-811C-4BC2-951F-105D66092FA4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8A88274-79A7-4D19-AD52-FEECA761CD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6AE75-D75B-45D4-8629-DB866CEBE2BE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8F48D-C86B-4280-923A-77811E5B1B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08B7B-9B98-49C8-AB54-B5A2A2ADE246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39255-30E6-4EB8-9B3B-070C8FEBFD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741CB-0FBA-4A18-B55C-F7D31EB137B9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9763A-FB78-48A7-A87F-81E523E583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D318C-072D-4992-9CAC-2A11BBFF4B8C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E33AE-D2CB-4D28-AF97-5C00B61A89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F067D-6DD3-4175-955B-B8EAE6FFFE7D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76885-749F-4DA1-B1DB-249344084A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3E656-6E71-49E9-8C43-D79AB528EFA1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673E4-4F4F-49BF-AB11-7E2BB98643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E38B8-E6A0-48B3-BB7A-9BAA9C03F364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1857A-901E-4894-9E75-BE3629D8BF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3A9A0-5C6F-40EF-B391-523171DF4870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03A00-1316-4603-A857-BCCF19AD51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470D4-ED00-49AD-A8FC-FF6C82F1EA6D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D6590-6D3A-4901-B0E5-D9D96A5523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5439D-69B8-498D-840E-879B89ACC180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B524F-0D0B-48AC-98E4-57E58C94BF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B285D-F5C4-4702-9E05-A95520804AD8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2018D-0F82-40AA-8457-72F56D631C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37E07E-67EF-4347-9B09-65E1D0CD2434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177ECC-4C4A-4125-8AF2-5E8A304429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D:\Documents and Settings\User\Рабочий стол\берёза\для фон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163"/>
            <a:ext cx="9144000" cy="715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D:\Documents and Settings\User\Рабочий стол\берёза\y_28afa73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3250" y="476250"/>
            <a:ext cx="5980113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TextBox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4650" y="4718050"/>
            <a:ext cx="2846388" cy="1139825"/>
          </a:xfrm>
          <a:prstGeom prst="rect">
            <a:avLst/>
          </a:prstGeom>
          <a:noFill/>
        </p:spPr>
      </p:pic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1619250" y="5805488"/>
            <a:ext cx="6697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6600"/>
                </a:solidFill>
              </a:rPr>
              <a:t>мультимедийное дидактическое пособие для дошкольников</a:t>
            </a: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755650" y="6092825"/>
            <a:ext cx="8064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6600"/>
                </a:solidFill>
              </a:rPr>
              <a:t>Лазаренко Наталья Юрьевна</a:t>
            </a:r>
          </a:p>
          <a:p>
            <a:pPr algn="ctr"/>
            <a:r>
              <a:rPr lang="ru-RU">
                <a:solidFill>
                  <a:srgbClr val="006600"/>
                </a:solidFill>
              </a:rPr>
              <a:t>воспитатель первой квалификационной категории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3"/>
          <p:cNvSpPr>
            <a:spLocks noChangeArrowheads="1"/>
          </p:cNvSpPr>
          <p:nvPr/>
        </p:nvSpPr>
        <p:spPr bwMode="auto">
          <a:xfrm>
            <a:off x="0" y="0"/>
            <a:ext cx="9144000" cy="647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336600"/>
                </a:solidFill>
                <a:latin typeface="Calibri" pitchFamily="34" charset="0"/>
              </a:rPr>
              <a:t>Русская народная хороводная игра «Березка»</a:t>
            </a:r>
          </a:p>
          <a:p>
            <a:r>
              <a:rPr lang="ru-RU" sz="1400">
                <a:solidFill>
                  <a:srgbClr val="4F6228"/>
                </a:solidFill>
                <a:latin typeface="Calibri" pitchFamily="34" charset="0"/>
              </a:rPr>
              <a:t>Дети встают в круг, берутся за руки. Выбирается девочка-«березка». Она находится в центре хоровода.  Если хоровод большой, то можно выбрать несколько «березок». У каждого участника хоровода в правой руке платок.  Дети двигаются по кругу со словами:</a:t>
            </a:r>
          </a:p>
          <a:p>
            <a:r>
              <a:rPr lang="ru-RU" sz="1400">
                <a:solidFill>
                  <a:srgbClr val="4F6228"/>
                </a:solidFill>
                <a:latin typeface="Calibri" pitchFamily="34" charset="0"/>
              </a:rPr>
              <a:t>Ты, березка, б</a:t>
            </a:r>
            <a:r>
              <a:rPr lang="ru-RU" sz="1400" b="1">
                <a:solidFill>
                  <a:srgbClr val="4F6228"/>
                </a:solidFill>
                <a:latin typeface="Calibri" pitchFamily="34" charset="0"/>
              </a:rPr>
              <a:t>е</a:t>
            </a:r>
            <a:r>
              <a:rPr lang="ru-RU" sz="1400">
                <a:solidFill>
                  <a:srgbClr val="4F6228"/>
                </a:solidFill>
                <a:latin typeface="Calibri" pitchFamily="34" charset="0"/>
              </a:rPr>
              <a:t>лена, б</a:t>
            </a:r>
            <a:r>
              <a:rPr lang="ru-RU" sz="1400" b="1">
                <a:solidFill>
                  <a:srgbClr val="4F6228"/>
                </a:solidFill>
                <a:latin typeface="Calibri" pitchFamily="34" charset="0"/>
              </a:rPr>
              <a:t>е</a:t>
            </a:r>
            <a:r>
              <a:rPr lang="ru-RU" sz="1400">
                <a:solidFill>
                  <a:srgbClr val="4F6228"/>
                </a:solidFill>
                <a:latin typeface="Calibri" pitchFamily="34" charset="0"/>
              </a:rPr>
              <a:t>лена,</a:t>
            </a:r>
          </a:p>
          <a:p>
            <a:r>
              <a:rPr lang="ru-RU" sz="1400">
                <a:solidFill>
                  <a:srgbClr val="4F6228"/>
                </a:solidFill>
                <a:latin typeface="Calibri" pitchFamily="34" charset="0"/>
              </a:rPr>
              <a:t>А макушка зел</a:t>
            </a:r>
            <a:r>
              <a:rPr lang="ru-RU" sz="1400" b="1">
                <a:solidFill>
                  <a:srgbClr val="4F6228"/>
                </a:solidFill>
                <a:latin typeface="Calibri" pitchFamily="34" charset="0"/>
              </a:rPr>
              <a:t>е</a:t>
            </a:r>
            <a:r>
              <a:rPr lang="ru-RU" sz="1400">
                <a:solidFill>
                  <a:srgbClr val="4F6228"/>
                </a:solidFill>
                <a:latin typeface="Calibri" pitchFamily="34" charset="0"/>
              </a:rPr>
              <a:t>на, зел</a:t>
            </a:r>
            <a:r>
              <a:rPr lang="ru-RU" sz="1400" b="1">
                <a:solidFill>
                  <a:srgbClr val="4F6228"/>
                </a:solidFill>
                <a:latin typeface="Calibri" pitchFamily="34" charset="0"/>
              </a:rPr>
              <a:t>е</a:t>
            </a:r>
            <a:r>
              <a:rPr lang="ru-RU" sz="1400">
                <a:solidFill>
                  <a:srgbClr val="4F6228"/>
                </a:solidFill>
                <a:latin typeface="Calibri" pitchFamily="34" charset="0"/>
              </a:rPr>
              <a:t>на.</a:t>
            </a:r>
          </a:p>
          <a:p>
            <a:r>
              <a:rPr lang="ru-RU" sz="1400">
                <a:solidFill>
                  <a:srgbClr val="4F6228"/>
                </a:solidFill>
                <a:latin typeface="Calibri" pitchFamily="34" charset="0"/>
              </a:rPr>
              <a:t>Летом-то мохнатенька,</a:t>
            </a:r>
          </a:p>
          <a:p>
            <a:r>
              <a:rPr lang="ru-RU" sz="1400">
                <a:solidFill>
                  <a:srgbClr val="4F6228"/>
                </a:solidFill>
                <a:latin typeface="Calibri" pitchFamily="34" charset="0"/>
              </a:rPr>
              <a:t>Зимой сучковатенька.</a:t>
            </a:r>
          </a:p>
          <a:p>
            <a:r>
              <a:rPr lang="ru-RU" sz="1400">
                <a:solidFill>
                  <a:srgbClr val="4F6228"/>
                </a:solidFill>
                <a:latin typeface="Calibri" pitchFamily="34" charset="0"/>
              </a:rPr>
              <a:t>Где ты стоишь, там и шумишь!</a:t>
            </a:r>
          </a:p>
          <a:p>
            <a:r>
              <a:rPr lang="ru-RU" sz="1400">
                <a:solidFill>
                  <a:srgbClr val="4F6228"/>
                </a:solidFill>
                <a:latin typeface="Calibri" pitchFamily="34" charset="0"/>
              </a:rPr>
              <a:t>Пока звучит эта песенка, девочка «березка» собирает у всех детей платки. Хоровод продолжает движение, а «березка», подняв над головой платки раскачивается, машет платками, изображая движение ветвей и шум веток:</a:t>
            </a:r>
          </a:p>
          <a:p>
            <a:r>
              <a:rPr lang="ru-RU" sz="1400">
                <a:solidFill>
                  <a:srgbClr val="4F6228"/>
                </a:solidFill>
                <a:latin typeface="Calibri" pitchFamily="34" charset="0"/>
              </a:rPr>
              <a:t>Березка зелене</a:t>
            </a:r>
            <a:r>
              <a:rPr lang="ru-RU" sz="1400">
                <a:solidFill>
                  <a:srgbClr val="336600"/>
                </a:solidFill>
                <a:latin typeface="Calibri" pitchFamily="34" charset="0"/>
              </a:rPr>
              <a:t>нь</a:t>
            </a:r>
            <a:r>
              <a:rPr lang="ru-RU" sz="1400">
                <a:solidFill>
                  <a:srgbClr val="4F6228"/>
                </a:solidFill>
                <a:latin typeface="Calibri" pitchFamily="34" charset="0"/>
              </a:rPr>
              <a:t>ка,</a:t>
            </a:r>
          </a:p>
          <a:p>
            <a:r>
              <a:rPr lang="ru-RU" sz="1400">
                <a:solidFill>
                  <a:srgbClr val="4F6228"/>
                </a:solidFill>
                <a:latin typeface="Calibri" pitchFamily="34" charset="0"/>
              </a:rPr>
              <a:t>По весне веселенька,</a:t>
            </a:r>
          </a:p>
          <a:p>
            <a:r>
              <a:rPr lang="ru-RU" sz="1400">
                <a:solidFill>
                  <a:srgbClr val="4F6228"/>
                </a:solidFill>
                <a:latin typeface="Calibri" pitchFamily="34" charset="0"/>
              </a:rPr>
              <a:t>В чистом полюшке стоит</a:t>
            </a:r>
          </a:p>
          <a:p>
            <a:r>
              <a:rPr lang="ru-RU" sz="1400">
                <a:solidFill>
                  <a:srgbClr val="4F6228"/>
                </a:solidFill>
                <a:latin typeface="Calibri" pitchFamily="34" charset="0"/>
              </a:rPr>
              <a:t>Да листочками шумит.</a:t>
            </a:r>
          </a:p>
          <a:p>
            <a:r>
              <a:rPr lang="ru-RU" sz="1400">
                <a:solidFill>
                  <a:srgbClr val="4F6228"/>
                </a:solidFill>
                <a:latin typeface="Calibri" pitchFamily="34" charset="0"/>
              </a:rPr>
              <a:t>Ветки завивает,</a:t>
            </a:r>
          </a:p>
          <a:p>
            <a:r>
              <a:rPr lang="ru-RU" sz="1400">
                <a:solidFill>
                  <a:srgbClr val="4F6228"/>
                </a:solidFill>
                <a:latin typeface="Calibri" pitchFamily="34" charset="0"/>
              </a:rPr>
              <a:t>С в</a:t>
            </a:r>
            <a:r>
              <a:rPr lang="ru-RU" sz="1400" b="1">
                <a:solidFill>
                  <a:srgbClr val="4F6228"/>
                </a:solidFill>
                <a:latin typeface="Calibri" pitchFamily="34" charset="0"/>
              </a:rPr>
              <a:t>е</a:t>
            </a:r>
            <a:r>
              <a:rPr lang="ru-RU" sz="1400">
                <a:solidFill>
                  <a:srgbClr val="4F6228"/>
                </a:solidFill>
                <a:latin typeface="Calibri" pitchFamily="34" charset="0"/>
              </a:rPr>
              <a:t>трами играет.</a:t>
            </a:r>
          </a:p>
          <a:p>
            <a:r>
              <a:rPr lang="ru-RU" sz="1400">
                <a:solidFill>
                  <a:srgbClr val="4F6228"/>
                </a:solidFill>
                <a:latin typeface="Calibri" pitchFamily="34" charset="0"/>
              </a:rPr>
              <a:t>Затем девочка-«березка» обходит весь хоровод и каждому кладет на плечо платочек. Это делается под следующий приговор:</a:t>
            </a:r>
          </a:p>
          <a:p>
            <a:r>
              <a:rPr lang="ru-RU" sz="1400">
                <a:solidFill>
                  <a:srgbClr val="4F6228"/>
                </a:solidFill>
                <a:latin typeface="Calibri" pitchFamily="34" charset="0"/>
              </a:rPr>
              <a:t>А осенью слякотной,</a:t>
            </a:r>
          </a:p>
          <a:p>
            <a:r>
              <a:rPr lang="ru-RU" sz="1400">
                <a:solidFill>
                  <a:srgbClr val="4F6228"/>
                </a:solidFill>
                <a:latin typeface="Calibri" pitchFamily="34" charset="0"/>
              </a:rPr>
              <a:t>Осенью холодною,</a:t>
            </a:r>
          </a:p>
          <a:p>
            <a:r>
              <a:rPr lang="ru-RU" sz="1400">
                <a:solidFill>
                  <a:srgbClr val="4F6228"/>
                </a:solidFill>
                <a:latin typeface="Calibri" pitchFamily="34" charset="0"/>
              </a:rPr>
              <a:t>Березка нарядная,</a:t>
            </a:r>
          </a:p>
          <a:p>
            <a:r>
              <a:rPr lang="ru-RU" sz="1400">
                <a:solidFill>
                  <a:srgbClr val="4F6228"/>
                </a:solidFill>
                <a:latin typeface="Calibri" pitchFamily="34" charset="0"/>
              </a:rPr>
              <a:t>Краса ненаглядная,</a:t>
            </a:r>
          </a:p>
          <a:p>
            <a:r>
              <a:rPr lang="ru-RU" sz="1400">
                <a:solidFill>
                  <a:srgbClr val="4F6228"/>
                </a:solidFill>
                <a:latin typeface="Calibri" pitchFamily="34" charset="0"/>
              </a:rPr>
              <a:t>Дождем умывается,</a:t>
            </a:r>
          </a:p>
          <a:p>
            <a:r>
              <a:rPr lang="ru-RU" sz="1400">
                <a:solidFill>
                  <a:srgbClr val="4F6228"/>
                </a:solidFill>
                <a:latin typeface="Calibri" pitchFamily="34" charset="0"/>
              </a:rPr>
              <a:t> С красотой прощается.</a:t>
            </a:r>
          </a:p>
          <a:p>
            <a:r>
              <a:rPr lang="ru-RU" sz="1400">
                <a:solidFill>
                  <a:srgbClr val="4F6228"/>
                </a:solidFill>
                <a:latin typeface="Calibri" pitchFamily="34" charset="0"/>
              </a:rPr>
              <a:t>Корни усыхают,</a:t>
            </a:r>
          </a:p>
          <a:p>
            <a:r>
              <a:rPr lang="ru-RU" sz="1400">
                <a:solidFill>
                  <a:srgbClr val="4F6228"/>
                </a:solidFill>
                <a:latin typeface="Calibri" pitchFamily="34" charset="0"/>
              </a:rPr>
              <a:t>Листья опадают.</a:t>
            </a:r>
          </a:p>
          <a:p>
            <a:r>
              <a:rPr lang="ru-RU" sz="1400">
                <a:solidFill>
                  <a:srgbClr val="4F6228"/>
                </a:solidFill>
                <a:latin typeface="Calibri" pitchFamily="34" charset="0"/>
              </a:rPr>
              <a:t>Один платочек «березка» оставляет себе. Тот, кому не хватило платочка, становится новой «березкой» и игра повторяется.</a:t>
            </a:r>
          </a:p>
        </p:txBody>
      </p:sp>
      <p:pic>
        <p:nvPicPr>
          <p:cNvPr id="23554" name="Picture 2" descr="D:\Documents and Settings\User\Рабочий стол\де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4076700"/>
            <a:ext cx="13684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2" descr="D:\Documents and Settings\User\Рабочий стол\де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765175"/>
            <a:ext cx="114458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знак завершения 1"/>
          <p:cNvSpPr/>
          <p:nvPr/>
        </p:nvSpPr>
        <p:spPr>
          <a:xfrm rot="5400000">
            <a:off x="2999006" y="3381275"/>
            <a:ext cx="2628848" cy="452778"/>
          </a:xfrm>
          <a:prstGeom prst="flowChartTerminator">
            <a:avLst/>
          </a:prstGeom>
          <a:solidFill>
            <a:schemeClr val="accent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2319338" y="0"/>
            <a:ext cx="4000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4000">
                <a:solidFill>
                  <a:srgbClr val="336600"/>
                </a:solidFill>
                <a:latin typeface="Calibri" pitchFamily="34" charset="0"/>
              </a:rPr>
              <a:t>Скажи правильно</a:t>
            </a:r>
          </a:p>
        </p:txBody>
      </p:sp>
      <p:pic>
        <p:nvPicPr>
          <p:cNvPr id="24579" name="Picture 2" descr="D:\Documents and Settings\User\Рабочий стол\берёза\86762303_foto_big_11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5975" y="862013"/>
            <a:ext cx="4371975" cy="282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 descr="D:\Documents and Settings\User\Рабочий стол\берёза\201206252352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5975" y="3933825"/>
            <a:ext cx="4371975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 descr="D:\Documents and Settings\User\Рабочий стол\берёза\ef233ba11598401ab2b3ab0d3be8be9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882650"/>
            <a:ext cx="3770313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5" descr="D:\Documents and Settings\User\Рабочий стол\берёза\page_2265_w700_h48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575" y="3960813"/>
            <a:ext cx="3883025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4140200" y="2349500"/>
            <a:ext cx="314325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336600"/>
                </a:solidFill>
              </a:rPr>
              <a:t>Б</a:t>
            </a:r>
          </a:p>
          <a:p>
            <a:r>
              <a:rPr lang="ru-RU" b="1">
                <a:solidFill>
                  <a:srgbClr val="336600"/>
                </a:solidFill>
              </a:rPr>
              <a:t>Е</a:t>
            </a:r>
          </a:p>
          <a:p>
            <a:r>
              <a:rPr lang="ru-RU" b="1">
                <a:solidFill>
                  <a:srgbClr val="336600"/>
                </a:solidFill>
              </a:rPr>
              <a:t>Р</a:t>
            </a:r>
          </a:p>
          <a:p>
            <a:r>
              <a:rPr lang="ru-RU" b="1">
                <a:solidFill>
                  <a:srgbClr val="336600"/>
                </a:solidFill>
              </a:rPr>
              <a:t>Ё</a:t>
            </a:r>
          </a:p>
          <a:p>
            <a:r>
              <a:rPr lang="ru-RU" b="1">
                <a:solidFill>
                  <a:srgbClr val="336600"/>
                </a:solidFill>
              </a:rPr>
              <a:t>З</a:t>
            </a:r>
          </a:p>
          <a:p>
            <a:r>
              <a:rPr lang="ru-RU" b="1">
                <a:solidFill>
                  <a:srgbClr val="336600"/>
                </a:solidFill>
              </a:rPr>
              <a:t>О</a:t>
            </a:r>
          </a:p>
          <a:p>
            <a:r>
              <a:rPr lang="ru-RU" b="1">
                <a:solidFill>
                  <a:srgbClr val="336600"/>
                </a:solidFill>
              </a:rPr>
              <a:t>В</a:t>
            </a:r>
          </a:p>
          <a:p>
            <a:r>
              <a:rPr lang="ru-RU" b="1">
                <a:solidFill>
                  <a:srgbClr val="336600"/>
                </a:solidFill>
              </a:rPr>
              <a:t>А</a:t>
            </a:r>
          </a:p>
          <a:p>
            <a:r>
              <a:rPr lang="ru-RU" b="1">
                <a:solidFill>
                  <a:srgbClr val="336600"/>
                </a:solidFill>
              </a:rPr>
              <a:t>Я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1"/>
          <p:cNvSpPr txBox="1">
            <a:spLocks noChangeArrowheads="1"/>
          </p:cNvSpPr>
          <p:nvPr/>
        </p:nvSpPr>
        <p:spPr bwMode="auto">
          <a:xfrm>
            <a:off x="2700338" y="80963"/>
            <a:ext cx="3622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336600"/>
                </a:solidFill>
                <a:latin typeface="Calibri" pitchFamily="34" charset="0"/>
              </a:rPr>
              <a:t>Скажи правильно</a:t>
            </a:r>
          </a:p>
        </p:txBody>
      </p:sp>
      <p:pic>
        <p:nvPicPr>
          <p:cNvPr id="25602" name="Picture 2" descr="D:\Documents and Settings\User\Рабочий стол\берёза\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765175"/>
            <a:ext cx="3960812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D:\Documents and Settings\User\Рабочий стол\берёза\0702_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750888"/>
            <a:ext cx="4200525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D:\Documents and Settings\User\Рабочий стол\берёза\113517960_vid_57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860800"/>
            <a:ext cx="3960812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D:\Documents and Settings\User\Рабочий стол\берёза\monastyrskiy-chay-ot-diabeta-instruktsiya-po-primeneniyu-914-larg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06963" y="3813175"/>
            <a:ext cx="4152900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Блок-схема: знак завершения 1"/>
          <p:cNvSpPr/>
          <p:nvPr/>
        </p:nvSpPr>
        <p:spPr>
          <a:xfrm rot="5400000">
            <a:off x="3216494" y="3381275"/>
            <a:ext cx="2628848" cy="452778"/>
          </a:xfrm>
          <a:prstGeom prst="flowChartTerminator">
            <a:avLst/>
          </a:prstGeom>
          <a:solidFill>
            <a:schemeClr val="accent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5607" name="Rectangle 10"/>
          <p:cNvSpPr>
            <a:spLocks noChangeArrowheads="1"/>
          </p:cNvSpPr>
          <p:nvPr/>
        </p:nvSpPr>
        <p:spPr bwMode="auto">
          <a:xfrm>
            <a:off x="4356100" y="2349500"/>
            <a:ext cx="341313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336600"/>
                </a:solidFill>
              </a:rPr>
              <a:t>Б</a:t>
            </a:r>
          </a:p>
          <a:p>
            <a:r>
              <a:rPr lang="ru-RU" b="1">
                <a:solidFill>
                  <a:srgbClr val="336600"/>
                </a:solidFill>
              </a:rPr>
              <a:t>Е</a:t>
            </a:r>
          </a:p>
          <a:p>
            <a:r>
              <a:rPr lang="ru-RU" b="1">
                <a:solidFill>
                  <a:srgbClr val="336600"/>
                </a:solidFill>
              </a:rPr>
              <a:t>Р</a:t>
            </a:r>
          </a:p>
          <a:p>
            <a:r>
              <a:rPr lang="ru-RU" b="1">
                <a:solidFill>
                  <a:srgbClr val="336600"/>
                </a:solidFill>
              </a:rPr>
              <a:t>Ё</a:t>
            </a:r>
          </a:p>
          <a:p>
            <a:r>
              <a:rPr lang="ru-RU" b="1">
                <a:solidFill>
                  <a:srgbClr val="336600"/>
                </a:solidFill>
              </a:rPr>
              <a:t>З</a:t>
            </a:r>
          </a:p>
          <a:p>
            <a:r>
              <a:rPr lang="ru-RU" b="1">
                <a:solidFill>
                  <a:srgbClr val="336600"/>
                </a:solidFill>
              </a:rPr>
              <a:t>О</a:t>
            </a:r>
          </a:p>
          <a:p>
            <a:r>
              <a:rPr lang="ru-RU" b="1">
                <a:solidFill>
                  <a:srgbClr val="336600"/>
                </a:solidFill>
              </a:rPr>
              <a:t>В</a:t>
            </a:r>
          </a:p>
          <a:p>
            <a:r>
              <a:rPr lang="ru-RU" b="1">
                <a:solidFill>
                  <a:srgbClr val="336600"/>
                </a:solidFill>
              </a:rPr>
              <a:t>Ы</a:t>
            </a:r>
          </a:p>
          <a:p>
            <a:r>
              <a:rPr lang="ru-RU" b="1">
                <a:solidFill>
                  <a:srgbClr val="336600"/>
                </a:solidFill>
              </a:rPr>
              <a:t>Й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336600"/>
                </a:solidFill>
              </a:rPr>
              <a:t>Спасибо за внимание</a:t>
            </a:r>
          </a:p>
        </p:txBody>
      </p:sp>
      <p:pic>
        <p:nvPicPr>
          <p:cNvPr id="26626" name="Picture 5" descr="D:\Documents and Settings\User\Рабочий стол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3125" y="1063625"/>
            <a:ext cx="7083425" cy="552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1"/>
          <p:cNvSpPr>
            <a:spLocks noChangeArrowheads="1"/>
          </p:cNvSpPr>
          <p:nvPr/>
        </p:nvSpPr>
        <p:spPr bwMode="auto">
          <a:xfrm>
            <a:off x="2286000" y="612775"/>
            <a:ext cx="4572000" cy="601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6600"/>
                </a:solidFill>
                <a:latin typeface="Calibri" pitchFamily="34" charset="0"/>
              </a:rPr>
              <a:t>«Люблю берёзку русскую»</a:t>
            </a: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r>
              <a:rPr lang="ru-RU">
                <a:solidFill>
                  <a:srgbClr val="4F6228"/>
                </a:solidFill>
                <a:latin typeface="Calibri" pitchFamily="34" charset="0"/>
              </a:rPr>
              <a:t>Люблю берёзку русскую,</a:t>
            </a:r>
            <a:br>
              <a:rPr lang="ru-RU">
                <a:solidFill>
                  <a:srgbClr val="4F6228"/>
                </a:solidFill>
                <a:latin typeface="Calibri" pitchFamily="34" charset="0"/>
              </a:rPr>
            </a:br>
            <a:r>
              <a:rPr lang="ru-RU">
                <a:solidFill>
                  <a:srgbClr val="4F6228"/>
                </a:solidFill>
                <a:latin typeface="Calibri" pitchFamily="34" charset="0"/>
              </a:rPr>
              <a:t>То светлую, то грустную,</a:t>
            </a:r>
            <a:br>
              <a:rPr lang="ru-RU">
                <a:solidFill>
                  <a:srgbClr val="4F6228"/>
                </a:solidFill>
                <a:latin typeface="Calibri" pitchFamily="34" charset="0"/>
              </a:rPr>
            </a:br>
            <a:r>
              <a:rPr lang="ru-RU">
                <a:solidFill>
                  <a:srgbClr val="4F6228"/>
                </a:solidFill>
                <a:latin typeface="Calibri" pitchFamily="34" charset="0"/>
              </a:rPr>
              <a:t>В белёном сарафанчике,</a:t>
            </a:r>
            <a:br>
              <a:rPr lang="ru-RU">
                <a:solidFill>
                  <a:srgbClr val="4F6228"/>
                </a:solidFill>
                <a:latin typeface="Calibri" pitchFamily="34" charset="0"/>
              </a:rPr>
            </a:br>
            <a:r>
              <a:rPr lang="ru-RU">
                <a:solidFill>
                  <a:srgbClr val="4F6228"/>
                </a:solidFill>
                <a:latin typeface="Calibri" pitchFamily="34" charset="0"/>
              </a:rPr>
              <a:t>С платочками в карманчиках.</a:t>
            </a:r>
            <a:br>
              <a:rPr lang="ru-RU">
                <a:solidFill>
                  <a:srgbClr val="4F6228"/>
                </a:solidFill>
                <a:latin typeface="Calibri" pitchFamily="34" charset="0"/>
              </a:rPr>
            </a:br>
            <a:r>
              <a:rPr lang="ru-RU">
                <a:solidFill>
                  <a:srgbClr val="4F6228"/>
                </a:solidFill>
                <a:latin typeface="Calibri" pitchFamily="34" charset="0"/>
              </a:rPr>
              <a:t>С красивыми застёжками.</a:t>
            </a:r>
            <a:br>
              <a:rPr lang="ru-RU">
                <a:solidFill>
                  <a:srgbClr val="4F6228"/>
                </a:solidFill>
                <a:latin typeface="Calibri" pitchFamily="34" charset="0"/>
              </a:rPr>
            </a:br>
            <a:r>
              <a:rPr lang="ru-RU">
                <a:solidFill>
                  <a:srgbClr val="4F6228"/>
                </a:solidFill>
                <a:latin typeface="Calibri" pitchFamily="34" charset="0"/>
              </a:rPr>
              <a:t>С зелёными серёжками.</a:t>
            </a:r>
            <a:br>
              <a:rPr lang="ru-RU">
                <a:solidFill>
                  <a:srgbClr val="4F6228"/>
                </a:solidFill>
                <a:latin typeface="Calibri" pitchFamily="34" charset="0"/>
              </a:rPr>
            </a:br>
            <a:r>
              <a:rPr lang="ru-RU">
                <a:solidFill>
                  <a:srgbClr val="4F6228"/>
                </a:solidFill>
                <a:latin typeface="Calibri" pitchFamily="34" charset="0"/>
              </a:rPr>
              <a:t>Люблю её нарядную,</a:t>
            </a:r>
            <a:br>
              <a:rPr lang="ru-RU">
                <a:solidFill>
                  <a:srgbClr val="4F6228"/>
                </a:solidFill>
                <a:latin typeface="Calibri" pitchFamily="34" charset="0"/>
              </a:rPr>
            </a:br>
            <a:r>
              <a:rPr lang="ru-RU">
                <a:solidFill>
                  <a:srgbClr val="4F6228"/>
                </a:solidFill>
                <a:latin typeface="Calibri" pitchFamily="34" charset="0"/>
              </a:rPr>
              <a:t>Родную, ненаглядную,</a:t>
            </a:r>
            <a:br>
              <a:rPr lang="ru-RU">
                <a:solidFill>
                  <a:srgbClr val="4F6228"/>
                </a:solidFill>
                <a:latin typeface="Calibri" pitchFamily="34" charset="0"/>
              </a:rPr>
            </a:br>
            <a:r>
              <a:rPr lang="ru-RU">
                <a:solidFill>
                  <a:srgbClr val="4F6228"/>
                </a:solidFill>
                <a:latin typeface="Calibri" pitchFamily="34" charset="0"/>
              </a:rPr>
              <a:t>То ясную, кипучую,</a:t>
            </a:r>
            <a:br>
              <a:rPr lang="ru-RU">
                <a:solidFill>
                  <a:srgbClr val="4F6228"/>
                </a:solidFill>
                <a:latin typeface="Calibri" pitchFamily="34" charset="0"/>
              </a:rPr>
            </a:br>
            <a:r>
              <a:rPr lang="ru-RU">
                <a:solidFill>
                  <a:srgbClr val="4F6228"/>
                </a:solidFill>
                <a:latin typeface="Calibri" pitchFamily="34" charset="0"/>
              </a:rPr>
              <a:t>То грустную, плакучую.</a:t>
            </a:r>
            <a:br>
              <a:rPr lang="ru-RU">
                <a:solidFill>
                  <a:srgbClr val="4F6228"/>
                </a:solidFill>
                <a:latin typeface="Calibri" pitchFamily="34" charset="0"/>
              </a:rPr>
            </a:br>
            <a:r>
              <a:rPr lang="ru-RU">
                <a:solidFill>
                  <a:srgbClr val="4F6228"/>
                </a:solidFill>
                <a:latin typeface="Calibri" pitchFamily="34" charset="0"/>
              </a:rPr>
              <a:t>Люблю берёзку русскую,</a:t>
            </a:r>
            <a:br>
              <a:rPr lang="ru-RU">
                <a:solidFill>
                  <a:srgbClr val="4F6228"/>
                </a:solidFill>
                <a:latin typeface="Calibri" pitchFamily="34" charset="0"/>
              </a:rPr>
            </a:br>
            <a:r>
              <a:rPr lang="ru-RU">
                <a:solidFill>
                  <a:srgbClr val="4F6228"/>
                </a:solidFill>
                <a:latin typeface="Calibri" pitchFamily="34" charset="0"/>
              </a:rPr>
              <a:t>Она всегда с подружками</a:t>
            </a:r>
            <a:br>
              <a:rPr lang="ru-RU">
                <a:solidFill>
                  <a:srgbClr val="4F6228"/>
                </a:solidFill>
                <a:latin typeface="Calibri" pitchFamily="34" charset="0"/>
              </a:rPr>
            </a:br>
            <a:r>
              <a:rPr lang="ru-RU">
                <a:solidFill>
                  <a:srgbClr val="4F6228"/>
                </a:solidFill>
                <a:latin typeface="Calibri" pitchFamily="34" charset="0"/>
              </a:rPr>
              <a:t>Весною хороводится,</a:t>
            </a:r>
            <a:br>
              <a:rPr lang="ru-RU">
                <a:solidFill>
                  <a:srgbClr val="4F6228"/>
                </a:solidFill>
                <a:latin typeface="Calibri" pitchFamily="34" charset="0"/>
              </a:rPr>
            </a:br>
            <a:r>
              <a:rPr lang="ru-RU">
                <a:solidFill>
                  <a:srgbClr val="4F6228"/>
                </a:solidFill>
                <a:latin typeface="Calibri" pitchFamily="34" charset="0"/>
              </a:rPr>
              <a:t>Целуется, как водится,</a:t>
            </a:r>
            <a:br>
              <a:rPr lang="ru-RU">
                <a:solidFill>
                  <a:srgbClr val="4F6228"/>
                </a:solidFill>
                <a:latin typeface="Calibri" pitchFamily="34" charset="0"/>
              </a:rPr>
            </a:br>
            <a:r>
              <a:rPr lang="ru-RU">
                <a:solidFill>
                  <a:srgbClr val="4F6228"/>
                </a:solidFill>
                <a:latin typeface="Calibri" pitchFamily="34" charset="0"/>
              </a:rPr>
              <a:t>Идёт, где не горожено,</a:t>
            </a:r>
            <a:br>
              <a:rPr lang="ru-RU">
                <a:solidFill>
                  <a:srgbClr val="4F6228"/>
                </a:solidFill>
                <a:latin typeface="Calibri" pitchFamily="34" charset="0"/>
              </a:rPr>
            </a:br>
            <a:r>
              <a:rPr lang="ru-RU">
                <a:solidFill>
                  <a:srgbClr val="4F6228"/>
                </a:solidFill>
                <a:latin typeface="Calibri" pitchFamily="34" charset="0"/>
              </a:rPr>
              <a:t>Поёт, где не положено,</a:t>
            </a:r>
            <a:br>
              <a:rPr lang="ru-RU">
                <a:solidFill>
                  <a:srgbClr val="4F6228"/>
                </a:solidFill>
                <a:latin typeface="Calibri" pitchFamily="34" charset="0"/>
              </a:rPr>
            </a:br>
            <a:r>
              <a:rPr lang="ru-RU">
                <a:solidFill>
                  <a:srgbClr val="4F6228"/>
                </a:solidFill>
                <a:latin typeface="Calibri" pitchFamily="34" charset="0"/>
              </a:rPr>
              <a:t>Под ветром долу клонится</a:t>
            </a:r>
            <a:br>
              <a:rPr lang="ru-RU">
                <a:solidFill>
                  <a:srgbClr val="4F6228"/>
                </a:solidFill>
                <a:latin typeface="Calibri" pitchFamily="34" charset="0"/>
              </a:rPr>
            </a:br>
            <a:r>
              <a:rPr lang="ru-RU">
                <a:solidFill>
                  <a:srgbClr val="4F6228"/>
                </a:solidFill>
                <a:latin typeface="Calibri" pitchFamily="34" charset="0"/>
              </a:rPr>
              <a:t>И гнётся, но не ломится!</a:t>
            </a:r>
          </a:p>
          <a:p>
            <a:endParaRPr lang="ru-RU" i="1">
              <a:solidFill>
                <a:srgbClr val="4F6228"/>
              </a:solidFill>
              <a:latin typeface="Calibri" pitchFamily="34" charset="0"/>
            </a:endParaRPr>
          </a:p>
          <a:p>
            <a:r>
              <a:rPr lang="ru-RU" i="1">
                <a:solidFill>
                  <a:srgbClr val="4F6228"/>
                </a:solidFill>
                <a:latin typeface="Calibri" pitchFamily="34" charset="0"/>
              </a:rPr>
              <a:t>Автор А.Прокофьев.</a:t>
            </a:r>
          </a:p>
        </p:txBody>
      </p:sp>
      <p:pic>
        <p:nvPicPr>
          <p:cNvPr id="15362" name="Picture 3" descr="D:\Documents and Settings\User\Рабочий стол\berez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25400"/>
            <a:ext cx="19050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" descr="D:\Documents and Settings\User\Рабочий стол\берёза\15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8575" y="2133600"/>
            <a:ext cx="40354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D:\Documents and Settings\User\Рабочий стол\берёза\4154886067844927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3821112" cy="5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3" descr="D:\Documents and Settings\User\Рабочий стол\берёза\96854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2279650"/>
            <a:ext cx="4113213" cy="455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 rot="10800000" flipV="1">
            <a:off x="3835400" y="195263"/>
            <a:ext cx="4768850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Белая береза, я тебя люблю,</a:t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Протяни мне ветку нежную свою.</a:t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Без любви, без ласки пропадаю я,</a:t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Белая береза, милая моя.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D:\Documents and Settings\User\Рабочий стол\берёза\7199_html_69227a1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5888"/>
            <a:ext cx="3671887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3" descr="D:\Documents and Settings\User\Рабочий стол\берёза\80598328_0_b09_9244de9b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1700213"/>
            <a:ext cx="3671888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0" y="5229225"/>
            <a:ext cx="4500563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В прозрачной синеве осенней</a:t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Березки золотая грусть.</a:t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Вокруг пожухла лета зелень,</a:t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Морозы скоро. Но и пусть!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92725" y="188913"/>
            <a:ext cx="3313113" cy="15525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Белая береза</a:t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Под моим окном</a:t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Принакрылась снегом,</a:t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Точно серебром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0" y="476250"/>
            <a:ext cx="3132138" cy="4356100"/>
          </a:xfrm>
          <a:prstGeom prst="verticalScrol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На лесной опушке стоят подружки: платьица белены, шапочки зелены.</a:t>
            </a:r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2484438" y="3087688"/>
            <a:ext cx="3465512" cy="3752850"/>
          </a:xfrm>
          <a:prstGeom prst="verticalScrol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Не спорю – не белый,</a:t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Я, братцы, попроще.</a:t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Расту я обычно</a:t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В березовой роще.</a:t>
            </a: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5795963" y="476250"/>
            <a:ext cx="3348037" cy="4321175"/>
          </a:xfrm>
          <a:prstGeom prst="verticalScrol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Зелена, а не луг, белена, а не снег, кудрява, а не человек</a:t>
            </a: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348038" y="333375"/>
            <a:ext cx="2232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6600"/>
                </a:solidFill>
                <a:latin typeface="Calibri" pitchFamily="34" charset="0"/>
              </a:rPr>
              <a:t>загадки</a:t>
            </a:r>
          </a:p>
        </p:txBody>
      </p:sp>
      <p:pic>
        <p:nvPicPr>
          <p:cNvPr id="18437" name="Picture 2" descr="D:\Documents and Settings\User\Рабочий стол\берёза\f31e4f7fce94218558b9e789c037266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979488"/>
            <a:ext cx="3240088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" descr="D:\Documents and Settings\User\Рабочий стол\берёза\97495545_full13498595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600" y="4981575"/>
            <a:ext cx="2420938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5" descr="D:\Documents and Settings\User\Рабочий стол\берёза\968546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4835525"/>
            <a:ext cx="1827213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21141" y="16417"/>
            <a:ext cx="4932040" cy="4808531"/>
          </a:xfrm>
          <a:prstGeom prst="horizontalScroll">
            <a:avLst>
              <a:gd name="adj" fmla="val 25000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 </a:t>
            </a:r>
            <a:endParaRPr lang="ru-RU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Народные приметы о березе: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Из березы течет много сока – к дождливому лету.</a:t>
            </a:r>
            <a:br>
              <a:rPr lang="ru-RU" sz="1400" dirty="0"/>
            </a:br>
            <a:endParaRPr lang="ru-RU" sz="1400" dirty="0"/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Когда береза перед ольхой лист распустит, лето будет сухое, если ольха наперед – мокрое.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Когда береза станет распускаться, сей овес.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4284663" y="2398713"/>
            <a:ext cx="4751387" cy="4459287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rgbClr val="006600"/>
                </a:solidFill>
              </a:rPr>
              <a:t>Пословицы и поговорки о березе:</a:t>
            </a:r>
            <a:r>
              <a:rPr lang="ru-RU">
                <a:solidFill>
                  <a:srgbClr val="006600"/>
                </a:solidFill>
              </a:rPr>
              <a:t> </a:t>
            </a:r>
            <a:r>
              <a:rPr lang="ru-RU" sz="1400">
                <a:solidFill>
                  <a:srgbClr val="006600"/>
                </a:solidFill>
              </a:rPr>
              <a:t/>
            </a:r>
            <a:br>
              <a:rPr lang="ru-RU" sz="1400">
                <a:solidFill>
                  <a:srgbClr val="006600"/>
                </a:solidFill>
              </a:rPr>
            </a:br>
            <a:r>
              <a:rPr lang="ru-RU" sz="1400">
                <a:solidFill>
                  <a:srgbClr val="FFFFFF"/>
                </a:solidFill>
              </a:rPr>
              <a:t/>
            </a:r>
            <a:br>
              <a:rPr lang="ru-RU" sz="1400">
                <a:solidFill>
                  <a:srgbClr val="FFFFFF"/>
                </a:solidFill>
              </a:rPr>
            </a:br>
            <a:r>
              <a:rPr lang="ru-RU" sz="1600">
                <a:solidFill>
                  <a:srgbClr val="336600"/>
                </a:solidFill>
              </a:rPr>
              <a:t>Бела береста – да деготь черен. </a:t>
            </a:r>
            <a:br>
              <a:rPr lang="ru-RU" sz="1600">
                <a:solidFill>
                  <a:srgbClr val="336600"/>
                </a:solidFill>
              </a:rPr>
            </a:br>
            <a:r>
              <a:rPr lang="ru-RU" sz="1600">
                <a:solidFill>
                  <a:srgbClr val="336600"/>
                </a:solidFill>
              </a:rPr>
              <a:t/>
            </a:r>
            <a:br>
              <a:rPr lang="ru-RU" sz="1600">
                <a:solidFill>
                  <a:srgbClr val="336600"/>
                </a:solidFill>
              </a:rPr>
            </a:br>
            <a:r>
              <a:rPr lang="ru-RU" sz="1600">
                <a:solidFill>
                  <a:srgbClr val="336600"/>
                </a:solidFill>
              </a:rPr>
              <a:t>Для врага и береза – угроза. </a:t>
            </a:r>
            <a:br>
              <a:rPr lang="ru-RU" sz="1600">
                <a:solidFill>
                  <a:srgbClr val="336600"/>
                </a:solidFill>
              </a:rPr>
            </a:br>
            <a:r>
              <a:rPr lang="ru-RU" sz="1600">
                <a:solidFill>
                  <a:srgbClr val="336600"/>
                </a:solidFill>
              </a:rPr>
              <a:t/>
            </a:r>
            <a:br>
              <a:rPr lang="ru-RU" sz="1600">
                <a:solidFill>
                  <a:srgbClr val="336600"/>
                </a:solidFill>
              </a:rPr>
            </a:br>
            <a:r>
              <a:rPr lang="ru-RU" sz="1600">
                <a:solidFill>
                  <a:srgbClr val="336600"/>
                </a:solidFill>
              </a:rPr>
              <a:t>Березовицы (березового сока) на грош, а лесу на рубль изведешь. </a:t>
            </a:r>
            <a:br>
              <a:rPr lang="ru-RU" sz="1600">
                <a:solidFill>
                  <a:srgbClr val="336600"/>
                </a:solidFill>
              </a:rPr>
            </a:br>
            <a:r>
              <a:rPr lang="ru-RU" sz="1600">
                <a:solidFill>
                  <a:srgbClr val="336600"/>
                </a:solidFill>
              </a:rPr>
              <a:t/>
            </a:r>
            <a:br>
              <a:rPr lang="ru-RU" sz="1600">
                <a:solidFill>
                  <a:srgbClr val="336600"/>
                </a:solidFill>
              </a:rPr>
            </a:br>
            <a:r>
              <a:rPr lang="ru-RU" sz="1600">
                <a:solidFill>
                  <a:srgbClr val="336600"/>
                </a:solidFill>
              </a:rPr>
              <a:t>Береза ума дает (о розгах). </a:t>
            </a:r>
            <a:br>
              <a:rPr lang="ru-RU" sz="1600">
                <a:solidFill>
                  <a:srgbClr val="336600"/>
                </a:solidFill>
              </a:rPr>
            </a:br>
            <a:r>
              <a:rPr lang="ru-RU" sz="1600">
                <a:solidFill>
                  <a:srgbClr val="336600"/>
                </a:solidFill>
              </a:rPr>
              <a:t/>
            </a:r>
            <a:br>
              <a:rPr lang="ru-RU" sz="1600">
                <a:solidFill>
                  <a:srgbClr val="336600"/>
                </a:solidFill>
              </a:rPr>
            </a:br>
            <a:r>
              <a:rPr lang="ru-RU" sz="1600">
                <a:solidFill>
                  <a:srgbClr val="336600"/>
                </a:solidFill>
              </a:rPr>
              <a:t>Зелена, а не луг; бела, а не снег; кудрява, а не голова.</a:t>
            </a:r>
          </a:p>
        </p:txBody>
      </p:sp>
      <p:pic>
        <p:nvPicPr>
          <p:cNvPr id="19459" name="Picture 2" descr="D:\Documents and Settings\User\Рабочий стол\berez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177800"/>
            <a:ext cx="28257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 descr="D:\Documents and Settings\User\Рабочий стол\berez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4221163"/>
            <a:ext cx="28257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4225" y="188913"/>
            <a:ext cx="42910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Как нарисовать берёзу</a:t>
            </a:r>
          </a:p>
        </p:txBody>
      </p:sp>
      <p:pic>
        <p:nvPicPr>
          <p:cNvPr id="20482" name="Picture 2" descr="D:\Documents and Settings\User\Рабочий стол\kak_marisovat_berez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3463" y="1076325"/>
            <a:ext cx="7000875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 descr="D:\Documents and Settings\User\Рабочий стол\берёза\berez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0" y="36513"/>
            <a:ext cx="150812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1"/>
          <p:cNvSpPr>
            <a:spLocks noChangeArrowheads="1"/>
          </p:cNvSpPr>
          <p:nvPr/>
        </p:nvSpPr>
        <p:spPr bwMode="auto">
          <a:xfrm>
            <a:off x="107950" y="188913"/>
            <a:ext cx="89281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4F6228"/>
                </a:solidFill>
                <a:latin typeface="Calibri" pitchFamily="34" charset="0"/>
              </a:rPr>
              <a:t>В России преобладают смешанные леса. Берёзки в нём не теряются. Благодаря тому, что в </a:t>
            </a:r>
            <a:r>
              <a:rPr lang="ru-RU">
                <a:solidFill>
                  <a:srgbClr val="4F6228"/>
                </a:solidFill>
              </a:rPr>
              <a:t> </a:t>
            </a:r>
            <a:r>
              <a:rPr lang="ru-RU">
                <a:solidFill>
                  <a:srgbClr val="4F6228"/>
                </a:solidFill>
                <a:latin typeface="Calibri" pitchFamily="34" charset="0"/>
              </a:rPr>
              <a:t>коре </a:t>
            </a:r>
            <a:r>
              <a:rPr lang="ru-RU">
                <a:solidFill>
                  <a:srgbClr val="4F6228"/>
                </a:solidFill>
              </a:rPr>
              <a:t> </a:t>
            </a:r>
            <a:r>
              <a:rPr lang="ru-RU">
                <a:solidFill>
                  <a:srgbClr val="4F6228"/>
                </a:solidFill>
                <a:latin typeface="Calibri" pitchFamily="34" charset="0"/>
              </a:rPr>
              <a:t>берёзы </a:t>
            </a:r>
            <a:r>
              <a:rPr lang="ru-RU">
                <a:solidFill>
                  <a:srgbClr val="4F6228"/>
                </a:solidFill>
              </a:rPr>
              <a:t> </a:t>
            </a:r>
            <a:r>
              <a:rPr lang="ru-RU">
                <a:solidFill>
                  <a:srgbClr val="4F6228"/>
                </a:solidFill>
                <a:latin typeface="Calibri" pitchFamily="34" charset="0"/>
              </a:rPr>
              <a:t>присутствует</a:t>
            </a:r>
            <a:r>
              <a:rPr lang="ru-RU">
                <a:solidFill>
                  <a:srgbClr val="4F6228"/>
                </a:solidFill>
              </a:rPr>
              <a:t> </a:t>
            </a:r>
            <a:r>
              <a:rPr lang="ru-RU">
                <a:solidFill>
                  <a:srgbClr val="4F6228"/>
                </a:solidFill>
                <a:latin typeface="Calibri" pitchFamily="34" charset="0"/>
              </a:rPr>
              <a:t> особое</a:t>
            </a:r>
            <a:r>
              <a:rPr lang="ru-RU">
                <a:solidFill>
                  <a:srgbClr val="4F6228"/>
                </a:solidFill>
              </a:rPr>
              <a:t> </a:t>
            </a:r>
            <a:r>
              <a:rPr lang="ru-RU">
                <a:solidFill>
                  <a:srgbClr val="4F6228"/>
                </a:solidFill>
                <a:latin typeface="Calibri" pitchFamily="34" charset="0"/>
              </a:rPr>
              <a:t> вещество </a:t>
            </a:r>
            <a:r>
              <a:rPr lang="ru-RU">
                <a:solidFill>
                  <a:srgbClr val="4F6228"/>
                </a:solidFill>
              </a:rPr>
              <a:t> </a:t>
            </a:r>
            <a:r>
              <a:rPr lang="ru-RU">
                <a:solidFill>
                  <a:srgbClr val="4F6228"/>
                </a:solidFill>
                <a:latin typeface="Calibri" pitchFamily="34" charset="0"/>
              </a:rPr>
              <a:t>– </a:t>
            </a:r>
            <a:r>
              <a:rPr lang="ru-RU">
                <a:solidFill>
                  <a:srgbClr val="4F6228"/>
                </a:solidFill>
              </a:rPr>
              <a:t> </a:t>
            </a:r>
            <a:r>
              <a:rPr lang="ru-RU">
                <a:solidFill>
                  <a:srgbClr val="4F6228"/>
                </a:solidFill>
                <a:latin typeface="Calibri" pitchFamily="34" charset="0"/>
              </a:rPr>
              <a:t>«бетулин», </a:t>
            </a:r>
            <a:r>
              <a:rPr lang="ru-RU">
                <a:solidFill>
                  <a:srgbClr val="4F6228"/>
                </a:solidFill>
              </a:rPr>
              <a:t> </a:t>
            </a:r>
            <a:r>
              <a:rPr lang="ru-RU">
                <a:solidFill>
                  <a:srgbClr val="4F6228"/>
                </a:solidFill>
                <a:latin typeface="Calibri" pitchFamily="34" charset="0"/>
              </a:rPr>
              <a:t>кора</a:t>
            </a:r>
            <a:r>
              <a:rPr lang="ru-RU">
                <a:solidFill>
                  <a:srgbClr val="4F6228"/>
                </a:solidFill>
              </a:rPr>
              <a:t> </a:t>
            </a:r>
            <a:r>
              <a:rPr lang="ru-RU">
                <a:solidFill>
                  <a:srgbClr val="4F6228"/>
                </a:solidFill>
                <a:latin typeface="Calibri" pitchFamily="34" charset="0"/>
              </a:rPr>
              <a:t> у </a:t>
            </a:r>
            <a:r>
              <a:rPr lang="ru-RU">
                <a:solidFill>
                  <a:srgbClr val="4F6228"/>
                </a:solidFill>
              </a:rPr>
              <a:t> </a:t>
            </a:r>
            <a:r>
              <a:rPr lang="ru-RU">
                <a:solidFill>
                  <a:srgbClr val="4F6228"/>
                </a:solidFill>
                <a:latin typeface="Calibri" pitchFamily="34" charset="0"/>
              </a:rPr>
              <a:t>берёзы </a:t>
            </a:r>
            <a:r>
              <a:rPr lang="ru-RU">
                <a:solidFill>
                  <a:srgbClr val="4F6228"/>
                </a:solidFill>
              </a:rPr>
              <a:t> </a:t>
            </a:r>
            <a:r>
              <a:rPr lang="ru-RU">
                <a:solidFill>
                  <a:srgbClr val="4F6228"/>
                </a:solidFill>
                <a:latin typeface="Calibri" pitchFamily="34" charset="0"/>
              </a:rPr>
              <a:t>белая.</a:t>
            </a:r>
          </a:p>
          <a:p>
            <a:r>
              <a:rPr lang="ru-RU">
                <a:solidFill>
                  <a:srgbClr val="4F6228"/>
                </a:solidFill>
                <a:latin typeface="Calibri" pitchFamily="34" charset="0"/>
              </a:rPr>
              <a:t>В </a:t>
            </a:r>
            <a:r>
              <a:rPr lang="ru-RU">
                <a:solidFill>
                  <a:srgbClr val="4F6228"/>
                </a:solidFill>
              </a:rPr>
              <a:t> </a:t>
            </a:r>
            <a:r>
              <a:rPr lang="ru-RU">
                <a:solidFill>
                  <a:srgbClr val="4F6228"/>
                </a:solidFill>
                <a:latin typeface="Calibri" pitchFamily="34" charset="0"/>
              </a:rPr>
              <a:t>берёзовой роще всегда особая, торжественная тишина. </a:t>
            </a:r>
            <a:r>
              <a:rPr lang="ru-RU">
                <a:solidFill>
                  <a:srgbClr val="4F6228"/>
                </a:solidFill>
              </a:rPr>
              <a:t> </a:t>
            </a:r>
            <a:r>
              <a:rPr lang="ru-RU">
                <a:solidFill>
                  <a:srgbClr val="4F6228"/>
                </a:solidFill>
                <a:latin typeface="Calibri" pitchFamily="34" charset="0"/>
              </a:rPr>
              <a:t>Берёзки в ней чувствуют себя</a:t>
            </a:r>
            <a:endParaRPr lang="ru-RU">
              <a:solidFill>
                <a:srgbClr val="4F6228"/>
              </a:solidFill>
            </a:endParaRPr>
          </a:p>
          <a:p>
            <a:r>
              <a:rPr lang="ru-RU">
                <a:solidFill>
                  <a:srgbClr val="4F6228"/>
                </a:solidFill>
              </a:rPr>
              <a:t>комфортно.</a:t>
            </a:r>
            <a:endParaRPr lang="ru-RU" sz="2800">
              <a:solidFill>
                <a:srgbClr val="4F6228"/>
              </a:solidFill>
              <a:latin typeface="Calibri" pitchFamily="34" charset="0"/>
            </a:endParaRPr>
          </a:p>
        </p:txBody>
      </p:sp>
      <p:pic>
        <p:nvPicPr>
          <p:cNvPr id="1027" name="Picture 3" descr="D:\Documents and Settings\User\Рабочий стол\foto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412875"/>
            <a:ext cx="7345363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0713"/>
            <a:ext cx="9036050" cy="59404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 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Береза широко использовалась в различных отраслях народного хозяйства.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Почки, листья и кора березы, содержащие эфирные масла, дубильные вещества, каротин, аскорбиновую кислоту, и по сей день рекомендуются народно медициной как мочегонное, желчегонное, кровоочистительное, жаропонижающее и противовоспалительные средства.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Древесина также нашла свое применение в медицине.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Деготь, полученный при сухой перегонке древесины, обладают сильным противомикробным действием. Его используют для лечения кожных заболеваний, ожогов, ран (мазь Вишневского, дегтярное мыло).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Пригодился человеку и древесный березовый уголь, который потребляют как адсорбент при отравлениях и заболеваниях кишечника.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Многие видели темные наросты на стволах старых берез. Это чага-гриб. Он также имеет целебные свойства.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Еще надо сказать о лечебной и пищевой ценности березового сока. Весенний березовый сок является не только лечебным питьем. Его используют для различных прохладительных напитков. Только следует помнить правила сбора сока.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Из бересты плели корзины, сумки, оплетали глиняную посуду.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Древесину широко используют для строительства и для изготовления мебели.</a:t>
            </a:r>
          </a:p>
        </p:txBody>
      </p:sp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2582863" y="57150"/>
            <a:ext cx="345598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336600"/>
                </a:solidFill>
                <a:latin typeface="Calibri" pitchFamily="34" charset="0"/>
              </a:rPr>
              <a:t>Применение берёзы </a:t>
            </a:r>
          </a:p>
          <a:p>
            <a:pPr algn="ctr"/>
            <a:endParaRPr lang="ru-RU" sz="2000">
              <a:solidFill>
                <a:srgbClr val="336600"/>
              </a:solidFill>
              <a:latin typeface="Calibri" pitchFamily="34" charset="0"/>
            </a:endParaRPr>
          </a:p>
        </p:txBody>
      </p:sp>
      <p:pic>
        <p:nvPicPr>
          <p:cNvPr id="22531" name="Picture 3" descr="D:\Documents and Settings\User\Рабочий стол\берёза\berez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6125" y="1557338"/>
            <a:ext cx="190500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 descr="D:\Documents and Settings\User\Рабочий стол\берёза\berez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-236538"/>
            <a:ext cx="1905000" cy="112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</TotalTime>
  <Words>565</Words>
  <Application>Microsoft Office PowerPoint</Application>
  <PresentationFormat>Экран (4:3)</PresentationFormat>
  <Paragraphs>73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777</cp:lastModifiedBy>
  <cp:revision>52</cp:revision>
  <dcterms:modified xsi:type="dcterms:W3CDTF">2015-06-04T06:38:57Z</dcterms:modified>
</cp:coreProperties>
</file>