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007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DF97-6B8A-42F3-936B-8851FD0C9A67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5F08E-C8EE-465A-AD9D-43B7CE104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7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5F08E-C8EE-465A-AD9D-43B7CE104D7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820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45638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«Приобщение детей младшего возраста к русской народной культуре через </a:t>
            </a:r>
            <a:r>
              <a:rPr lang="ru-RU" sz="4000" b="1" i="1" dirty="0" smtClean="0">
                <a:solidFill>
                  <a:schemeClr val="tx1"/>
                </a:solidFill>
              </a:rPr>
              <a:t>театрализованную</a:t>
            </a:r>
            <a:r>
              <a:rPr lang="ru-RU" b="1" i="1" dirty="0" smtClean="0">
                <a:solidFill>
                  <a:schemeClr val="tx1"/>
                </a:solidFill>
              </a:rPr>
              <a:t> деятельность».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</a:t>
            </a:r>
            <a:r>
              <a:rPr lang="ru-RU" dirty="0" smtClean="0">
                <a:solidFill>
                  <a:schemeClr val="tx1"/>
                </a:solidFill>
              </a:rPr>
              <a:t>Выполнила: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           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Наботова</a:t>
            </a:r>
            <a:r>
              <a:rPr lang="ru-RU" dirty="0" smtClean="0">
                <a:solidFill>
                  <a:schemeClr val="tx1"/>
                </a:solidFill>
              </a:rPr>
              <a:t> М. 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766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Спасибо за внимание.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51454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7800" y="476672"/>
            <a:ext cx="6248400" cy="3312368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+mj-lt"/>
              </a:rPr>
              <a:t>Театрализованная  деятельность является неоспоримым источником развития чувств, переживаний и эмоциональных открытий ребенка, приобщает его к духовному богатству, истокам русской народной культуры.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j-lt"/>
              </a:rPr>
              <a:t>                                       ( В. А. Сухомлинский)</a:t>
            </a:r>
            <a:endParaRPr lang="ru-RU" sz="2400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94561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692696"/>
            <a:ext cx="6417734" cy="41044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(воспитание, образование, развитие, почитание) – понятие, имеющее огромное количество значений в различных областях человеческой жизнедеятельности.</a:t>
            </a:r>
          </a:p>
          <a:p>
            <a:pPr algn="just"/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народная культура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совокупность устойчивых форм жизни русского народа, которая включает в себя:</a:t>
            </a:r>
          </a:p>
          <a:p>
            <a:pPr marL="342900" indent="-342900" algn="just">
              <a:buFontTx/>
              <a:buChar char="-"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русский народный быт;</a:t>
            </a:r>
          </a:p>
          <a:p>
            <a:pPr marL="342900" indent="-342900" algn="just">
              <a:buFontTx/>
              <a:buChar char="-"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русские народные игры;</a:t>
            </a:r>
          </a:p>
          <a:p>
            <a:pPr marL="342900" indent="-342900" algn="just">
              <a:buFontTx/>
              <a:buChar char="-"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русские народные песни, сказки;</a:t>
            </a:r>
          </a:p>
          <a:p>
            <a:pPr marL="342900" indent="-342900" algn="just">
              <a:buFontTx/>
              <a:buChar char="-"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русские народные праздники.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5130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76672"/>
            <a:ext cx="6417734" cy="216024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Цель: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+mj-lt"/>
              </a:rPr>
              <a:t>Воспитание нравственной личности ребенка, приобщение его к истокам русской народной культуры через театрализованную деятельность.</a:t>
            </a:r>
            <a:endParaRPr lang="ru-RU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91100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836712"/>
            <a:ext cx="6417734" cy="367240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Задачи :</a:t>
            </a:r>
          </a:p>
          <a:p>
            <a:pPr algn="l"/>
            <a:r>
              <a:rPr lang="ru-RU" i="1" dirty="0" smtClean="0">
                <a:solidFill>
                  <a:schemeClr val="tx1"/>
                </a:solidFill>
              </a:rPr>
              <a:t>формирование </a:t>
            </a:r>
            <a:r>
              <a:rPr lang="ru-RU" i="1" dirty="0" smtClean="0">
                <a:solidFill>
                  <a:schemeClr val="tx1"/>
                </a:solidFill>
              </a:rPr>
              <a:t>положительного отношения к окружающему миру;</a:t>
            </a:r>
          </a:p>
          <a:p>
            <a:pPr algn="l"/>
            <a:r>
              <a:rPr lang="ru-RU" i="1" dirty="0" smtClean="0">
                <a:solidFill>
                  <a:schemeClr val="tx1"/>
                </a:solidFill>
              </a:rPr>
              <a:t>формирование положительных эмоций;</a:t>
            </a: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р</a:t>
            </a:r>
            <a:r>
              <a:rPr lang="ru-RU" i="1" dirty="0" smtClean="0">
                <a:solidFill>
                  <a:schemeClr val="tx1"/>
                </a:solidFill>
              </a:rPr>
              <a:t>азвитие речи, обогащение словаря, внимание, мышления;</a:t>
            </a: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ф</a:t>
            </a:r>
            <a:r>
              <a:rPr lang="ru-RU" i="1" dirty="0" smtClean="0">
                <a:solidFill>
                  <a:schemeClr val="tx1"/>
                </a:solidFill>
              </a:rPr>
              <a:t>ормирование эстетических представлений;</a:t>
            </a: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р</a:t>
            </a:r>
            <a:r>
              <a:rPr lang="ru-RU" i="1" dirty="0" smtClean="0">
                <a:solidFill>
                  <a:schemeClr val="tx1"/>
                </a:solidFill>
              </a:rPr>
              <a:t>азвитие первоначальных представлений от добре - зле, хорошо – плохо.</a:t>
            </a:r>
          </a:p>
          <a:p>
            <a:pPr marL="342900" indent="-342900" algn="l">
              <a:buFontTx/>
              <a:buChar char="-"/>
            </a:pPr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4134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476672"/>
            <a:ext cx="7772400" cy="35108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Направления организации театрализованной деятельности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292078" y="1867384"/>
            <a:ext cx="2942245" cy="1130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Театрализованные игры на праздниках</a:t>
            </a:r>
          </a:p>
        </p:txBody>
      </p:sp>
      <p:cxnSp>
        <p:nvCxnSpPr>
          <p:cNvPr id="7" name="Прямая со стрелкой 6"/>
          <p:cNvCxnSpPr>
            <a:endCxn id="5" idx="1"/>
          </p:cNvCxnSpPr>
          <p:nvPr/>
        </p:nvCxnSpPr>
        <p:spPr>
          <a:xfrm>
            <a:off x="5580110" y="1867384"/>
            <a:ext cx="142850" cy="165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683568" y="4194002"/>
            <a:ext cx="2942245" cy="1130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Чтение русских народных сказок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292079" y="4194002"/>
            <a:ext cx="2942245" cy="1130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</a:rPr>
              <a:t>Театрализованная деятельность, как вид детского творчества</a:t>
            </a:r>
          </a:p>
          <a:p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9552" y="1783624"/>
            <a:ext cx="2942245" cy="1130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Игры драматизации</a:t>
            </a:r>
          </a:p>
        </p:txBody>
      </p:sp>
      <p:sp>
        <p:nvSpPr>
          <p:cNvPr id="11" name="Овал 10"/>
          <p:cNvSpPr/>
          <p:nvPr/>
        </p:nvSpPr>
        <p:spPr>
          <a:xfrm>
            <a:off x="3059832" y="2998382"/>
            <a:ext cx="2942245" cy="1130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Театрализованная деятельность</a:t>
            </a:r>
          </a:p>
        </p:txBody>
      </p:sp>
      <p:cxnSp>
        <p:nvCxnSpPr>
          <p:cNvPr id="13" name="Прямая со стрелкой 12"/>
          <p:cNvCxnSpPr>
            <a:stCxn id="10" idx="5"/>
          </p:cNvCxnSpPr>
          <p:nvPr/>
        </p:nvCxnSpPr>
        <p:spPr>
          <a:xfrm>
            <a:off x="3050915" y="2748991"/>
            <a:ext cx="430882" cy="3199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" idx="7"/>
          </p:cNvCxnSpPr>
          <p:nvPr/>
        </p:nvCxnSpPr>
        <p:spPr>
          <a:xfrm flipV="1">
            <a:off x="3194931" y="4129380"/>
            <a:ext cx="430882" cy="2302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722960" y="2914622"/>
            <a:ext cx="577232" cy="2983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1"/>
          </p:cNvCxnSpPr>
          <p:nvPr/>
        </p:nvCxnSpPr>
        <p:spPr>
          <a:xfrm flipH="1" flipV="1">
            <a:off x="5292079" y="4005064"/>
            <a:ext cx="430882" cy="354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7367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620688"/>
            <a:ext cx="6417734" cy="3240360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Театрализованная деятельность, направленная на приобщение детей к национальной культуре позволяет использовать все виды фольклора (сказки, пословицы, песенки, загадки и т.д.)</a:t>
            </a:r>
            <a:endParaRPr lang="ru-RU" sz="3200" i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8473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08920"/>
            <a:ext cx="3819698" cy="2867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Э</a:t>
            </a:r>
            <a:r>
              <a:rPr lang="ru-RU" i="1" dirty="0" smtClean="0">
                <a:solidFill>
                  <a:schemeClr val="tx1"/>
                </a:solidFill>
              </a:rPr>
              <a:t>то работа по данной теме: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16" name="Объект 15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140968"/>
            <a:ext cx="3590925" cy="2697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78858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23528" y="2924944"/>
            <a:ext cx="3822700" cy="28670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16016" y="620688"/>
            <a:ext cx="3819698" cy="28678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883358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236</Words>
  <Application>Microsoft Office PowerPoint</Application>
  <PresentationFormat>Экран (4:3)</PresentationFormat>
  <Paragraphs>30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«Приобщение детей младшего возраста к русской народной культуре через театрализованную деятельность».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Направления организации театрализованной деятельности</vt:lpstr>
      <vt:lpstr>Презентация PowerPoint</vt:lpstr>
      <vt:lpstr> Это работа по данной теме:</vt:lpstr>
      <vt:lpstr>Презентация PowerPoint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«Приобщение детей младшего возраста к русской народной культуре через театрализованную деятельность».</dc:title>
  <dc:creator>Мариночка</dc:creator>
  <cp:lastModifiedBy>1</cp:lastModifiedBy>
  <cp:revision>14</cp:revision>
  <dcterms:created xsi:type="dcterms:W3CDTF">2015-05-16T11:08:20Z</dcterms:created>
  <dcterms:modified xsi:type="dcterms:W3CDTF">2015-05-19T10:29:33Z</dcterms:modified>
</cp:coreProperties>
</file>