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12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9" r:id="rId9"/>
    <p:sldId id="270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2007" autoAdjust="0"/>
  </p:normalViewPr>
  <p:slideViewPr>
    <p:cSldViewPr>
      <p:cViewPr varScale="1">
        <p:scale>
          <a:sx n="68" d="100"/>
          <a:sy n="68" d="100"/>
        </p:scale>
        <p:origin x="-14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13DF97-6B8A-42F3-936B-8851FD0C9A67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5F08E-C8EE-465A-AD9D-43B7CE104D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871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5F08E-C8EE-465A-AD9D-43B7CE104D7F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78202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19.05.2015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 spd="slow">
    <p:pu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3456383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tx1"/>
                </a:solidFill>
              </a:rPr>
              <a:t>«Приобщение детей младшего возраста к русской народной культуре через </a:t>
            </a:r>
            <a:r>
              <a:rPr lang="ru-RU" sz="4000" b="1" i="1" dirty="0" smtClean="0">
                <a:solidFill>
                  <a:schemeClr val="tx1"/>
                </a:solidFill>
              </a:rPr>
              <a:t>театрализованную</a:t>
            </a:r>
            <a:r>
              <a:rPr lang="ru-RU" b="1" i="1" dirty="0" smtClean="0">
                <a:solidFill>
                  <a:schemeClr val="tx1"/>
                </a:solidFill>
              </a:rPr>
              <a:t> деятельность».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653136"/>
            <a:ext cx="6400800" cy="1440160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                   </a:t>
            </a:r>
            <a:r>
              <a:rPr lang="ru-RU" dirty="0" smtClean="0">
                <a:solidFill>
                  <a:schemeClr val="tx1"/>
                </a:solidFill>
              </a:rPr>
              <a:t>Выполнила: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                                   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Наботова</a:t>
            </a:r>
            <a:r>
              <a:rPr lang="ru-RU" dirty="0" smtClean="0">
                <a:solidFill>
                  <a:schemeClr val="tx1"/>
                </a:solidFill>
              </a:rPr>
              <a:t> М. И.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07661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</a:rPr>
              <a:t>Спасибо за внимание.</a:t>
            </a:r>
            <a:endParaRPr lang="ru-RU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51454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47800" y="476672"/>
            <a:ext cx="6248400" cy="3312368"/>
          </a:xfrm>
        </p:spPr>
        <p:txBody>
          <a:bodyPr>
            <a:noAutofit/>
          </a:bodyPr>
          <a:lstStyle/>
          <a:p>
            <a:pPr algn="just"/>
            <a:r>
              <a:rPr lang="ru-RU" sz="2400" i="1" dirty="0" smtClean="0">
                <a:solidFill>
                  <a:schemeClr val="tx1"/>
                </a:solidFill>
                <a:latin typeface="+mj-lt"/>
              </a:rPr>
              <a:t>Театрализованная  деятельность является неоспоримым источником развития чувств, переживаний и эмоциональных открытий ребенка, приобщает его к духовному богатству, истокам русской народной культуры.</a:t>
            </a:r>
          </a:p>
          <a:p>
            <a:r>
              <a:rPr lang="ru-RU" sz="2400" i="1" dirty="0" smtClean="0">
                <a:solidFill>
                  <a:schemeClr val="tx1"/>
                </a:solidFill>
                <a:latin typeface="+mj-lt"/>
              </a:rPr>
              <a:t>                                       ( В. А. Сухомлинский)</a:t>
            </a:r>
            <a:endParaRPr lang="ru-RU" sz="2400" i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5945615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692696"/>
            <a:ext cx="6417734" cy="4104456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Культура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(воспитание, образование, развитие, почитание) – понятие, имеющее огромное количество значений в различных областях человеческой жизнедеятельности.</a:t>
            </a:r>
          </a:p>
          <a:p>
            <a:pPr algn="just"/>
            <a:endParaRPr lang="ru-RU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Русская народная культура </a:t>
            </a: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это совокупность устойчивых форм жизни русского народа, которая включает в себя:</a:t>
            </a:r>
          </a:p>
          <a:p>
            <a:pPr marL="342900" indent="-342900" algn="just">
              <a:buFontTx/>
              <a:buChar char="-"/>
            </a:pP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русский народный быт;</a:t>
            </a:r>
          </a:p>
          <a:p>
            <a:pPr marL="342900" indent="-342900" algn="just">
              <a:buFontTx/>
              <a:buChar char="-"/>
            </a:pP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русские народные игры;</a:t>
            </a:r>
          </a:p>
          <a:p>
            <a:pPr marL="342900" indent="-342900" algn="just">
              <a:buFontTx/>
              <a:buChar char="-"/>
            </a:pP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русские народные песни, сказки;</a:t>
            </a:r>
          </a:p>
          <a:p>
            <a:pPr marL="342900" indent="-342900" algn="just">
              <a:buFontTx/>
              <a:buChar char="-"/>
            </a:pP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русские народные праздники.</a:t>
            </a:r>
          </a:p>
          <a:p>
            <a:pPr algn="just"/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051307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476672"/>
            <a:ext cx="6417734" cy="2160240"/>
          </a:xfrm>
        </p:spPr>
        <p:txBody>
          <a:bodyPr>
            <a:normAutofit/>
          </a:bodyPr>
          <a:lstStyle/>
          <a:p>
            <a:r>
              <a:rPr lang="ru-RU" b="1" i="1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Цель:</a:t>
            </a:r>
          </a:p>
          <a:p>
            <a:r>
              <a:rPr lang="ru-RU" i="1" dirty="0" smtClean="0">
                <a:solidFill>
                  <a:schemeClr val="tx1"/>
                </a:solidFill>
                <a:latin typeface="+mj-lt"/>
              </a:rPr>
              <a:t>Воспитание нравственной личности ребенка, приобщение его к истокам русской народной культуры через театрализованную деятельность.</a:t>
            </a:r>
            <a:endParaRPr lang="ru-RU" i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8911007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836712"/>
            <a:ext cx="6417734" cy="3672408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chemeClr val="tx1"/>
                </a:solidFill>
              </a:rPr>
              <a:t>Задачи :</a:t>
            </a:r>
          </a:p>
          <a:p>
            <a:pPr algn="l"/>
            <a:r>
              <a:rPr lang="ru-RU" i="1" dirty="0" smtClean="0">
                <a:solidFill>
                  <a:schemeClr val="tx1"/>
                </a:solidFill>
              </a:rPr>
              <a:t>формирование </a:t>
            </a:r>
            <a:r>
              <a:rPr lang="ru-RU" i="1" dirty="0" smtClean="0">
                <a:solidFill>
                  <a:schemeClr val="tx1"/>
                </a:solidFill>
              </a:rPr>
              <a:t>положительного отношения к окружающему миру;</a:t>
            </a:r>
          </a:p>
          <a:p>
            <a:pPr algn="l"/>
            <a:r>
              <a:rPr lang="ru-RU" i="1" dirty="0" smtClean="0">
                <a:solidFill>
                  <a:schemeClr val="tx1"/>
                </a:solidFill>
              </a:rPr>
              <a:t>формирование положительных эмоций;</a:t>
            </a:r>
          </a:p>
          <a:p>
            <a:pPr algn="l"/>
            <a:r>
              <a:rPr lang="ru-RU" i="1" dirty="0">
                <a:solidFill>
                  <a:schemeClr val="tx1"/>
                </a:solidFill>
              </a:rPr>
              <a:t>р</a:t>
            </a:r>
            <a:r>
              <a:rPr lang="ru-RU" i="1" dirty="0" smtClean="0">
                <a:solidFill>
                  <a:schemeClr val="tx1"/>
                </a:solidFill>
              </a:rPr>
              <a:t>азвитие речи, обогащение словаря, внимание, мышления;</a:t>
            </a:r>
          </a:p>
          <a:p>
            <a:pPr algn="l"/>
            <a:r>
              <a:rPr lang="ru-RU" i="1" dirty="0">
                <a:solidFill>
                  <a:schemeClr val="tx1"/>
                </a:solidFill>
              </a:rPr>
              <a:t>ф</a:t>
            </a:r>
            <a:r>
              <a:rPr lang="ru-RU" i="1" dirty="0" smtClean="0">
                <a:solidFill>
                  <a:schemeClr val="tx1"/>
                </a:solidFill>
              </a:rPr>
              <a:t>ормирование эстетических представлений;</a:t>
            </a:r>
          </a:p>
          <a:p>
            <a:pPr algn="l"/>
            <a:r>
              <a:rPr lang="ru-RU" i="1" dirty="0">
                <a:solidFill>
                  <a:schemeClr val="tx1"/>
                </a:solidFill>
              </a:rPr>
              <a:t>р</a:t>
            </a:r>
            <a:r>
              <a:rPr lang="ru-RU" i="1" dirty="0" smtClean="0">
                <a:solidFill>
                  <a:schemeClr val="tx1"/>
                </a:solidFill>
              </a:rPr>
              <a:t>азвитие первоначальных представлений от добре - зле, хорошо – плохо.</a:t>
            </a:r>
          </a:p>
          <a:p>
            <a:pPr marL="342900" indent="-342900" algn="l">
              <a:buFontTx/>
              <a:buChar char="-"/>
            </a:pPr>
            <a:endParaRPr lang="ru-RU" dirty="0" smtClean="0"/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241346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032" y="476672"/>
            <a:ext cx="7772400" cy="351088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tx1"/>
                </a:solidFill>
              </a:rPr>
              <a:t>Направления организации театрализованной деятельности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5292078" y="1867384"/>
            <a:ext cx="2942245" cy="11309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Театрализованные игры на праздниках</a:t>
            </a:r>
          </a:p>
        </p:txBody>
      </p:sp>
      <p:cxnSp>
        <p:nvCxnSpPr>
          <p:cNvPr id="7" name="Прямая со стрелкой 6"/>
          <p:cNvCxnSpPr>
            <a:endCxn id="5" idx="1"/>
          </p:cNvCxnSpPr>
          <p:nvPr/>
        </p:nvCxnSpPr>
        <p:spPr>
          <a:xfrm>
            <a:off x="5580110" y="1867384"/>
            <a:ext cx="142850" cy="16563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Овал 7"/>
          <p:cNvSpPr/>
          <p:nvPr/>
        </p:nvSpPr>
        <p:spPr>
          <a:xfrm>
            <a:off x="683568" y="4194002"/>
            <a:ext cx="2942245" cy="11309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>
                <a:solidFill>
                  <a:schemeClr val="tx1"/>
                </a:solidFill>
              </a:rPr>
              <a:t>Чтение русских народных сказок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5292079" y="4194002"/>
            <a:ext cx="2942245" cy="11309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>
                <a:solidFill>
                  <a:schemeClr val="tx1"/>
                </a:solidFill>
              </a:rPr>
              <a:t>Театрализованная деятельность, как вид детского творчества</a:t>
            </a:r>
          </a:p>
          <a:p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539552" y="1783624"/>
            <a:ext cx="2942245" cy="11309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Игры драматизации</a:t>
            </a:r>
          </a:p>
        </p:txBody>
      </p:sp>
      <p:sp>
        <p:nvSpPr>
          <p:cNvPr id="11" name="Овал 10"/>
          <p:cNvSpPr/>
          <p:nvPr/>
        </p:nvSpPr>
        <p:spPr>
          <a:xfrm>
            <a:off x="3059832" y="2998382"/>
            <a:ext cx="2942245" cy="11309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Театрализованная деятельность</a:t>
            </a:r>
          </a:p>
        </p:txBody>
      </p:sp>
      <p:cxnSp>
        <p:nvCxnSpPr>
          <p:cNvPr id="13" name="Прямая со стрелкой 12"/>
          <p:cNvCxnSpPr>
            <a:stCxn id="10" idx="5"/>
          </p:cNvCxnSpPr>
          <p:nvPr/>
        </p:nvCxnSpPr>
        <p:spPr>
          <a:xfrm>
            <a:off x="3050915" y="2748991"/>
            <a:ext cx="430882" cy="3199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8" idx="7"/>
          </p:cNvCxnSpPr>
          <p:nvPr/>
        </p:nvCxnSpPr>
        <p:spPr>
          <a:xfrm flipV="1">
            <a:off x="3194931" y="4129380"/>
            <a:ext cx="430882" cy="23025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5722960" y="2914622"/>
            <a:ext cx="577232" cy="2983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stCxn id="9" idx="1"/>
          </p:cNvCxnSpPr>
          <p:nvPr/>
        </p:nvCxnSpPr>
        <p:spPr>
          <a:xfrm flipH="1" flipV="1">
            <a:off x="5292079" y="4005064"/>
            <a:ext cx="430882" cy="35456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673675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7365" y="620688"/>
            <a:ext cx="6417734" cy="3240360"/>
          </a:xfrm>
        </p:spPr>
        <p:txBody>
          <a:bodyPr>
            <a:noAutofit/>
          </a:bodyPr>
          <a:lstStyle/>
          <a:p>
            <a:r>
              <a:rPr lang="ru-RU" sz="3200" i="1" dirty="0" smtClean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Театрализованная деятельность, направленная на приобщение детей к национальной культуре позволяет использовать все виды фольклора (сказки, пословицы, песенки, загадки и т.д.)</a:t>
            </a:r>
            <a:endParaRPr lang="ru-RU" sz="3200" i="1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8473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708920"/>
            <a:ext cx="3819698" cy="28678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</a:rPr>
              <a:t> </a:t>
            </a:r>
            <a:r>
              <a:rPr lang="ru-RU" i="1" dirty="0">
                <a:solidFill>
                  <a:schemeClr val="tx1"/>
                </a:solidFill>
              </a:rPr>
              <a:t>Э</a:t>
            </a:r>
            <a:r>
              <a:rPr lang="ru-RU" i="1" dirty="0" smtClean="0">
                <a:solidFill>
                  <a:schemeClr val="tx1"/>
                </a:solidFill>
              </a:rPr>
              <a:t>то работа по данной теме:</a:t>
            </a:r>
            <a:endParaRPr lang="ru-RU" i="1" dirty="0">
              <a:solidFill>
                <a:schemeClr val="tx1"/>
              </a:solidFill>
            </a:endParaRPr>
          </a:p>
        </p:txBody>
      </p:sp>
      <p:pic>
        <p:nvPicPr>
          <p:cNvPr id="16" name="Объект 15"/>
          <p:cNvPicPr>
            <a:picLocks noGrp="1" noChangeAspect="1"/>
          </p:cNvPicPr>
          <p:nvPr>
            <p:ph sz="quarter" idx="4294967295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140968"/>
            <a:ext cx="3590925" cy="269716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1788582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23528" y="2924944"/>
            <a:ext cx="3822700" cy="286702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716016" y="620688"/>
            <a:ext cx="3819698" cy="286789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58833583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236</Words>
  <Application>Microsoft Office PowerPoint</Application>
  <PresentationFormat>Экран (4:3)</PresentationFormat>
  <Paragraphs>30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«Приобщение детей младшего возраста к русской народной культуре через театрализованную деятельность».</vt:lpstr>
      <vt:lpstr>Презентация PowerPoint</vt:lpstr>
      <vt:lpstr>Презентация PowerPoint</vt:lpstr>
      <vt:lpstr>Презентация PowerPoint</vt:lpstr>
      <vt:lpstr>Презентация PowerPoint</vt:lpstr>
      <vt:lpstr>Направления организации театрализованной деятельности</vt:lpstr>
      <vt:lpstr>Презентация PowerPoint</vt:lpstr>
      <vt:lpstr> Это работа по данной теме:</vt:lpstr>
      <vt:lpstr>Презентация PowerPoint</vt:lpstr>
      <vt:lpstr>Спасибо за внимание.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«Приобщение детей младшего возраста к русской народной культуре через театрализованную деятельность».</dc:title>
  <dc:creator>Мариночка</dc:creator>
  <cp:lastModifiedBy>1</cp:lastModifiedBy>
  <cp:revision>14</cp:revision>
  <dcterms:created xsi:type="dcterms:W3CDTF">2015-05-16T11:08:20Z</dcterms:created>
  <dcterms:modified xsi:type="dcterms:W3CDTF">2015-05-19T10:29:33Z</dcterms:modified>
</cp:coreProperties>
</file>