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59" r:id="rId4"/>
    <p:sldId id="269" r:id="rId5"/>
    <p:sldId id="270" r:id="rId6"/>
    <p:sldId id="273" r:id="rId7"/>
    <p:sldId id="278" r:id="rId8"/>
    <p:sldId id="271" r:id="rId9"/>
    <p:sldId id="272" r:id="rId10"/>
    <p:sldId id="274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79" r:id="rId20"/>
    <p:sldId id="268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0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19D6E-28C0-4AAA-B553-171279AEDA68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721B1-1D0D-424B-B0F3-7BC4A0F85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721B1-1D0D-424B-B0F3-7BC4A0F8510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600" dirty="0" smtClean="0">
                <a:solidFill>
                  <a:srgbClr val="0070C0"/>
                </a:solidFill>
              </a:rPr>
              <a:t>Подвижные игры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721B1-1D0D-424B-B0F3-7BC4A0F8510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«Игровая деятельность детей младшего дошкольного возраста»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6000" dirty="0" smtClean="0"/>
              <a:t>Воспитатель :   </a:t>
            </a:r>
            <a:r>
              <a:rPr lang="ru-RU" sz="6000" dirty="0" err="1" smtClean="0"/>
              <a:t>Твердова</a:t>
            </a:r>
            <a:r>
              <a:rPr lang="ru-RU" sz="6000" dirty="0" smtClean="0"/>
              <a:t> Н.В.</a:t>
            </a:r>
          </a:p>
          <a:p>
            <a:r>
              <a:rPr lang="ru-RU" sz="6000" dirty="0" smtClean="0"/>
              <a:t>МКДОУ </a:t>
            </a:r>
            <a:r>
              <a:rPr lang="ru-RU" sz="6000" dirty="0" err="1" smtClean="0"/>
              <a:t>д</a:t>
            </a:r>
            <a:r>
              <a:rPr lang="ru-RU" sz="6000" dirty="0" smtClean="0"/>
              <a:t>/с № 4 «Золотой петушок»</a:t>
            </a:r>
          </a:p>
          <a:p>
            <a:r>
              <a:rPr lang="ru-RU" sz="6000" dirty="0" smtClean="0"/>
              <a:t>Г. Родники</a:t>
            </a:r>
          </a:p>
          <a:p>
            <a:r>
              <a:rPr lang="ru-RU" sz="6000" dirty="0" smtClean="0"/>
              <a:t>2015</a:t>
            </a:r>
            <a:endParaRPr lang="ru-RU" sz="6000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14446"/>
          </a:xfrm>
        </p:spPr>
        <p:txBody>
          <a:bodyPr/>
          <a:lstStyle/>
          <a:p>
            <a:pPr algn="ctr"/>
            <a:r>
              <a:rPr lang="ru-RU" dirty="0" smtClean="0">
                <a:latin typeface="Bookman Old Style" pitchFamily="18" charset="0"/>
              </a:rPr>
              <a:t>Структура игры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25292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4800" dirty="0" smtClean="0">
                <a:solidFill>
                  <a:srgbClr val="0070C0"/>
                </a:solidFill>
              </a:rPr>
              <a:t>тема</a:t>
            </a:r>
          </a:p>
          <a:p>
            <a:pPr>
              <a:buFont typeface="Wingdings" pitchFamily="2" charset="2"/>
              <a:buChar char="Ø"/>
            </a:pPr>
            <a:r>
              <a:rPr lang="ru-RU" sz="4800" dirty="0" smtClean="0">
                <a:solidFill>
                  <a:srgbClr val="0070C0"/>
                </a:solidFill>
              </a:rPr>
              <a:t>сюжет</a:t>
            </a:r>
          </a:p>
          <a:p>
            <a:pPr>
              <a:buFont typeface="Wingdings" pitchFamily="2" charset="2"/>
              <a:buChar char="Ø"/>
            </a:pPr>
            <a:r>
              <a:rPr lang="ru-RU" sz="4800" dirty="0" smtClean="0">
                <a:solidFill>
                  <a:srgbClr val="0070C0"/>
                </a:solidFill>
              </a:rPr>
              <a:t>роль</a:t>
            </a:r>
          </a:p>
          <a:p>
            <a:pPr>
              <a:buFont typeface="Wingdings" pitchFamily="2" charset="2"/>
              <a:buChar char="Ø"/>
            </a:pPr>
            <a:r>
              <a:rPr lang="ru-RU" sz="4800" dirty="0" smtClean="0">
                <a:solidFill>
                  <a:srgbClr val="0070C0"/>
                </a:solidFill>
              </a:rPr>
              <a:t>содержание</a:t>
            </a:r>
          </a:p>
          <a:p>
            <a:pPr>
              <a:buFont typeface="Wingdings" pitchFamily="2" charset="2"/>
              <a:buChar char="Ø"/>
            </a:pPr>
            <a:r>
              <a:rPr lang="ru-RU" sz="4800" dirty="0" smtClean="0">
                <a:solidFill>
                  <a:srgbClr val="0070C0"/>
                </a:solidFill>
              </a:rPr>
              <a:t>игровой материал и игровое пространство</a:t>
            </a:r>
          </a:p>
          <a:p>
            <a:pPr>
              <a:buFont typeface="Wingdings" pitchFamily="2" charset="2"/>
              <a:buChar char="Ø"/>
            </a:pPr>
            <a:endParaRPr lang="ru-RU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Bookman Old Style" pitchFamily="18" charset="0"/>
              </a:rPr>
              <a:t>Все виды игр можно объединить в две большие группы по мере непосредственного участия взрослого и разным формам детской активности.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3074" name="Picture 2" descr="C:\Documents and Settings\admin\Рабочий стол\дети играю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0175" y="1928802"/>
            <a:ext cx="6343650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3909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1 группа – игры, где взрослый принимает косвенное участие в их подготовке и проведении. Активность детей имеет инициативный, творческий характер. Это сюжетные и познавательные игры, они ценны своей развивающей функцией. 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1026" name="Picture 2" descr="C:\Documents and Settings\admin\Рабочий стол\алис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55094" y="2643188"/>
            <a:ext cx="5619749" cy="40719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28601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Bookman Old Style" pitchFamily="18" charset="0"/>
              </a:rPr>
              <a:t>2 группа – это различные обучающие игры, в которых взрослый, сообщая ребёнку правила игры или объясняя конструкцию игрушки, даёт фиксированную программу действий для достижения определённого результата.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2050" name="Picture 2" descr="C:\Documents and Settings\admin\Рабочий стол\вика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857496"/>
            <a:ext cx="5000660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899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Развитие игровой деятельности в младшей группе.</a:t>
            </a:r>
          </a:p>
        </p:txBody>
      </p:sp>
      <p:pic>
        <p:nvPicPr>
          <p:cNvPr id="3074" name="Picture 2" descr="C:\Documents and Settings\admin\Рабочий стол\подвижн игры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357430"/>
            <a:ext cx="5852583" cy="43957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Подвижные игры</a:t>
            </a:r>
            <a:endParaRPr lang="ru-RU" dirty="0"/>
          </a:p>
        </p:txBody>
      </p:sp>
      <p:pic>
        <p:nvPicPr>
          <p:cNvPr id="4098" name="Picture 2" descr="C:\Documents and Settings\admin\Рабочий стол\дети играют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4214842" cy="392909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подвижные игры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357430"/>
            <a:ext cx="4686304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Театрализованные игры</a:t>
            </a:r>
            <a:endParaRPr lang="ru-RU" sz="5400" dirty="0"/>
          </a:p>
        </p:txBody>
      </p:sp>
      <p:pic>
        <p:nvPicPr>
          <p:cNvPr id="5122" name="Picture 2" descr="C:\Documents and Settings\admin\Рабочий стол\театр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4281518" cy="3929090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мама кош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623344"/>
            <a:ext cx="4543428" cy="387749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Сюжетно-ролевые игры</a:t>
            </a:r>
            <a:endParaRPr lang="ru-RU" sz="5400" dirty="0"/>
          </a:p>
        </p:txBody>
      </p:sp>
      <p:pic>
        <p:nvPicPr>
          <p:cNvPr id="6146" name="Picture 2" descr="C:\Documents and Settings\admin\Рабочий стол\алиса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4572000" cy="4000528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алиса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428868"/>
            <a:ext cx="4643470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ви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5500726" cy="3994961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вика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428868"/>
            <a:ext cx="4286280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0" y="714356"/>
            <a:ext cx="744381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admin\Рабочий стол\алиса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4786346" cy="5286411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артур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280568"/>
            <a:ext cx="4572032" cy="343457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301038" cy="5214974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  <a:latin typeface="Bookman Old Style" pitchFamily="18" charset="0"/>
              </a:rPr>
              <a:t>«У ребёнка есть страсть к игре и её надо удовлетворять. Надо не только дать ему время поиграть, но и пропитать этой игрой всю его жизнь». А. С. Макаренко</a:t>
            </a:r>
            <a:endParaRPr lang="ru-RU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Documents and Settings\admin\Рабочий стол\макаренк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727133"/>
            <a:ext cx="3714776" cy="390785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Дидактические игры</a:t>
            </a:r>
            <a:endParaRPr lang="ru-RU" sz="5400" dirty="0"/>
          </a:p>
        </p:txBody>
      </p:sp>
      <p:pic>
        <p:nvPicPr>
          <p:cNvPr id="8194" name="Picture 2" descr="C:\Documents and Settings\admin\Рабочий стол\взрослый и ребёнок 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4181476" cy="3457578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Рабочий стол\дети играют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000372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Bookman Old Style" pitchFamily="18" charset="0"/>
              </a:rPr>
              <a:t>Спасибо за внимание!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7170" name="Picture 2" descr="C:\Documents and Settings\admin\Рабочий стол\взрослый и ребё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57364"/>
            <a:ext cx="6286544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Игра – это форма индивидуального, творческого отражения действительности, это средство всестороннего воспитания.</a:t>
            </a:r>
            <a:endParaRPr lang="ru-RU" sz="2800" dirty="0"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Documents and Settings\admin\Рабочий стол\дети играют4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83084" y="1935163"/>
            <a:ext cx="5977832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Право на игру зафиксировано в конвенции о правах ребёнка(ст.31) среди жизненно важных прав.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1026" name="Picture 2" descr="C:\Documents and Settings\admin\Рабочий стол\взрослые и дети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8617" y="1935163"/>
            <a:ext cx="5846765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Bookman Old Style" pitchFamily="18" charset="0"/>
              </a:rPr>
              <a:t>Задача ФГОС – вернуть игровую деятельность и статус развивающих игровых занятий в детский сад.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2050" name="Picture 2" descr="C:\Documents and Settings\admin\Рабочий стол\ребёнок и игруш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935163"/>
            <a:ext cx="4929222" cy="463710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4786346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Bookman Old Style" pitchFamily="18" charset="0"/>
              </a:rPr>
              <a:t>Игра имеет два аспекта – воспитательный и познавательный. В обоих случаях цель игры формируется не как передача конкретных знаний, умений и навыков, а как развитие определённых психических процессов или способностей ребёнка.</a:t>
            </a:r>
            <a:endParaRPr lang="ru-RU" sz="3600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1053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Bookman Old Style" pitchFamily="18" charset="0"/>
              </a:rPr>
              <a:t>Детские игры – это особый тип деятельности ребёнка, воплощающий в себе его отношение к окружающей действительности и имеющий своё специфическое содержание и строение.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5122" name="Picture 2" descr="C:\Documents and Settings\admin\Рабочий стол\дети играют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724150"/>
            <a:ext cx="5715040" cy="39195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Bookman Old Style" pitchFamily="18" charset="0"/>
              </a:rPr>
              <a:t>Этапы развития игры:</a:t>
            </a:r>
            <a:endParaRPr lang="ru-RU" sz="4800" dirty="0">
              <a:latin typeface="Bookman Old Style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70C0"/>
                </a:solidFill>
              </a:rPr>
              <a:t>Ознакомительная игра( от 2 до 8 мес.)</a:t>
            </a:r>
          </a:p>
          <a:p>
            <a:pPr>
              <a:buFont typeface="Wingdings" pitchFamily="2" charset="2"/>
              <a:buChar char="Ø"/>
            </a:pPr>
            <a:endParaRPr lang="ru-RU" sz="32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200" dirty="0" err="1" smtClean="0">
                <a:solidFill>
                  <a:srgbClr val="0070C0"/>
                </a:solidFill>
              </a:rPr>
              <a:t>Отобразительная</a:t>
            </a:r>
            <a:r>
              <a:rPr lang="ru-RU" sz="3200" dirty="0" smtClean="0">
                <a:solidFill>
                  <a:srgbClr val="0070C0"/>
                </a:solidFill>
              </a:rPr>
              <a:t> игра (от 8 мес. до 2 лет)</a:t>
            </a:r>
          </a:p>
          <a:p>
            <a:pPr>
              <a:buFont typeface="Wingdings" pitchFamily="2" charset="2"/>
              <a:buChar char="Ø"/>
            </a:pPr>
            <a:endParaRPr lang="ru-RU" sz="32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200" dirty="0" err="1" smtClean="0">
                <a:solidFill>
                  <a:srgbClr val="0070C0"/>
                </a:solidFill>
              </a:rPr>
              <a:t>Сюжетно-отобразительная</a:t>
            </a:r>
            <a:r>
              <a:rPr lang="ru-RU" sz="3200" dirty="0" smtClean="0">
                <a:solidFill>
                  <a:srgbClr val="0070C0"/>
                </a:solidFill>
              </a:rPr>
              <a:t> игра (2-3 года)</a:t>
            </a:r>
          </a:p>
          <a:p>
            <a:pPr>
              <a:buFont typeface="Wingdings" pitchFamily="2" charset="2"/>
              <a:buChar char="Ø"/>
            </a:pPr>
            <a:endParaRPr lang="ru-RU" sz="32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70C0"/>
                </a:solidFill>
              </a:rPr>
              <a:t>Сюжетно – ролевая игра (после 3 лет)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Bookman Old Style" pitchFamily="18" charset="0"/>
              </a:rPr>
              <a:t>Особенность 4 –го этапа – сюжет строится детьми по ходу самой игры, а не планируется заранее.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4098" name="Picture 2" descr="C:\Documents and Settings\admin\Рабочий стол\алиса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4214842" cy="3286148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ви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786058"/>
            <a:ext cx="4500594" cy="37862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</TotalTime>
  <Words>342</Words>
  <PresentationFormat>Экран (4:3)</PresentationFormat>
  <Paragraphs>42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«Игровая деятельность детей младшего дошкольного возраста» </vt:lpstr>
      <vt:lpstr>   </vt:lpstr>
      <vt:lpstr>Игра – это форма индивидуального, творческого отражения действительности, это средство всестороннего воспитания.</vt:lpstr>
      <vt:lpstr>Право на игру зафиксировано в конвенции о правах ребёнка(ст.31) среди жизненно важных прав.</vt:lpstr>
      <vt:lpstr>Задача ФГОС – вернуть игровую деятельность и статус развивающих игровых занятий в детский сад.</vt:lpstr>
      <vt:lpstr>Игра имеет два аспекта – воспитательный и познавательный. В обоих случаях цель игры формируется не как передача конкретных знаний, умений и навыков, а как развитие определённых психических процессов или способностей ребёнка.</vt:lpstr>
      <vt:lpstr>Детские игры – это особый тип деятельности ребёнка, воплощающий в себе его отношение к окружающей действительности и имеющий своё специфическое содержание и строение.</vt:lpstr>
      <vt:lpstr>Этапы развития игры:</vt:lpstr>
      <vt:lpstr>Особенность 4 –го этапа – сюжет строится детьми по ходу самой игры, а не планируется заранее.</vt:lpstr>
      <vt:lpstr>Структура игры</vt:lpstr>
      <vt:lpstr>Все виды игр можно объединить в две большие группы по мере непосредственного участия взрослого и разным формам детской активности.</vt:lpstr>
      <vt:lpstr>1 группа – игры, где взрослый принимает косвенное участие в их подготовке и проведении. Активность детей имеет инициативный, творческий характер. Это сюжетные и познавательные игры, они ценны своей развивающей функцией. </vt:lpstr>
      <vt:lpstr>2 группа – это различные обучающие игры, в которых взрослый, сообщая ребёнку правила игры или объясняя конструкцию игрушки, даёт фиксированную программу действий для достижения определённого результата.</vt:lpstr>
      <vt:lpstr>Развитие игровой деятельности в младшей группе.</vt:lpstr>
      <vt:lpstr>Подвижные игры</vt:lpstr>
      <vt:lpstr>Театрализованные игры</vt:lpstr>
      <vt:lpstr>Сюжетно-ролевые игры</vt:lpstr>
      <vt:lpstr>Слайд 18</vt:lpstr>
      <vt:lpstr>Слайд 19</vt:lpstr>
      <vt:lpstr>Дидактические игры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«Игровая деятельность детей младшего дошкольного возраста» </dc:title>
  <cp:lastModifiedBy>User</cp:lastModifiedBy>
  <cp:revision>16</cp:revision>
  <dcterms:modified xsi:type="dcterms:W3CDTF">2015-04-27T16:01:30Z</dcterms:modified>
</cp:coreProperties>
</file>