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9" r:id="rId4"/>
    <p:sldId id="261" r:id="rId5"/>
    <p:sldId id="281" r:id="rId6"/>
    <p:sldId id="282" r:id="rId7"/>
    <p:sldId id="258" r:id="rId8"/>
    <p:sldId id="262" r:id="rId9"/>
    <p:sldId id="283" r:id="rId10"/>
    <p:sldId id="272" r:id="rId11"/>
    <p:sldId id="273" r:id="rId12"/>
    <p:sldId id="276" r:id="rId13"/>
    <p:sldId id="275" r:id="rId14"/>
    <p:sldId id="277" r:id="rId15"/>
    <p:sldId id="278" r:id="rId16"/>
    <p:sldId id="279" r:id="rId17"/>
  </p:sldIdLst>
  <p:sldSz cx="10402888" cy="7315200"/>
  <p:notesSz cx="9945688" cy="6858000"/>
  <p:defaultTextStyle>
    <a:defPPr>
      <a:defRPr lang="en-US"/>
    </a:defPPr>
    <a:lvl1pPr marL="0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6212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2424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8636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24847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31059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37271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43483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49695" algn="l" defTabSz="1012424" rtl="0" latinLnBrk="0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8" autoAdjust="0"/>
    <p:restoredTop sz="95396" autoAdjust="0"/>
  </p:normalViewPr>
  <p:slideViewPr>
    <p:cSldViewPr>
      <p:cViewPr>
        <p:scale>
          <a:sx n="100" d="100"/>
          <a:sy n="100" d="100"/>
        </p:scale>
        <p:origin x="-84" y="468"/>
      </p:cViewPr>
      <p:guideLst>
        <p:guide orient="horz" pos="2304"/>
        <p:guide pos="32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EAF6ED-7AAF-45A6-9BE0-D83FFB20E45E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F0FFC960-39C7-40F1-AA04-ED6947A6886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/>
              </a:solidFill>
            </a:rPr>
            <a:t>1.</a:t>
          </a:r>
          <a:r>
            <a:rPr lang="ru-RU" sz="2000" dirty="0" smtClean="0"/>
            <a:t> </a:t>
          </a:r>
          <a:r>
            <a:rPr lang="ru-RU" sz="2000" b="1" dirty="0" smtClean="0">
              <a:solidFill>
                <a:schemeClr val="accent2"/>
              </a:solidFill>
            </a:rPr>
            <a:t>Подготовительный процесс.</a:t>
          </a:r>
          <a:endParaRPr lang="ru-RU" sz="2000" b="1" dirty="0">
            <a:solidFill>
              <a:schemeClr val="accent2"/>
            </a:solidFill>
          </a:endParaRPr>
        </a:p>
      </dgm:t>
    </dgm:pt>
    <dgm:pt modelId="{0C684E07-3A15-4819-83AA-CEE20084DDDC}" type="parTrans" cxnId="{17C2AD7D-DCDF-4DF6-9D52-EBEC470C154E}">
      <dgm:prSet/>
      <dgm:spPr/>
      <dgm:t>
        <a:bodyPr/>
        <a:lstStyle/>
        <a:p>
          <a:endParaRPr lang="ru-RU" dirty="0"/>
        </a:p>
      </dgm:t>
    </dgm:pt>
    <dgm:pt modelId="{E897876A-1251-4E08-89CF-8389BFF144B5}" type="sibTrans" cxnId="{17C2AD7D-DCDF-4DF6-9D52-EBEC470C154E}">
      <dgm:prSet/>
      <dgm:spPr/>
      <dgm:t>
        <a:bodyPr/>
        <a:lstStyle/>
        <a:p>
          <a:endParaRPr lang="ru-RU"/>
        </a:p>
      </dgm:t>
    </dgm:pt>
    <dgm:pt modelId="{2F3C99C8-0007-4D9F-BA95-9A031E166B5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>
                  <a:lumMod val="75000"/>
                </a:schemeClr>
              </a:solidFill>
            </a:rPr>
            <a:t>3.Завершающий</a:t>
          </a:r>
          <a:endParaRPr lang="ru-RU" sz="2000" b="1" dirty="0">
            <a:solidFill>
              <a:schemeClr val="accent2">
                <a:lumMod val="75000"/>
              </a:schemeClr>
            </a:solidFill>
          </a:endParaRPr>
        </a:p>
      </dgm:t>
    </dgm:pt>
    <dgm:pt modelId="{6C546D34-D39C-441F-8626-0D7825FB0964}" type="parTrans" cxnId="{620CDFA3-9D07-450E-945E-2C0FE703C6E0}">
      <dgm:prSet/>
      <dgm:spPr/>
      <dgm:t>
        <a:bodyPr/>
        <a:lstStyle/>
        <a:p>
          <a:endParaRPr lang="ru-RU" dirty="0"/>
        </a:p>
      </dgm:t>
    </dgm:pt>
    <dgm:pt modelId="{04482625-A2C4-4E13-84DE-7086356D932C}" type="sibTrans" cxnId="{620CDFA3-9D07-450E-945E-2C0FE703C6E0}">
      <dgm:prSet/>
      <dgm:spPr/>
      <dgm:t>
        <a:bodyPr/>
        <a:lstStyle/>
        <a:p>
          <a:endParaRPr lang="ru-RU"/>
        </a:p>
      </dgm:t>
    </dgm:pt>
    <dgm:pt modelId="{1AF89DAE-4B3E-4524-9FE2-D0D05D3C2E6E}">
      <dgm:prSet phldrT="[Текст]" custT="1"/>
      <dgm:spPr/>
      <dgm:t>
        <a:bodyPr/>
        <a:lstStyle/>
        <a:p>
          <a:r>
            <a:rPr lang="ru-RU" sz="5400" dirty="0" smtClean="0">
              <a:solidFill>
                <a:srgbClr val="C00000"/>
              </a:solidFill>
            </a:rPr>
            <a:t>Этапы</a:t>
          </a:r>
          <a:endParaRPr lang="ru-RU" sz="5400" dirty="0">
            <a:solidFill>
              <a:srgbClr val="C00000"/>
            </a:solidFill>
          </a:endParaRPr>
        </a:p>
      </dgm:t>
    </dgm:pt>
    <dgm:pt modelId="{69DA025A-92AE-4F43-9369-DD7AF8BFCDEB}" type="sibTrans" cxnId="{27288D1B-B540-4774-B843-F92D61D1FC66}">
      <dgm:prSet/>
      <dgm:spPr/>
      <dgm:t>
        <a:bodyPr/>
        <a:lstStyle/>
        <a:p>
          <a:endParaRPr lang="ru-RU"/>
        </a:p>
      </dgm:t>
    </dgm:pt>
    <dgm:pt modelId="{B486FC04-9166-4599-9399-DADA05295CD6}" type="parTrans" cxnId="{27288D1B-B540-4774-B843-F92D61D1FC66}">
      <dgm:prSet/>
      <dgm:spPr/>
      <dgm:t>
        <a:bodyPr/>
        <a:lstStyle/>
        <a:p>
          <a:endParaRPr lang="ru-RU"/>
        </a:p>
      </dgm:t>
    </dgm:pt>
    <dgm:pt modelId="{A5EC3E88-1568-4CF5-BE3E-86081F3892F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2"/>
              </a:solidFill>
            </a:rPr>
            <a:t>2</a:t>
          </a:r>
          <a:r>
            <a:rPr lang="ru-RU" sz="2000" b="1" dirty="0" smtClean="0">
              <a:solidFill>
                <a:schemeClr val="accent2">
                  <a:lumMod val="75000"/>
                </a:schemeClr>
              </a:solidFill>
            </a:rPr>
            <a:t>. </a:t>
          </a:r>
          <a:r>
            <a:rPr lang="ru-RU" sz="2000" b="1" dirty="0" err="1" smtClean="0">
              <a:solidFill>
                <a:schemeClr val="accent2">
                  <a:lumMod val="75000"/>
                </a:schemeClr>
              </a:solidFill>
            </a:rPr>
            <a:t>Деятельностный</a:t>
          </a:r>
          <a:endParaRPr lang="ru-RU" sz="2000" b="1" dirty="0">
            <a:solidFill>
              <a:schemeClr val="accent2">
                <a:lumMod val="75000"/>
              </a:schemeClr>
            </a:solidFill>
          </a:endParaRPr>
        </a:p>
      </dgm:t>
    </dgm:pt>
    <dgm:pt modelId="{FDAF7D52-CB1D-4603-811A-33EE686DF8C4}" type="sibTrans" cxnId="{B3B8A052-C00F-46A4-8127-2CBAFBDD5298}">
      <dgm:prSet/>
      <dgm:spPr/>
      <dgm:t>
        <a:bodyPr/>
        <a:lstStyle/>
        <a:p>
          <a:endParaRPr lang="ru-RU"/>
        </a:p>
      </dgm:t>
    </dgm:pt>
    <dgm:pt modelId="{E5BF3CDA-C9BD-4106-BC49-D9336B96C0E8}" type="parTrans" cxnId="{B3B8A052-C00F-46A4-8127-2CBAFBDD5298}">
      <dgm:prSet/>
      <dgm:spPr/>
      <dgm:t>
        <a:bodyPr/>
        <a:lstStyle/>
        <a:p>
          <a:endParaRPr lang="ru-RU" dirty="0"/>
        </a:p>
      </dgm:t>
    </dgm:pt>
    <dgm:pt modelId="{4867D326-1856-4B55-8EA0-0A041B7E27B1}" type="pres">
      <dgm:prSet presAssocID="{18EAF6ED-7AAF-45A6-9BE0-D83FFB20E4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10A86-91F0-4446-B97F-4BFE2802A98C}" type="pres">
      <dgm:prSet presAssocID="{1AF89DAE-4B3E-4524-9FE2-D0D05D3C2E6E}" presName="hierRoot1" presStyleCnt="0"/>
      <dgm:spPr/>
    </dgm:pt>
    <dgm:pt modelId="{3583732B-A96B-4B30-B7DC-AFA565D5B12D}" type="pres">
      <dgm:prSet presAssocID="{1AF89DAE-4B3E-4524-9FE2-D0D05D3C2E6E}" presName="composite" presStyleCnt="0"/>
      <dgm:spPr/>
    </dgm:pt>
    <dgm:pt modelId="{82947FBA-BC01-4638-AE7A-D9F936F0CE2C}" type="pres">
      <dgm:prSet presAssocID="{1AF89DAE-4B3E-4524-9FE2-D0D05D3C2E6E}" presName="background" presStyleLbl="node0" presStyleIdx="0" presStyleCnt="1"/>
      <dgm:spPr/>
    </dgm:pt>
    <dgm:pt modelId="{5B41A53C-D291-4CC5-A80C-45BC5A1D16B4}" type="pres">
      <dgm:prSet presAssocID="{1AF89DAE-4B3E-4524-9FE2-D0D05D3C2E6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36D0B9-5309-4FAB-87D7-B4ACE50FB64D}" type="pres">
      <dgm:prSet presAssocID="{1AF89DAE-4B3E-4524-9FE2-D0D05D3C2E6E}" presName="hierChild2" presStyleCnt="0"/>
      <dgm:spPr/>
    </dgm:pt>
    <dgm:pt modelId="{286302DE-6C79-4F29-90CF-D49838D3B4A4}" type="pres">
      <dgm:prSet presAssocID="{0C684E07-3A15-4819-83AA-CEE20084DDD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00E043F-0D0E-4C38-825C-D6B16B5A5730}" type="pres">
      <dgm:prSet presAssocID="{F0FFC960-39C7-40F1-AA04-ED6947A68869}" presName="hierRoot2" presStyleCnt="0"/>
      <dgm:spPr/>
    </dgm:pt>
    <dgm:pt modelId="{2078AFC7-2CEB-4EBD-82E8-6809C56FD239}" type="pres">
      <dgm:prSet presAssocID="{F0FFC960-39C7-40F1-AA04-ED6947A68869}" presName="composite2" presStyleCnt="0"/>
      <dgm:spPr/>
    </dgm:pt>
    <dgm:pt modelId="{ADE1188D-796B-4685-87D9-DF8C6B2EE34B}" type="pres">
      <dgm:prSet presAssocID="{F0FFC960-39C7-40F1-AA04-ED6947A68869}" presName="background2" presStyleLbl="node2" presStyleIdx="0" presStyleCnt="2"/>
      <dgm:spPr/>
    </dgm:pt>
    <dgm:pt modelId="{4307075C-4ABC-42CD-93CC-5D278B05675B}" type="pres">
      <dgm:prSet presAssocID="{F0FFC960-39C7-40F1-AA04-ED6947A68869}" presName="text2" presStyleLbl="fgAcc2" presStyleIdx="0" presStyleCnt="2" custScaleX="116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D58A73-35F4-43DB-925A-236C7BBA2141}" type="pres">
      <dgm:prSet presAssocID="{F0FFC960-39C7-40F1-AA04-ED6947A68869}" presName="hierChild3" presStyleCnt="0"/>
      <dgm:spPr/>
    </dgm:pt>
    <dgm:pt modelId="{3E3500CB-3CE2-4A6F-BBDA-E13FC885EA4B}" type="pres">
      <dgm:prSet presAssocID="{E5BF3CDA-C9BD-4106-BC49-D9336B96C0E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8B46E0B-4472-4EE4-B8EB-081BAE5A797E}" type="pres">
      <dgm:prSet presAssocID="{A5EC3E88-1568-4CF5-BE3E-86081F3892F1}" presName="hierRoot2" presStyleCnt="0"/>
      <dgm:spPr/>
    </dgm:pt>
    <dgm:pt modelId="{AA7733C9-0D77-467F-BD5D-63432DE6381C}" type="pres">
      <dgm:prSet presAssocID="{A5EC3E88-1568-4CF5-BE3E-86081F3892F1}" presName="composite2" presStyleCnt="0"/>
      <dgm:spPr/>
    </dgm:pt>
    <dgm:pt modelId="{D14D50EC-9CC7-4B0B-9CE7-24F596F70087}" type="pres">
      <dgm:prSet presAssocID="{A5EC3E88-1568-4CF5-BE3E-86081F3892F1}" presName="background2" presStyleLbl="node2" presStyleIdx="1" presStyleCnt="2"/>
      <dgm:spPr/>
    </dgm:pt>
    <dgm:pt modelId="{B3C9D95A-1084-4654-88A7-4D3850BDD42A}" type="pres">
      <dgm:prSet presAssocID="{A5EC3E88-1568-4CF5-BE3E-86081F3892F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6C74C1-E02D-4CE0-973F-7576097FB47A}" type="pres">
      <dgm:prSet presAssocID="{A5EC3E88-1568-4CF5-BE3E-86081F3892F1}" presName="hierChild3" presStyleCnt="0"/>
      <dgm:spPr/>
    </dgm:pt>
    <dgm:pt modelId="{C1A7B392-450D-4701-A98E-859C64153D91}" type="pres">
      <dgm:prSet presAssocID="{6C546D34-D39C-441F-8626-0D7825FB0964}" presName="Name17" presStyleLbl="parChTrans1D3" presStyleIdx="0" presStyleCnt="1"/>
      <dgm:spPr/>
      <dgm:t>
        <a:bodyPr/>
        <a:lstStyle/>
        <a:p>
          <a:endParaRPr lang="ru-RU"/>
        </a:p>
      </dgm:t>
    </dgm:pt>
    <dgm:pt modelId="{978B7FE0-2079-4367-9813-E848BC765172}" type="pres">
      <dgm:prSet presAssocID="{2F3C99C8-0007-4D9F-BA95-9A031E166B5E}" presName="hierRoot3" presStyleCnt="0"/>
      <dgm:spPr/>
    </dgm:pt>
    <dgm:pt modelId="{BF0E3A3C-6E2C-45A3-BF99-30DB2E59F359}" type="pres">
      <dgm:prSet presAssocID="{2F3C99C8-0007-4D9F-BA95-9A031E166B5E}" presName="composite3" presStyleCnt="0"/>
      <dgm:spPr/>
    </dgm:pt>
    <dgm:pt modelId="{4CAF18FA-1C08-4AA9-AAF6-2A120AA6B329}" type="pres">
      <dgm:prSet presAssocID="{2F3C99C8-0007-4D9F-BA95-9A031E166B5E}" presName="background3" presStyleLbl="node3" presStyleIdx="0" presStyleCnt="1"/>
      <dgm:spPr/>
    </dgm:pt>
    <dgm:pt modelId="{BA2ECE96-C496-4A13-A18B-DA09D3666832}" type="pres">
      <dgm:prSet presAssocID="{2F3C99C8-0007-4D9F-BA95-9A031E166B5E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144979-967D-48B2-88FB-079A4E768F49}" type="pres">
      <dgm:prSet presAssocID="{2F3C99C8-0007-4D9F-BA95-9A031E166B5E}" presName="hierChild4" presStyleCnt="0"/>
      <dgm:spPr/>
    </dgm:pt>
  </dgm:ptLst>
  <dgm:cxnLst>
    <dgm:cxn modelId="{D3AED850-524A-442A-B5E7-A85C5C080E9D}" type="presOf" srcId="{E5BF3CDA-C9BD-4106-BC49-D9336B96C0E8}" destId="{3E3500CB-3CE2-4A6F-BBDA-E13FC885EA4B}" srcOrd="0" destOrd="0" presId="urn:microsoft.com/office/officeart/2005/8/layout/hierarchy1"/>
    <dgm:cxn modelId="{7AAFFE4F-DE46-4BF6-8579-977E13447A03}" type="presOf" srcId="{0C684E07-3A15-4819-83AA-CEE20084DDDC}" destId="{286302DE-6C79-4F29-90CF-D49838D3B4A4}" srcOrd="0" destOrd="0" presId="urn:microsoft.com/office/officeart/2005/8/layout/hierarchy1"/>
    <dgm:cxn modelId="{03DE7440-4B63-4215-A284-813072FE0F87}" type="presOf" srcId="{6C546D34-D39C-441F-8626-0D7825FB0964}" destId="{C1A7B392-450D-4701-A98E-859C64153D91}" srcOrd="0" destOrd="0" presId="urn:microsoft.com/office/officeart/2005/8/layout/hierarchy1"/>
    <dgm:cxn modelId="{11540EEB-0CFC-4BF4-8D07-E70DA4A05ECC}" type="presOf" srcId="{A5EC3E88-1568-4CF5-BE3E-86081F3892F1}" destId="{B3C9D95A-1084-4654-88A7-4D3850BDD42A}" srcOrd="0" destOrd="0" presId="urn:microsoft.com/office/officeart/2005/8/layout/hierarchy1"/>
    <dgm:cxn modelId="{8EC4A412-A6CB-429A-8B2E-DDC94EA10B8E}" type="presOf" srcId="{2F3C99C8-0007-4D9F-BA95-9A031E166B5E}" destId="{BA2ECE96-C496-4A13-A18B-DA09D3666832}" srcOrd="0" destOrd="0" presId="urn:microsoft.com/office/officeart/2005/8/layout/hierarchy1"/>
    <dgm:cxn modelId="{B3B8A052-C00F-46A4-8127-2CBAFBDD5298}" srcId="{1AF89DAE-4B3E-4524-9FE2-D0D05D3C2E6E}" destId="{A5EC3E88-1568-4CF5-BE3E-86081F3892F1}" srcOrd="1" destOrd="0" parTransId="{E5BF3CDA-C9BD-4106-BC49-D9336B96C0E8}" sibTransId="{FDAF7D52-CB1D-4603-811A-33EE686DF8C4}"/>
    <dgm:cxn modelId="{0AB2EAC6-08F9-466C-B2EC-BE14E142E4C2}" type="presOf" srcId="{1AF89DAE-4B3E-4524-9FE2-D0D05D3C2E6E}" destId="{5B41A53C-D291-4CC5-A80C-45BC5A1D16B4}" srcOrd="0" destOrd="0" presId="urn:microsoft.com/office/officeart/2005/8/layout/hierarchy1"/>
    <dgm:cxn modelId="{1D8F1D9F-5BD0-4701-86DB-4DA6A26137A4}" type="presOf" srcId="{18EAF6ED-7AAF-45A6-9BE0-D83FFB20E45E}" destId="{4867D326-1856-4B55-8EA0-0A041B7E27B1}" srcOrd="0" destOrd="0" presId="urn:microsoft.com/office/officeart/2005/8/layout/hierarchy1"/>
    <dgm:cxn modelId="{BA7723E5-D09B-4BED-8370-3F907CE3ED3D}" type="presOf" srcId="{F0FFC960-39C7-40F1-AA04-ED6947A68869}" destId="{4307075C-4ABC-42CD-93CC-5D278B05675B}" srcOrd="0" destOrd="0" presId="urn:microsoft.com/office/officeart/2005/8/layout/hierarchy1"/>
    <dgm:cxn modelId="{27288D1B-B540-4774-B843-F92D61D1FC66}" srcId="{18EAF6ED-7AAF-45A6-9BE0-D83FFB20E45E}" destId="{1AF89DAE-4B3E-4524-9FE2-D0D05D3C2E6E}" srcOrd="0" destOrd="0" parTransId="{B486FC04-9166-4599-9399-DADA05295CD6}" sibTransId="{69DA025A-92AE-4F43-9369-DD7AF8BFCDEB}"/>
    <dgm:cxn modelId="{620CDFA3-9D07-450E-945E-2C0FE703C6E0}" srcId="{A5EC3E88-1568-4CF5-BE3E-86081F3892F1}" destId="{2F3C99C8-0007-4D9F-BA95-9A031E166B5E}" srcOrd="0" destOrd="0" parTransId="{6C546D34-D39C-441F-8626-0D7825FB0964}" sibTransId="{04482625-A2C4-4E13-84DE-7086356D932C}"/>
    <dgm:cxn modelId="{17C2AD7D-DCDF-4DF6-9D52-EBEC470C154E}" srcId="{1AF89DAE-4B3E-4524-9FE2-D0D05D3C2E6E}" destId="{F0FFC960-39C7-40F1-AA04-ED6947A68869}" srcOrd="0" destOrd="0" parTransId="{0C684E07-3A15-4819-83AA-CEE20084DDDC}" sibTransId="{E897876A-1251-4E08-89CF-8389BFF144B5}"/>
    <dgm:cxn modelId="{DB114967-7912-4560-828B-E25261F26D86}" type="presParOf" srcId="{4867D326-1856-4B55-8EA0-0A041B7E27B1}" destId="{16B10A86-91F0-4446-B97F-4BFE2802A98C}" srcOrd="0" destOrd="0" presId="urn:microsoft.com/office/officeart/2005/8/layout/hierarchy1"/>
    <dgm:cxn modelId="{92ECF5D0-4D9D-451A-95DB-434A28EC3F2F}" type="presParOf" srcId="{16B10A86-91F0-4446-B97F-4BFE2802A98C}" destId="{3583732B-A96B-4B30-B7DC-AFA565D5B12D}" srcOrd="0" destOrd="0" presId="urn:microsoft.com/office/officeart/2005/8/layout/hierarchy1"/>
    <dgm:cxn modelId="{D214B4EA-0D4F-4ADA-8E1B-760A56DE71D0}" type="presParOf" srcId="{3583732B-A96B-4B30-B7DC-AFA565D5B12D}" destId="{82947FBA-BC01-4638-AE7A-D9F936F0CE2C}" srcOrd="0" destOrd="0" presId="urn:microsoft.com/office/officeart/2005/8/layout/hierarchy1"/>
    <dgm:cxn modelId="{4FA98D98-1713-4468-8993-55FDDAF48EDE}" type="presParOf" srcId="{3583732B-A96B-4B30-B7DC-AFA565D5B12D}" destId="{5B41A53C-D291-4CC5-A80C-45BC5A1D16B4}" srcOrd="1" destOrd="0" presId="urn:microsoft.com/office/officeart/2005/8/layout/hierarchy1"/>
    <dgm:cxn modelId="{79D509F1-26A7-4A95-B17C-E7F961B7C45D}" type="presParOf" srcId="{16B10A86-91F0-4446-B97F-4BFE2802A98C}" destId="{B436D0B9-5309-4FAB-87D7-B4ACE50FB64D}" srcOrd="1" destOrd="0" presId="urn:microsoft.com/office/officeart/2005/8/layout/hierarchy1"/>
    <dgm:cxn modelId="{2F926F8D-1879-4ED2-9C20-09B58B02709E}" type="presParOf" srcId="{B436D0B9-5309-4FAB-87D7-B4ACE50FB64D}" destId="{286302DE-6C79-4F29-90CF-D49838D3B4A4}" srcOrd="0" destOrd="0" presId="urn:microsoft.com/office/officeart/2005/8/layout/hierarchy1"/>
    <dgm:cxn modelId="{32A1DD08-70F8-4153-9E48-151F9E7E962F}" type="presParOf" srcId="{B436D0B9-5309-4FAB-87D7-B4ACE50FB64D}" destId="{000E043F-0D0E-4C38-825C-D6B16B5A5730}" srcOrd="1" destOrd="0" presId="urn:microsoft.com/office/officeart/2005/8/layout/hierarchy1"/>
    <dgm:cxn modelId="{D130FDF2-933C-4873-BC03-ED93964C3784}" type="presParOf" srcId="{000E043F-0D0E-4C38-825C-D6B16B5A5730}" destId="{2078AFC7-2CEB-4EBD-82E8-6809C56FD239}" srcOrd="0" destOrd="0" presId="urn:microsoft.com/office/officeart/2005/8/layout/hierarchy1"/>
    <dgm:cxn modelId="{455CA8BD-3F9C-429A-B46D-55C9E94052C2}" type="presParOf" srcId="{2078AFC7-2CEB-4EBD-82E8-6809C56FD239}" destId="{ADE1188D-796B-4685-87D9-DF8C6B2EE34B}" srcOrd="0" destOrd="0" presId="urn:microsoft.com/office/officeart/2005/8/layout/hierarchy1"/>
    <dgm:cxn modelId="{8F7F9C47-37A4-4F47-9C3E-21837455BA91}" type="presParOf" srcId="{2078AFC7-2CEB-4EBD-82E8-6809C56FD239}" destId="{4307075C-4ABC-42CD-93CC-5D278B05675B}" srcOrd="1" destOrd="0" presId="urn:microsoft.com/office/officeart/2005/8/layout/hierarchy1"/>
    <dgm:cxn modelId="{52363C3C-590A-4AA5-9A5A-DBBB30D83805}" type="presParOf" srcId="{000E043F-0D0E-4C38-825C-D6B16B5A5730}" destId="{1AD58A73-35F4-43DB-925A-236C7BBA2141}" srcOrd="1" destOrd="0" presId="urn:microsoft.com/office/officeart/2005/8/layout/hierarchy1"/>
    <dgm:cxn modelId="{1F507AB1-DF44-447F-80B3-97C5F9AD24E2}" type="presParOf" srcId="{B436D0B9-5309-4FAB-87D7-B4ACE50FB64D}" destId="{3E3500CB-3CE2-4A6F-BBDA-E13FC885EA4B}" srcOrd="2" destOrd="0" presId="urn:microsoft.com/office/officeart/2005/8/layout/hierarchy1"/>
    <dgm:cxn modelId="{6627E273-E4D5-458C-B259-212CABF50670}" type="presParOf" srcId="{B436D0B9-5309-4FAB-87D7-B4ACE50FB64D}" destId="{98B46E0B-4472-4EE4-B8EB-081BAE5A797E}" srcOrd="3" destOrd="0" presId="urn:microsoft.com/office/officeart/2005/8/layout/hierarchy1"/>
    <dgm:cxn modelId="{3BD330CD-B840-4395-BA93-269DF5501772}" type="presParOf" srcId="{98B46E0B-4472-4EE4-B8EB-081BAE5A797E}" destId="{AA7733C9-0D77-467F-BD5D-63432DE6381C}" srcOrd="0" destOrd="0" presId="urn:microsoft.com/office/officeart/2005/8/layout/hierarchy1"/>
    <dgm:cxn modelId="{E5B3A250-2221-428B-81DD-B6B70C100042}" type="presParOf" srcId="{AA7733C9-0D77-467F-BD5D-63432DE6381C}" destId="{D14D50EC-9CC7-4B0B-9CE7-24F596F70087}" srcOrd="0" destOrd="0" presId="urn:microsoft.com/office/officeart/2005/8/layout/hierarchy1"/>
    <dgm:cxn modelId="{59891C64-3C18-4DC9-AE7C-CB1607E16CE0}" type="presParOf" srcId="{AA7733C9-0D77-467F-BD5D-63432DE6381C}" destId="{B3C9D95A-1084-4654-88A7-4D3850BDD42A}" srcOrd="1" destOrd="0" presId="urn:microsoft.com/office/officeart/2005/8/layout/hierarchy1"/>
    <dgm:cxn modelId="{473E003C-2A3B-46EB-A262-6F7E083521C1}" type="presParOf" srcId="{98B46E0B-4472-4EE4-B8EB-081BAE5A797E}" destId="{426C74C1-E02D-4CE0-973F-7576097FB47A}" srcOrd="1" destOrd="0" presId="urn:microsoft.com/office/officeart/2005/8/layout/hierarchy1"/>
    <dgm:cxn modelId="{7EB29840-5C87-481E-957A-8F7416F4177A}" type="presParOf" srcId="{426C74C1-E02D-4CE0-973F-7576097FB47A}" destId="{C1A7B392-450D-4701-A98E-859C64153D91}" srcOrd="0" destOrd="0" presId="urn:microsoft.com/office/officeart/2005/8/layout/hierarchy1"/>
    <dgm:cxn modelId="{289D1353-3CED-422B-80A3-602355D1ABDC}" type="presParOf" srcId="{426C74C1-E02D-4CE0-973F-7576097FB47A}" destId="{978B7FE0-2079-4367-9813-E848BC765172}" srcOrd="1" destOrd="0" presId="urn:microsoft.com/office/officeart/2005/8/layout/hierarchy1"/>
    <dgm:cxn modelId="{CAA8BC9D-CD6E-49EE-8E0A-7EA76F244BDE}" type="presParOf" srcId="{978B7FE0-2079-4367-9813-E848BC765172}" destId="{BF0E3A3C-6E2C-45A3-BF99-30DB2E59F359}" srcOrd="0" destOrd="0" presId="urn:microsoft.com/office/officeart/2005/8/layout/hierarchy1"/>
    <dgm:cxn modelId="{F998CB6D-893D-4570-97B0-E0C2553C80F3}" type="presParOf" srcId="{BF0E3A3C-6E2C-45A3-BF99-30DB2E59F359}" destId="{4CAF18FA-1C08-4AA9-AAF6-2A120AA6B329}" srcOrd="0" destOrd="0" presId="urn:microsoft.com/office/officeart/2005/8/layout/hierarchy1"/>
    <dgm:cxn modelId="{46A502D2-4E9C-4B10-ABB2-B8FCA27BD0C0}" type="presParOf" srcId="{BF0E3A3C-6E2C-45A3-BF99-30DB2E59F359}" destId="{BA2ECE96-C496-4A13-A18B-DA09D3666832}" srcOrd="1" destOrd="0" presId="urn:microsoft.com/office/officeart/2005/8/layout/hierarchy1"/>
    <dgm:cxn modelId="{299605FB-BE58-412D-864A-3F6CBDF383BD}" type="presParOf" srcId="{978B7FE0-2079-4367-9813-E848BC765172}" destId="{E1144979-967D-48B2-88FB-079A4E768F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A7B392-450D-4701-A98E-859C64153D91}">
      <dsp:nvSpPr>
        <dsp:cNvPr id="0" name=""/>
        <dsp:cNvSpPr/>
      </dsp:nvSpPr>
      <dsp:spPr>
        <a:xfrm>
          <a:off x="6428736" y="4039357"/>
          <a:ext cx="91440" cy="752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2660"/>
              </a:lnTo>
            </a:path>
          </a:pathLst>
        </a:custGeom>
        <a:noFill/>
        <a:ln w="2540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500CB-3CE2-4A6F-BBDA-E13FC885EA4B}">
      <dsp:nvSpPr>
        <dsp:cNvPr id="0" name=""/>
        <dsp:cNvSpPr/>
      </dsp:nvSpPr>
      <dsp:spPr>
        <a:xfrm>
          <a:off x="4675380" y="1643353"/>
          <a:ext cx="1799075" cy="752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915"/>
              </a:lnTo>
              <a:lnTo>
                <a:pt x="1799075" y="512915"/>
              </a:lnTo>
              <a:lnTo>
                <a:pt x="1799075" y="752660"/>
              </a:lnTo>
            </a:path>
          </a:pathLst>
        </a:custGeom>
        <a:noFill/>
        <a:ln w="25400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302DE-6C79-4F29-90CF-D49838D3B4A4}">
      <dsp:nvSpPr>
        <dsp:cNvPr id="0" name=""/>
        <dsp:cNvSpPr/>
      </dsp:nvSpPr>
      <dsp:spPr>
        <a:xfrm>
          <a:off x="3093859" y="1643353"/>
          <a:ext cx="1581520" cy="752660"/>
        </a:xfrm>
        <a:custGeom>
          <a:avLst/>
          <a:gdLst/>
          <a:ahLst/>
          <a:cxnLst/>
          <a:rect l="0" t="0" r="0" b="0"/>
          <a:pathLst>
            <a:path>
              <a:moveTo>
                <a:pt x="1581520" y="0"/>
              </a:moveTo>
              <a:lnTo>
                <a:pt x="1581520" y="512915"/>
              </a:lnTo>
              <a:lnTo>
                <a:pt x="0" y="512915"/>
              </a:lnTo>
              <a:lnTo>
                <a:pt x="0" y="752660"/>
              </a:lnTo>
            </a:path>
          </a:pathLst>
        </a:custGeom>
        <a:noFill/>
        <a:ln w="25400" cap="rnd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47FBA-BC01-4638-AE7A-D9F936F0CE2C}">
      <dsp:nvSpPr>
        <dsp:cNvPr id="0" name=""/>
        <dsp:cNvSpPr/>
      </dsp:nvSpPr>
      <dsp:spPr>
        <a:xfrm>
          <a:off x="3381409" y="10"/>
          <a:ext cx="2587942" cy="1643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1A53C-D291-4CC5-A80C-45BC5A1D16B4}">
      <dsp:nvSpPr>
        <dsp:cNvPr id="0" name=""/>
        <dsp:cNvSpPr/>
      </dsp:nvSpPr>
      <dsp:spPr>
        <a:xfrm>
          <a:off x="3668958" y="273181"/>
          <a:ext cx="2587942" cy="1643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rgbClr val="C00000"/>
              </a:solidFill>
            </a:rPr>
            <a:t>Этапы</a:t>
          </a:r>
          <a:endParaRPr lang="ru-RU" sz="5400" kern="1200" dirty="0">
            <a:solidFill>
              <a:srgbClr val="C00000"/>
            </a:solidFill>
          </a:endParaRPr>
        </a:p>
      </dsp:txBody>
      <dsp:txXfrm>
        <a:off x="3668958" y="273181"/>
        <a:ext cx="2587942" cy="1643343"/>
      </dsp:txXfrm>
    </dsp:sp>
    <dsp:sp modelId="{ADE1188D-796B-4685-87D9-DF8C6B2EE34B}">
      <dsp:nvSpPr>
        <dsp:cNvPr id="0" name=""/>
        <dsp:cNvSpPr/>
      </dsp:nvSpPr>
      <dsp:spPr>
        <a:xfrm>
          <a:off x="1582333" y="2396013"/>
          <a:ext cx="3023053" cy="1643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7075C-4ABC-42CD-93CC-5D278B05675B}">
      <dsp:nvSpPr>
        <dsp:cNvPr id="0" name=""/>
        <dsp:cNvSpPr/>
      </dsp:nvSpPr>
      <dsp:spPr>
        <a:xfrm>
          <a:off x="1869882" y="2669185"/>
          <a:ext cx="3023053" cy="1643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/>
              </a:solidFill>
            </a:rPr>
            <a:t>1.</a:t>
          </a:r>
          <a:r>
            <a:rPr lang="ru-RU" sz="2000" kern="1200" dirty="0" smtClean="0"/>
            <a:t> </a:t>
          </a:r>
          <a:r>
            <a:rPr lang="ru-RU" sz="2000" b="1" kern="1200" dirty="0" smtClean="0">
              <a:solidFill>
                <a:schemeClr val="accent2"/>
              </a:solidFill>
            </a:rPr>
            <a:t>Подготовительный процесс.</a:t>
          </a:r>
          <a:endParaRPr lang="ru-RU" sz="2000" b="1" kern="1200" dirty="0">
            <a:solidFill>
              <a:schemeClr val="accent2"/>
            </a:solidFill>
          </a:endParaRPr>
        </a:p>
      </dsp:txBody>
      <dsp:txXfrm>
        <a:off x="1869882" y="2669185"/>
        <a:ext cx="3023053" cy="1643343"/>
      </dsp:txXfrm>
    </dsp:sp>
    <dsp:sp modelId="{D14D50EC-9CC7-4B0B-9CE7-24F596F70087}">
      <dsp:nvSpPr>
        <dsp:cNvPr id="0" name=""/>
        <dsp:cNvSpPr/>
      </dsp:nvSpPr>
      <dsp:spPr>
        <a:xfrm>
          <a:off x="5180484" y="2396013"/>
          <a:ext cx="2587942" cy="1643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9D95A-1084-4654-88A7-4D3850BDD42A}">
      <dsp:nvSpPr>
        <dsp:cNvPr id="0" name=""/>
        <dsp:cNvSpPr/>
      </dsp:nvSpPr>
      <dsp:spPr>
        <a:xfrm>
          <a:off x="5468034" y="2669185"/>
          <a:ext cx="2587942" cy="1643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/>
              </a:solidFill>
            </a:rPr>
            <a:t>2</a:t>
          </a:r>
          <a:r>
            <a:rPr lang="ru-RU" sz="2000" b="1" kern="1200" dirty="0" smtClean="0">
              <a:solidFill>
                <a:schemeClr val="accent2">
                  <a:lumMod val="75000"/>
                </a:schemeClr>
              </a:solidFill>
            </a:rPr>
            <a:t>. </a:t>
          </a:r>
          <a:r>
            <a:rPr lang="ru-RU" sz="2000" b="1" kern="1200" dirty="0" err="1" smtClean="0">
              <a:solidFill>
                <a:schemeClr val="accent2">
                  <a:lumMod val="75000"/>
                </a:schemeClr>
              </a:solidFill>
            </a:rPr>
            <a:t>Деятельностный</a:t>
          </a:r>
          <a:endParaRPr lang="ru-RU" sz="20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5468034" y="2669185"/>
        <a:ext cx="2587942" cy="1643343"/>
      </dsp:txXfrm>
    </dsp:sp>
    <dsp:sp modelId="{4CAF18FA-1C08-4AA9-AAF6-2A120AA6B329}">
      <dsp:nvSpPr>
        <dsp:cNvPr id="0" name=""/>
        <dsp:cNvSpPr/>
      </dsp:nvSpPr>
      <dsp:spPr>
        <a:xfrm>
          <a:off x="5180484" y="4792017"/>
          <a:ext cx="2587942" cy="1643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ECE96-C496-4A13-A18B-DA09D3666832}">
      <dsp:nvSpPr>
        <dsp:cNvPr id="0" name=""/>
        <dsp:cNvSpPr/>
      </dsp:nvSpPr>
      <dsp:spPr>
        <a:xfrm>
          <a:off x="5468034" y="5065189"/>
          <a:ext cx="2587942" cy="1643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2">
                  <a:lumMod val="75000"/>
                </a:schemeClr>
              </a:solidFill>
            </a:rPr>
            <a:t>3.Завершающий</a:t>
          </a:r>
          <a:endParaRPr lang="ru-RU" sz="20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5468034" y="5065189"/>
        <a:ext cx="2587942" cy="1643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17" y="2272454"/>
            <a:ext cx="8842455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0433" y="4145280"/>
            <a:ext cx="7282022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6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2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8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4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37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3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49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2094" y="292948"/>
            <a:ext cx="2340650" cy="6241627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144" y="292948"/>
            <a:ext cx="6848568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531" y="293346"/>
            <a:ext cx="9361826" cy="12194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20532" y="1706318"/>
            <a:ext cx="4606000" cy="48286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74813" y="1706318"/>
            <a:ext cx="4607544" cy="23406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74813" y="4194377"/>
            <a:ext cx="4607544" cy="23406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7E13A-AA20-48C9-A61B-B20CB52FEE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756" y="4700694"/>
            <a:ext cx="8842455" cy="145288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756" y="3100495"/>
            <a:ext cx="8842455" cy="160019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6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24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86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24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1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372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434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49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144" y="1706880"/>
            <a:ext cx="4594609" cy="4827694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8135" y="1706880"/>
            <a:ext cx="4594609" cy="4827694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145" y="1637454"/>
            <a:ext cx="4596415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12" indent="0">
              <a:buNone/>
              <a:defRPr sz="2200" b="1"/>
            </a:lvl2pPr>
            <a:lvl3pPr marL="1012424" indent="0">
              <a:buNone/>
              <a:defRPr sz="2000" b="1"/>
            </a:lvl3pPr>
            <a:lvl4pPr marL="1518636" indent="0">
              <a:buNone/>
              <a:defRPr sz="1800" b="1"/>
            </a:lvl4pPr>
            <a:lvl5pPr marL="2024847" indent="0">
              <a:buNone/>
              <a:defRPr sz="1800" b="1"/>
            </a:lvl5pPr>
            <a:lvl6pPr marL="2531059" indent="0">
              <a:buNone/>
              <a:defRPr sz="1800" b="1"/>
            </a:lvl6pPr>
            <a:lvl7pPr marL="3037271" indent="0">
              <a:buNone/>
              <a:defRPr sz="1800" b="1"/>
            </a:lvl7pPr>
            <a:lvl8pPr marL="3543483" indent="0">
              <a:buNone/>
              <a:defRPr sz="1800" b="1"/>
            </a:lvl8pPr>
            <a:lvl9pPr marL="40496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145" y="2319867"/>
            <a:ext cx="4596415" cy="4214707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523" y="1637454"/>
            <a:ext cx="4598221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212" indent="0">
              <a:buNone/>
              <a:defRPr sz="2200" b="1"/>
            </a:lvl2pPr>
            <a:lvl3pPr marL="1012424" indent="0">
              <a:buNone/>
              <a:defRPr sz="2000" b="1"/>
            </a:lvl3pPr>
            <a:lvl4pPr marL="1518636" indent="0">
              <a:buNone/>
              <a:defRPr sz="1800" b="1"/>
            </a:lvl4pPr>
            <a:lvl5pPr marL="2024847" indent="0">
              <a:buNone/>
              <a:defRPr sz="1800" b="1"/>
            </a:lvl5pPr>
            <a:lvl6pPr marL="2531059" indent="0">
              <a:buNone/>
              <a:defRPr sz="1800" b="1"/>
            </a:lvl6pPr>
            <a:lvl7pPr marL="3037271" indent="0">
              <a:buNone/>
              <a:defRPr sz="1800" b="1"/>
            </a:lvl7pPr>
            <a:lvl8pPr marL="3543483" indent="0">
              <a:buNone/>
              <a:defRPr sz="1800" b="1"/>
            </a:lvl8pPr>
            <a:lvl9pPr marL="404969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523" y="2319867"/>
            <a:ext cx="4598221" cy="4214707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45" y="291253"/>
            <a:ext cx="3422478" cy="123952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240" y="291254"/>
            <a:ext cx="5815503" cy="624332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145" y="1530774"/>
            <a:ext cx="3422478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06212" indent="0">
              <a:buNone/>
              <a:defRPr sz="1300"/>
            </a:lvl2pPr>
            <a:lvl3pPr marL="1012424" indent="0">
              <a:buNone/>
              <a:defRPr sz="1100"/>
            </a:lvl3pPr>
            <a:lvl4pPr marL="1518636" indent="0">
              <a:buNone/>
              <a:defRPr sz="1000"/>
            </a:lvl4pPr>
            <a:lvl5pPr marL="2024847" indent="0">
              <a:buNone/>
              <a:defRPr sz="1000"/>
            </a:lvl5pPr>
            <a:lvl6pPr marL="2531059" indent="0">
              <a:buNone/>
              <a:defRPr sz="1000"/>
            </a:lvl6pPr>
            <a:lvl7pPr marL="3037271" indent="0">
              <a:buNone/>
              <a:defRPr sz="1000"/>
            </a:lvl7pPr>
            <a:lvl8pPr marL="3543483" indent="0">
              <a:buNone/>
              <a:defRPr sz="1000"/>
            </a:lvl8pPr>
            <a:lvl9pPr marL="40496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039" y="5120640"/>
            <a:ext cx="6241733" cy="60452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9039" y="653627"/>
            <a:ext cx="6241733" cy="4389120"/>
          </a:xfrm>
        </p:spPr>
        <p:txBody>
          <a:bodyPr/>
          <a:lstStyle>
            <a:lvl1pPr marL="0" indent="0">
              <a:buNone/>
              <a:defRPr sz="3500"/>
            </a:lvl1pPr>
            <a:lvl2pPr marL="506212" indent="0">
              <a:buNone/>
              <a:defRPr sz="3100"/>
            </a:lvl2pPr>
            <a:lvl3pPr marL="1012424" indent="0">
              <a:buNone/>
              <a:defRPr sz="2700"/>
            </a:lvl3pPr>
            <a:lvl4pPr marL="1518636" indent="0">
              <a:buNone/>
              <a:defRPr sz="2200"/>
            </a:lvl4pPr>
            <a:lvl5pPr marL="2024847" indent="0">
              <a:buNone/>
              <a:defRPr sz="2200"/>
            </a:lvl5pPr>
            <a:lvl6pPr marL="2531059" indent="0">
              <a:buNone/>
              <a:defRPr sz="2200"/>
            </a:lvl6pPr>
            <a:lvl7pPr marL="3037271" indent="0">
              <a:buNone/>
              <a:defRPr sz="2200"/>
            </a:lvl7pPr>
            <a:lvl8pPr marL="3543483" indent="0">
              <a:buNone/>
              <a:defRPr sz="2200"/>
            </a:lvl8pPr>
            <a:lvl9pPr marL="4049695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039" y="5725161"/>
            <a:ext cx="6241733" cy="858519"/>
          </a:xfrm>
        </p:spPr>
        <p:txBody>
          <a:bodyPr/>
          <a:lstStyle>
            <a:lvl1pPr marL="0" indent="0">
              <a:buNone/>
              <a:defRPr sz="1600"/>
            </a:lvl1pPr>
            <a:lvl2pPr marL="506212" indent="0">
              <a:buNone/>
              <a:defRPr sz="1300"/>
            </a:lvl2pPr>
            <a:lvl3pPr marL="1012424" indent="0">
              <a:buNone/>
              <a:defRPr sz="1100"/>
            </a:lvl3pPr>
            <a:lvl4pPr marL="1518636" indent="0">
              <a:buNone/>
              <a:defRPr sz="1000"/>
            </a:lvl4pPr>
            <a:lvl5pPr marL="2024847" indent="0">
              <a:buNone/>
              <a:defRPr sz="1000"/>
            </a:lvl5pPr>
            <a:lvl6pPr marL="2531059" indent="0">
              <a:buNone/>
              <a:defRPr sz="1000"/>
            </a:lvl6pPr>
            <a:lvl7pPr marL="3037271" indent="0">
              <a:buNone/>
              <a:defRPr sz="1000"/>
            </a:lvl7pPr>
            <a:lvl8pPr marL="3543483" indent="0">
              <a:buNone/>
              <a:defRPr sz="1000"/>
            </a:lvl8pPr>
            <a:lvl9pPr marL="40496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0145" y="292947"/>
            <a:ext cx="9362599" cy="1219200"/>
          </a:xfrm>
          <a:prstGeom prst="rect">
            <a:avLst/>
          </a:prstGeom>
        </p:spPr>
        <p:txBody>
          <a:bodyPr vert="horz" lIns="101242" tIns="50621" rIns="101242" bIns="5062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145" y="1706880"/>
            <a:ext cx="9362599" cy="4827694"/>
          </a:xfrm>
          <a:prstGeom prst="rect">
            <a:avLst/>
          </a:prstGeom>
        </p:spPr>
        <p:txBody>
          <a:bodyPr vert="horz" lIns="101242" tIns="50621" rIns="101242" bIns="506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0144" y="6780107"/>
            <a:ext cx="2427341" cy="389467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4320" y="6780107"/>
            <a:ext cx="3294248" cy="389467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5403" y="6780107"/>
            <a:ext cx="2427341" cy="389467"/>
          </a:xfrm>
          <a:prstGeom prst="rect">
            <a:avLst/>
          </a:prstGeom>
        </p:spPr>
        <p:txBody>
          <a:bodyPr vert="horz" lIns="101242" tIns="50621" rIns="101242" bIns="5062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12424" rtl="0" latinLnBrk="0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9659" indent="-379659" algn="l" defTabSz="1012424" rtl="0" latinLnBrk="0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22594" indent="-316382" algn="l" defTabSz="1012424" rtl="0" latinLnBrk="0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5530" indent="-253106" algn="l" defTabSz="1012424" rtl="0" latinLnBrk="0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1741" indent="-253106" algn="l" defTabSz="1012424" rtl="0" latinLnBrk="0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7953" indent="-253106" algn="l" defTabSz="1012424" rtl="0" latinLnBrk="0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4165" indent="-253106" algn="l" defTabSz="101242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0377" indent="-253106" algn="l" defTabSz="101242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96589" indent="-253106" algn="l" defTabSz="101242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02801" indent="-253106" algn="l" defTabSz="101242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212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424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8636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4847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1059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7271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3483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9695" algn="l" defTabSz="1012424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detskiychas.ru/obo_vsyom/poslovitsy-luk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6192044" y="5562600"/>
            <a:ext cx="2812718" cy="54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227" tIns="50613" rIns="101227" bIns="50613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Кохма Ермакова М.В.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WordArt 10"/>
          <p:cNvSpPr>
            <a:spLocks noChangeArrowheads="1" noChangeShapeType="1" noTextEdit="1"/>
          </p:cNvSpPr>
          <p:nvPr/>
        </p:nvSpPr>
        <p:spPr bwMode="auto">
          <a:xfrm>
            <a:off x="2269275" y="2438400"/>
            <a:ext cx="5651694" cy="1523999"/>
          </a:xfrm>
          <a:prstGeom prst="rect">
            <a:avLst/>
          </a:prstGeom>
        </p:spPr>
        <p:txBody>
          <a:bodyPr wrap="none" lIns="88749" tIns="44374" rIns="88749" bIns="44374" fromWordArt="1">
            <a:prstTxWarp prst="textInflateTo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</a:rPr>
              <a:t>Наш веселый огород</a:t>
            </a:r>
            <a:r>
              <a:rPr lang="ru-RU" sz="36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endParaRPr lang="ru-RU" sz="3500" kern="10" dirty="0">
              <a:ln w="9525">
                <a:noFill/>
                <a:round/>
                <a:headEnd/>
                <a:tailEnd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0644" y="990601"/>
            <a:ext cx="5654757" cy="1182221"/>
          </a:xfrm>
          <a:prstGeom prst="rect">
            <a:avLst/>
          </a:prstGeom>
          <a:noFill/>
        </p:spPr>
        <p:txBody>
          <a:bodyPr wrap="square" lIns="88749" tIns="44374" rIns="88749" bIns="44374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ru-RU" sz="3100" b="1" spc="49" dirty="0" smtClean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b="1" spc="49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Исследовательский</a:t>
            </a:r>
            <a:endParaRPr lang="ru-RU" b="1" spc="49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b="1" spc="49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краткосрочный </a:t>
            </a:r>
            <a:r>
              <a:rPr lang="ru-RU" b="1" spc="49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</a:t>
            </a:r>
            <a:endParaRPr lang="ru-RU" b="1" spc="49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67644" y="194444"/>
            <a:ext cx="7696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Муниципальное  дошкольное образовательное учреждение детский сад  №8 г. Кохма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2015год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 descr="C:\Users\HP\Pictures\iVK5SIZF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7188" y="2943225"/>
            <a:ext cx="20669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Для роста растений, для того чтобы они правильно развивались и давали плоды, необходимы: свет, тепло и вода. </a:t>
            </a:r>
          </a:p>
          <a:p>
            <a:pPr algn="just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 вот чтобы овощи, в частности лук, не портились и хорошо хранились, необходима прохлада. Это показала нам последняя луковица, которая великолепно сохранилась, ничуть не изменилась, в холодильнике.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72644" y="762000"/>
            <a:ext cx="5410200" cy="45720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lIns="88749" tIns="44374" rIns="88749" bIns="44374">
            <a:prstTxWarp prst="textCanDown">
              <a:avLst>
                <a:gd name="adj" fmla="val 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200" b="1" spc="49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Выводы: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Текст 6"/>
          <p:cNvSpPr>
            <a:spLocks noGrp="1"/>
          </p:cNvSpPr>
          <p:nvPr>
            <p:ph type="body" sz="half" idx="1"/>
          </p:nvPr>
        </p:nvSpPr>
        <p:spPr>
          <a:xfrm>
            <a:off x="486153" y="1219200"/>
            <a:ext cx="5264517" cy="5257800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</a:pPr>
            <a:r>
              <a:rPr lang="ru-RU" sz="1800" b="1" dirty="0" smtClean="0"/>
              <a:t>     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нас с вами лук - самый обычный овощ, однако его состав не так прост как кажется с виду. </a:t>
            </a:r>
          </a:p>
          <a:p>
            <a:pPr algn="just"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Зеленый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лук защищает от вирусных инфекций. Салат с зеленым луком защитит от простуды и гриппа. Перо лука  полезно для кроветворения.</a:t>
            </a:r>
          </a:p>
          <a:p>
            <a:pPr algn="just"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Свежая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зелень лука возбуждает аппетит, делает любое блюдо более привлекательным. Свойства зеленого лука способствуют пищеварению и процессу усвоения пищи. </a:t>
            </a:r>
          </a:p>
          <a:p>
            <a:pPr algn="just"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Зелёный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лук полезен при авитаминозе, упадке сил, сонливости, головокружении, весеннем утомлении. </a:t>
            </a:r>
          </a:p>
          <a:p>
            <a:pPr algn="just"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Зеленый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лук содержит цинк в большем количестве, чем остальная зелень. Недостаток этого элемента может вызвать выпадение волос и ломкость ногтей. К тому же цинк участвует в формировании иммунитета. В зеленом луке содержатся вещества, укрепляющие сердечную мышцу и стенки сосудов, так что сердечникам и просто ослабленным людям необходимо обратить на него внимание.</a:t>
            </a:r>
          </a:p>
          <a:p>
            <a:pPr algn="just">
              <a:buFontTx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Богат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лук и кальцием и фосфором, что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очень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благотворно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для состояния зубов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0716" y="457199"/>
            <a:ext cx="7446060" cy="424395"/>
          </a:xfrm>
          <a:prstGeom prst="rect">
            <a:avLst/>
          </a:prstGeom>
          <a:noFill/>
        </p:spPr>
        <p:txBody>
          <a:bodyPr lIns="88749" tIns="44374" rIns="88749" bIns="44374">
            <a:prstTxWarp prst="textInflateBottom">
              <a:avLst>
                <a:gd name="adj" fmla="val 96749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500" b="1" spc="49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Полезность зеленого лука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05644" y="990600"/>
            <a:ext cx="6324600" cy="45720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Лук  рекомендуется  есть как можно больше в свежем виде - добавлять в салаты, заправлять им супы, щи, борщи, окрошку, приправлять тушеные овощи, посыпать картофельное пюре или отварной молодой картофель.  Введение лука в блюда витаминизирует их и улучшает вкус. Кроме того, зеленый лук улучшает внешний вид блюд, особенно в сочетании с такими овощами, 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свекла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морковь, помидоры, картофель. Он используется для украшения салатов, различных закусок, первых и вторых мясных, рыбных и овощных блюд.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Зеленый лук необходим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человеческому       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организму круглый год, а особенно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зимой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ранней весной. </a:t>
            </a:r>
          </a:p>
          <a:p>
            <a:endParaRPr lang="ru-RU" sz="2800" dirty="0"/>
          </a:p>
        </p:txBody>
      </p:sp>
      <p:pic>
        <p:nvPicPr>
          <p:cNvPr id="8" name="Picture 5" descr="C:\Documents and Settings\Sasha\Рабочий стол\1306924454__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3044" y="608912"/>
            <a:ext cx="3200400" cy="6393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623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044" y="457200"/>
            <a:ext cx="9362599" cy="4572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Загадки про лук.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39044" y="1066800"/>
            <a:ext cx="3200400" cy="5715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зелен, и густ — 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На грядке вырос куст. 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Начали щипать — 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Стали плакать и рыдать. 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(Зеленый лук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Сидит старый дед,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 золотую шубу одет. 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Кто его раздевает, </a:t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Тот слёзы проливает. 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(Лук)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Никого он не огорчает,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Но плакать всех заставляет.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Пришёл с грядки,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Весь в заплатках,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Взглянешь на него,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Заплачешь все равно.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Пришла Аня в жёлтом сарафане: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Стали Аню раздевать,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Сразу плакать и рыдать.   (луковица)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На каждом есть он огороде,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Ведь он любимец у народа!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Избавит нас от всех недуг,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Чуть-чуть поплачешь. Это...    (лук)</a:t>
            </a:r>
          </a:p>
          <a:p>
            <a:endParaRPr lang="ru-RU" sz="5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77845" y="1066800"/>
            <a:ext cx="2895599" cy="5410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Не умеет он смеяться,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И не любит раздеваться.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Кто с него кафтан снимает,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Слёзы  часто проливает.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На нашей грядке сидит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Игнатка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Кафтан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Игнатки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весь в заплатках.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Если ты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Игнатку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тронешь,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То всегда слезу обронишь.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Сидит дед, во сто шуб одет,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Кто его раздевает,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Тот слезы проливает.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Под землей сидит не велик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 золотой  шубке старик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Заставит плакать всех вокруг,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Хоть он и не драчун, а ...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Хоть он горький - но полезный!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Защищает от болезней!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Микробам разным он не друг -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Потому что это - ...   </a:t>
            </a:r>
            <a:r>
              <a:rPr lang="ru-RU" sz="5600" i="1" dirty="0">
                <a:latin typeface="Times New Roman" pitchFamily="18" charset="0"/>
                <a:cs typeface="Times New Roman" pitchFamily="18" charset="0"/>
              </a:rPr>
              <a:t>(лук)</a:t>
            </a:r>
            <a:endParaRPr lang="ru-RU" sz="5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Picture 5" descr="C:\Documents and Settings\Sasha\Рабочий стол\225ffde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4644" y="2057400"/>
            <a:ext cx="252132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528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244" y="457200"/>
            <a:ext cx="9362599" cy="533400"/>
          </a:xfrm>
        </p:spPr>
        <p:txBody>
          <a:bodyPr>
            <a:normAutofit fontScale="90000"/>
          </a:bodyPr>
          <a:lstStyle/>
          <a:p>
            <a:pPr marL="379659" lvl="0" indent="-379659">
              <a:spcBef>
                <a:spcPct val="20000"/>
              </a:spcBef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Пословицы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 поговорки о луке.</a:t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705644" y="1009226"/>
            <a:ext cx="8991599" cy="53915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900" dirty="0" smtClean="0"/>
              <a:t>Пословицы </a:t>
            </a:r>
            <a:r>
              <a:rPr lang="ru-RU" sz="1900" dirty="0"/>
              <a:t>про лук появились в устной народной речи давно. Есть на Руси такой «Луков день». В Луков день на многих площадках начинался торг репчатым луком – некими </a:t>
            </a:r>
            <a:r>
              <a:rPr lang="ru-RU" sz="1900" dirty="0" err="1"/>
              <a:t>плетеницами</a:t>
            </a:r>
            <a:r>
              <a:rPr lang="ru-RU" sz="1900" dirty="0"/>
              <a:t>.  Красны девицы заплетали из лука косички и привешивали </a:t>
            </a:r>
            <a:r>
              <a:rPr lang="ru-RU" sz="1900" dirty="0" err="1"/>
              <a:t>плетеницы</a:t>
            </a:r>
            <a:r>
              <a:rPr lang="ru-RU" sz="1900" dirty="0"/>
              <a:t> к потолку. Так он и хранился.</a:t>
            </a:r>
          </a:p>
          <a:p>
            <a:pPr marL="0" indent="0">
              <a:buNone/>
            </a:pPr>
            <a:r>
              <a:rPr lang="ru-RU" sz="1900" dirty="0"/>
              <a:t>В старые времена авторами некоторых интересных изречений об этой важной культуре были  </a:t>
            </a:r>
            <a:r>
              <a:rPr lang="ru-RU" sz="1900" dirty="0" err="1"/>
              <a:t>лукоторговцы</a:t>
            </a:r>
            <a:r>
              <a:rPr lang="ru-RU" sz="1900" dirty="0"/>
              <a:t>. Чтобы выгодно продать свой товар, они придумывали меткие выражения.  Со временем, мудрые изречения вошли в обиход как пословицы и поговорки про лук.</a:t>
            </a:r>
          </a:p>
          <a:p>
            <a:pPr marL="0" indent="0">
              <a:buNone/>
            </a:pPr>
            <a:r>
              <a:rPr lang="ru-RU" sz="1900" u="sng" dirty="0">
                <a:solidFill>
                  <a:srgbClr val="C00000"/>
                </a:solidFill>
              </a:rPr>
              <a:t>«Горе ты моё, луковое» </a:t>
            </a:r>
            <a:r>
              <a:rPr lang="ru-RU" sz="1900" dirty="0"/>
              <a:t>— так говорили на Руси о человеке, совершающем какие-либо несуразные поступки. Нет возможности без слёз смотреть на то или иное неразумное действие, совершаемое человеком.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Сидит Ермолка на грядке – сам весь в заплатках.</a:t>
            </a:r>
          </a:p>
          <a:p>
            <a:pPr marL="0" indent="0">
              <a:buNone/>
            </a:pPr>
            <a:r>
              <a:rPr lang="ru-RU" sz="1600" dirty="0"/>
              <a:t>Лук во щах – и голод прощай.</a:t>
            </a:r>
          </a:p>
          <a:p>
            <a:pPr marL="0" indent="0">
              <a:buNone/>
            </a:pPr>
            <a:r>
              <a:rPr lang="ru-RU" sz="1600" dirty="0"/>
              <a:t>Сидит </a:t>
            </a:r>
            <a:r>
              <a:rPr lang="ru-RU" sz="1600" dirty="0" err="1"/>
              <a:t>тупка</a:t>
            </a:r>
            <a:r>
              <a:rPr lang="ru-RU" sz="1600" dirty="0"/>
              <a:t> в семи юбках; кто ни глянет, всяк заплачет.</a:t>
            </a:r>
          </a:p>
          <a:p>
            <a:pPr marL="0" indent="0">
              <a:buNone/>
            </a:pPr>
            <a:r>
              <a:rPr lang="ru-RU" sz="1600" dirty="0"/>
              <a:t>Вырастишь лук от семи недуг.</a:t>
            </a:r>
          </a:p>
          <a:p>
            <a:pPr marL="0" indent="0">
              <a:buNone/>
            </a:pPr>
            <a:r>
              <a:rPr lang="ru-RU" sz="1600" dirty="0"/>
              <a:t>Лук – добро и в бою и во щах (имеется в виду, что лук – это еще </a:t>
            </a:r>
            <a:r>
              <a:rPr lang="ru-RU" sz="1600" dirty="0" smtClean="0"/>
              <a:t>и                                                                                   </a:t>
            </a:r>
            <a:r>
              <a:rPr lang="ru-RU" sz="1600" dirty="0"/>
              <a:t>метательное оружие, стрельба стрелами).</a:t>
            </a:r>
          </a:p>
          <a:p>
            <a:pPr marL="0" indent="0">
              <a:buNone/>
            </a:pPr>
            <a:r>
              <a:rPr lang="ru-RU" sz="1600" dirty="0"/>
              <a:t>Лук да баня все правят.</a:t>
            </a:r>
          </a:p>
          <a:p>
            <a:pPr marL="0" indent="0">
              <a:buNone/>
            </a:pPr>
            <a:r>
              <a:rPr lang="ru-RU" sz="1600" dirty="0"/>
              <a:t>Хрен да редька, лук да капуста лихого не допустят. </a:t>
            </a:r>
          </a:p>
          <a:p>
            <a:pPr marL="0" indent="0">
              <a:buNone/>
            </a:pPr>
            <a:r>
              <a:rPr lang="ru-RU" sz="1600" dirty="0"/>
              <a:t>Лук с чесноком родные братья.  </a:t>
            </a:r>
          </a:p>
          <a:p>
            <a:pPr marL="0" indent="0">
              <a:buNone/>
            </a:pPr>
            <a:r>
              <a:rPr lang="ru-RU" sz="1600" dirty="0"/>
              <a:t>Лук с чесноком родные братья.</a:t>
            </a:r>
          </a:p>
          <a:p>
            <a:pPr marL="0" indent="0">
              <a:buNone/>
            </a:pPr>
            <a:r>
              <a:rPr lang="ru-RU" sz="1600" dirty="0"/>
              <a:t>Ешь лук — чаще зубы будут.</a:t>
            </a:r>
          </a:p>
          <a:p>
            <a:pPr marL="0" indent="0">
              <a:buNone/>
            </a:pPr>
            <a:r>
              <a:rPr lang="ru-RU" sz="1600" dirty="0"/>
              <a:t>Лук добр и в бою, и во щах.</a:t>
            </a:r>
          </a:p>
          <a:p>
            <a:pPr marL="0" indent="0">
              <a:buNone/>
            </a:pPr>
            <a:r>
              <a:rPr lang="ru-RU" sz="1600" dirty="0"/>
              <a:t>Лук от семи недуг.</a:t>
            </a:r>
          </a:p>
          <a:p>
            <a:pPr marL="0" indent="0">
              <a:buNone/>
            </a:pPr>
            <a:r>
              <a:rPr lang="ru-RU" sz="1600" dirty="0"/>
              <a:t>Лук с морковкой хоть и с одной грядки, да неодинаково сладки.</a:t>
            </a:r>
          </a:p>
          <a:p>
            <a:pPr marL="0" indent="0">
              <a:buNone/>
            </a:pPr>
            <a:r>
              <a:rPr lang="ru-RU" sz="1600" dirty="0"/>
              <a:t>Лук семь недугов лечит, а чеснок семь недугов изводит.</a:t>
            </a:r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7" name="Рисунок 6" descr="http://detskiychas.ru/wp-content/uploads/2012/09/kosichka_luka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3644" y="3048000"/>
            <a:ext cx="175260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229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244" y="304800"/>
            <a:ext cx="9362599" cy="609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Стихи о луке.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05645" y="838200"/>
            <a:ext cx="2971800" cy="6172200"/>
          </a:xfrm>
        </p:spPr>
        <p:txBody>
          <a:bodyPr>
            <a:noAutofit/>
          </a:bodyPr>
          <a:lstStyle/>
          <a:p>
            <a:pPr marL="442935" lvl="1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Е. Жуковская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Ох, уж этот злющий лук!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ним узнаешь столько мук!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Жжет глаза и жжет язык,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Заставит плакать в один миг. </a:t>
            </a:r>
          </a:p>
          <a:p>
            <a:pPr marL="442935" lvl="1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442935" lvl="1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И. Ефремов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 меня есть друг,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– от семи недуг!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Это - вкусный и полезный,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Желто - золотистый лук!</a:t>
            </a:r>
          </a:p>
          <a:p>
            <a:pPr marL="442935" lvl="1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442935" lvl="1" indent="0">
              <a:buNone/>
            </a:pP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Хе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Лена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Лук растёт на огороде,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большой хитрец в природе,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сто одёжек он одет,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Ребятишки на обед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хотят его срывать,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Зачем слёзы проливать!?</a:t>
            </a:r>
          </a:p>
          <a:p>
            <a:pPr marL="442935" lvl="1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442935" lvl="1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Н. Красноперова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Букву «Л» тут зреет Лук,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для здоровья лучший друг.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Хоть Лук порой до слёз доводит,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Но со стола у нас не сходит.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салат порежем мы лучок,</a:t>
            </a:r>
          </a:p>
          <a:p>
            <a:pPr marL="442935" lvl="1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Иди, сорви скорей пучок.</a:t>
            </a:r>
          </a:p>
          <a:p>
            <a:pPr marL="442935" lvl="1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54044" y="882933"/>
            <a:ext cx="25146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Казырина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Баба Таня чистит лук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Убежал из кухни внук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хоть мал, но твердо знает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Лук за глазки покусает</a:t>
            </a: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Л. Шмидт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Какое горе! – крикнул Лук.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Я приношу так много мук!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Хозяйка слёзы льёт полдня,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Лишь только шубу сняв с меня.</a:t>
            </a: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Н. Анишина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Лук стал сердитым от обиды: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Во мне сплошные фитонциды.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Да, иногда я раздражаю, —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сказал он, слёзы вытирая. —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Когда людей сразит недуг,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все вспоминают: – Где же лук?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Я выгоняю хворь и боль,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Средь овощей и я не ноль.</a:t>
            </a: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Л. Громова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Жертва я ужасных мук, -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Ненавижу резать лук!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Щиплет он мне нос, глаза,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Все лицо уже в слезах</a:t>
            </a: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4644" y="2057400"/>
            <a:ext cx="240208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25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05644" y="1143000"/>
            <a:ext cx="2209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А. Тесленко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Вот на грядке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лук зелёный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Ярким солнцем освещенный,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Стрелы вытянулись в ряд,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Как солдатиков отряд.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Знают все, что лук полезен,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Витаминами богат,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Но немного горьковат.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этом лук не виноват.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природы он такой,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Очень скромный и простой.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Ешьте все зелёный лук,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здоровью верный друг!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О. Ефимова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Я ненавижу в супе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лук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Ужасней нет картины.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 бабушка твердит: -мой внук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Есть должен витамины!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Да я не против витамин,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 в супе их не видно.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Там плавает лишь лук один,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Вот отчего обидно!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40832" y="381000"/>
            <a:ext cx="2208212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Попова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Там, на  кухне, что  за  запах,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Что  сбежал  оттуда  папа?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Там  на  кухне, что  за  звук?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Это  мама  режет  лук!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Режет  лук  и  плачет.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Что  все  это  значит?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Кто  же  мамочку  обидел?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Но  когда  я  лук  увидел,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Тоже  плачу  в  два  ручья…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Почему  же  плачу  я?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Мне  не  больно, не  обидно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  слезам  конца  не  видно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Генералова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Почему от лука плачут?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Говорят, он очень злой.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Кто же злит его на даче?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Почему же он такой?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Я у бабушки спросила: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Расскажи мне, почему?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она мне объяснила,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Разъяснила что к чему.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Что лучок - полезный овощ,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никто его не злит.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Он всегда спешит на помощь,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микробов защитит.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Лук сырой, конечно, горький,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 чеснок ещё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горчей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Но зато помощник стойкий</a:t>
            </a:r>
          </a:p>
          <a:p>
            <a:pPr marL="0" indent="0"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 простуды для людей.</a:t>
            </a: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6115844" y="1219200"/>
            <a:ext cx="2590800" cy="4827694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972844" y="381000"/>
            <a:ext cx="2209800" cy="3352800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/>
              <a:t>Ю. </a:t>
            </a:r>
            <a:r>
              <a:rPr lang="ru-RU" sz="1200" b="1" dirty="0" err="1"/>
              <a:t>Дулепина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огороде летал жук.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Сел на грядку, стал есть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лук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Слёзы в три ручья бегут,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Говорит: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-Зелёный лук!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Подожду, когда созреет,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Слишком горький, 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Пусть краснеет,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Будет лучок сладкий,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Прилечу на грядку.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Говорим мы: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Глупый жук,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бывает красным лук,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Сладким тоже не бывает,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Каждый школьник это знает.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Пусть он будет горький, злой,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Лук полезен нам такой!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7145338" y="457200"/>
            <a:ext cx="2209800" cy="3333750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/>
              <a:t>Ю. </a:t>
            </a:r>
            <a:r>
              <a:rPr lang="ru-RU" sz="1200" b="1" dirty="0" err="1"/>
              <a:t>Дулепина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В огороде летал жук.</a:t>
            </a:r>
            <a:br>
              <a:rPr lang="ru-RU" sz="1200" dirty="0"/>
            </a:br>
            <a:r>
              <a:rPr lang="ru-RU" sz="1200" dirty="0"/>
              <a:t>Сел на грядку, стал есть </a:t>
            </a:r>
            <a:r>
              <a:rPr lang="ru-RU" sz="1200" b="1" dirty="0"/>
              <a:t>лук</a:t>
            </a:r>
            <a:r>
              <a:rPr lang="ru-RU" sz="1200" dirty="0"/>
              <a:t>.</a:t>
            </a:r>
            <a:br>
              <a:rPr lang="ru-RU" sz="1200" dirty="0"/>
            </a:br>
            <a:r>
              <a:rPr lang="ru-RU" sz="1200" dirty="0"/>
              <a:t>Слёзы в три ручья бегут,</a:t>
            </a:r>
            <a:br>
              <a:rPr lang="ru-RU" sz="1200" dirty="0"/>
            </a:br>
            <a:r>
              <a:rPr lang="ru-RU" sz="1200" dirty="0"/>
              <a:t>Говорит:</a:t>
            </a:r>
            <a:br>
              <a:rPr lang="ru-RU" sz="1200" dirty="0"/>
            </a:br>
            <a:r>
              <a:rPr lang="ru-RU" sz="1200" dirty="0"/>
              <a:t>-Зелёный лук!</a:t>
            </a:r>
            <a:br>
              <a:rPr lang="ru-RU" sz="1200" dirty="0"/>
            </a:br>
            <a:r>
              <a:rPr lang="ru-RU" sz="1200" dirty="0"/>
              <a:t>Подожду, когда созреет,</a:t>
            </a:r>
            <a:br>
              <a:rPr lang="ru-RU" sz="1200" dirty="0"/>
            </a:br>
            <a:r>
              <a:rPr lang="ru-RU" sz="1200" dirty="0"/>
              <a:t>Слишком горький, </a:t>
            </a:r>
            <a:br>
              <a:rPr lang="ru-RU" sz="1200" dirty="0"/>
            </a:br>
            <a:r>
              <a:rPr lang="ru-RU" sz="1200" dirty="0"/>
              <a:t>Пусть краснеет,</a:t>
            </a:r>
            <a:br>
              <a:rPr lang="ru-RU" sz="1200" dirty="0"/>
            </a:br>
            <a:r>
              <a:rPr lang="ru-RU" sz="1200" dirty="0"/>
              <a:t>Будет лучок сладкий,</a:t>
            </a:r>
            <a:br>
              <a:rPr lang="ru-RU" sz="1200" dirty="0"/>
            </a:br>
            <a:r>
              <a:rPr lang="ru-RU" sz="1200" dirty="0"/>
              <a:t>Прилечу на грядку.</a:t>
            </a:r>
            <a:br>
              <a:rPr lang="ru-RU" sz="1200" dirty="0"/>
            </a:br>
            <a:r>
              <a:rPr lang="ru-RU" sz="1200" dirty="0"/>
              <a:t>Говорим мы:</a:t>
            </a:r>
            <a:br>
              <a:rPr lang="ru-RU" sz="1200" dirty="0"/>
            </a:br>
            <a:r>
              <a:rPr lang="ru-RU" sz="1200" dirty="0"/>
              <a:t>- Глупый жук,</a:t>
            </a:r>
            <a:br>
              <a:rPr lang="ru-RU" sz="1200" dirty="0"/>
            </a:br>
            <a:r>
              <a:rPr lang="ru-RU" sz="1200" dirty="0"/>
              <a:t>Не бывает красным лук,</a:t>
            </a:r>
            <a:br>
              <a:rPr lang="ru-RU" sz="1200" dirty="0"/>
            </a:br>
            <a:r>
              <a:rPr lang="ru-RU" sz="1200" dirty="0"/>
              <a:t>Сладким тоже не бывает,</a:t>
            </a:r>
            <a:br>
              <a:rPr lang="ru-RU" sz="1200" dirty="0"/>
            </a:br>
            <a:r>
              <a:rPr lang="ru-RU" sz="1200" dirty="0"/>
              <a:t>Каждый школьник это знает.</a:t>
            </a:r>
            <a:br>
              <a:rPr lang="ru-RU" sz="1200" dirty="0"/>
            </a:br>
            <a:r>
              <a:rPr lang="ru-RU" sz="1200" dirty="0"/>
              <a:t>Пусть он будет горький, злой,</a:t>
            </a:r>
            <a:br>
              <a:rPr lang="ru-RU" sz="1200" dirty="0"/>
            </a:br>
            <a:r>
              <a:rPr lang="ru-RU" sz="1200" dirty="0"/>
              <a:t>Лук полезен нам такой!</a:t>
            </a:r>
            <a:br>
              <a:rPr lang="ru-RU" sz="1200" dirty="0"/>
            </a:br>
            <a:endParaRPr lang="ru-RU" sz="1200" dirty="0"/>
          </a:p>
          <a:p>
            <a:pPr marL="0" indent="0">
              <a:buFont typeface="Arial" pitchFamily="34" charset="0"/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7127082" y="3886200"/>
            <a:ext cx="2209800" cy="2895600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/>
              <a:t>С. </a:t>
            </a:r>
            <a:r>
              <a:rPr lang="ru-RU" sz="1200" b="1" dirty="0" err="1"/>
              <a:t>Агарков</a:t>
            </a:r>
            <a:r>
              <a:rPr lang="ru-RU" sz="1200" b="1" dirty="0"/>
              <a:t/>
            </a:r>
            <a:br>
              <a:rPr lang="ru-RU" sz="1200" b="1" dirty="0"/>
            </a:br>
            <a:r>
              <a:rPr lang="ru-RU" sz="1200" dirty="0"/>
              <a:t>Слёзы льются градом –</a:t>
            </a:r>
            <a:br>
              <a:rPr lang="ru-RU" sz="1200" dirty="0"/>
            </a:br>
            <a:r>
              <a:rPr lang="ru-RU" sz="1200" dirty="0"/>
              <a:t>Сеня режет лук.</a:t>
            </a:r>
            <a:br>
              <a:rPr lang="ru-RU" sz="1200" dirty="0"/>
            </a:br>
            <a:r>
              <a:rPr lang="ru-RU" sz="1200" dirty="0"/>
              <a:t>Брат смеётся рядом:</a:t>
            </a:r>
            <a:br>
              <a:rPr lang="ru-RU" sz="1200" dirty="0"/>
            </a:br>
            <a:r>
              <a:rPr lang="ru-RU" sz="1200" dirty="0"/>
              <a:t>-- Лук тебе – не друг!</a:t>
            </a:r>
            <a:br>
              <a:rPr lang="ru-RU" sz="1200" dirty="0"/>
            </a:br>
            <a:r>
              <a:rPr lang="ru-RU" sz="1200" dirty="0"/>
              <a:t>- Ничего, братишка,</a:t>
            </a:r>
            <a:br>
              <a:rPr lang="ru-RU" sz="1200" dirty="0"/>
            </a:br>
            <a:r>
              <a:rPr lang="ru-RU" sz="1200" dirty="0"/>
              <a:t>Скоро твой черёд!</a:t>
            </a:r>
            <a:br>
              <a:rPr lang="ru-RU" sz="1200" dirty="0"/>
            </a:br>
            <a:r>
              <a:rPr lang="ru-RU" sz="1200" dirty="0"/>
              <a:t>Лук кусачий слишком,</a:t>
            </a:r>
            <a:br>
              <a:rPr lang="ru-RU" sz="1200" dirty="0"/>
            </a:br>
            <a:r>
              <a:rPr lang="ru-RU" sz="1200" dirty="0"/>
              <a:t>Сам тебя найдёт.</a:t>
            </a:r>
            <a:br>
              <a:rPr lang="ru-RU" sz="1200" dirty="0"/>
            </a:br>
            <a:r>
              <a:rPr lang="ru-RU" sz="1200" dirty="0"/>
              <a:t>Кончилась потеха,</a:t>
            </a:r>
            <a:br>
              <a:rPr lang="ru-RU" sz="1200" dirty="0"/>
            </a:br>
            <a:r>
              <a:rPr lang="ru-RU" sz="1200" dirty="0"/>
              <a:t>Сева трёт глаза.</a:t>
            </a:r>
            <a:br>
              <a:rPr lang="ru-RU" sz="1200" dirty="0"/>
            </a:br>
            <a:r>
              <a:rPr lang="ru-RU" sz="1200" dirty="0"/>
              <a:t>Тут уж не до смеха:</a:t>
            </a:r>
            <a:br>
              <a:rPr lang="ru-RU" sz="1200" dirty="0"/>
            </a:br>
            <a:r>
              <a:rPr lang="ru-RU" sz="1200" dirty="0"/>
              <a:t>На щеке слеза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2747170" y="3151294"/>
            <a:ext cx="2209800" cy="2895600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бъект 3"/>
          <p:cNvSpPr txBox="1">
            <a:spLocks/>
          </p:cNvSpPr>
          <p:nvPr/>
        </p:nvSpPr>
        <p:spPr>
          <a:xfrm>
            <a:off x="5011738" y="3935306"/>
            <a:ext cx="2208212" cy="2846494"/>
          </a:xfrm>
          <a:prstGeom prst="rect">
            <a:avLst/>
          </a:prstGeom>
        </p:spPr>
        <p:txBody>
          <a:bodyPr vert="horz" lIns="101242" tIns="50621" rIns="101242" bIns="50621" rtlCol="0">
            <a:noAutofit/>
          </a:bodyPr>
          <a:lstStyle>
            <a:lvl1pPr marL="379659" indent="-379659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594" indent="-316382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5530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1741" indent="-253106" algn="l" defTabSz="1012424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77953" indent="-253106" algn="l" defTabSz="1012424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84165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90377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96589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2801" indent="-253106" algn="l" defTabSz="1012424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Груданов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Там, на грядке у беседки,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Вырос лук - большой и крепкий!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Знаем мы уже давно,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Что поплачем от него.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 как любим мы с друзьями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Лук, поджаренный с грибами!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макаронами, в котлете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Или в свежем винегрете!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общем, мы, когда едим,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Очень часто дружим с ним.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Потому что этот лук -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здоровья первый друг!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6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162844" y="674848"/>
            <a:ext cx="8458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241024" lvl="2" indent="-228600" algn="just" defTabSz="914400" fontAlgn="base">
              <a:spcBef>
                <a:spcPct val="0"/>
              </a:spcBef>
              <a:spcAft>
                <a:spcPct val="0"/>
              </a:spcAft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Информационная карта проекта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343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Полное название проекта: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«Наш веселый огород»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Авторы проекта.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воспитатель - Ермакова М.В.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Продолжительность проекта: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краткосрочный ,МАРТ 2015.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 проекта: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творческий, исследовательский, игровой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Участники проекта: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педагоги, воспитанники и их родители.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43400" algn="l"/>
              </a:tabLst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 детей: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дошкольники младшего дошкольного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возраста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5" descr="C:\Documents and Settings\Sasha\Рабочий стол\1306924454__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11044" y="2895600"/>
            <a:ext cx="19812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5644" y="1706880"/>
            <a:ext cx="9067800" cy="3627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 мышление, творческое воображение и любознательность в процессе опытнической и исследовательской деятельности детей.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 интерес детей к растительному миру.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4644" y="71437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7"/>
          <p:cNvSpPr>
            <a:spLocks noGrp="1"/>
          </p:cNvSpPr>
          <p:nvPr>
            <p:ph idx="1"/>
          </p:nvPr>
        </p:nvSpPr>
        <p:spPr>
          <a:xfrm>
            <a:off x="553244" y="1447800"/>
            <a:ext cx="9296400" cy="4800600"/>
          </a:xfrm>
        </p:spPr>
        <p:txBody>
          <a:bodyPr/>
          <a:lstStyle/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Деятельность, связанная с экспериментированием и наблюдением, играет большую роль в развитии психической сферы ребенка – в развитии мышления (операции анализа и синтеза, сравнения, умение обобщать и делать выводы), памяти, воображения, внимания. 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Кроме того, ребенок приучается к аккуратности,  обращает внимание на детали, не упускает из виду общую картину.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Дети испытывают огромный интерес  к подобной деятельности, склоняются к самостоятельному наблюдению за объектами живой природы. 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Ценность экспериментирования и наблюдения для развития познавательной сферы ребенка давно доказана!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8844" y="774412"/>
            <a:ext cx="4003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 темы.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1012424" rtl="0">
              <a:spcBef>
                <a:spcPct val="0"/>
              </a:spcBef>
            </a:pPr>
            <a:r>
              <a:rPr lang="ru-RU" sz="3200" b="1" dirty="0" smtClean="0">
                <a:solidFill>
                  <a:srgbClr val="FF0000"/>
                </a:solidFill>
              </a:rPr>
              <a:t>Проблема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ru-RU" dirty="0" smtClean="0"/>
              <a:t>С </a:t>
            </a:r>
            <a:r>
              <a:rPr lang="ru-RU" dirty="0" smtClean="0"/>
              <a:t>наступлением весны организм любого человека чувствует нехватку витаминов. Поэтому мы с родителями решили разбить огород на подоконнике, чтобы дети не только наблюдали за ростом растений, но чтобы знали, какую пользу они приносят. На огороде посадили лук, петрушку, укроп, а чтобы огород привлек к себе еще большее внимание детей, сказочно оформили его.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145" y="609600"/>
            <a:ext cx="9362599" cy="533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0145" y="1295400"/>
            <a:ext cx="9362599" cy="52391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Для детей: Расширение знаний о строении растений и роли овощей в жизни человека; формирование первоначальных навыков бережного отношения к растительному миру; развитие наблюдательности; активизация словарного запаса; накопление эмоционального позитивного опыта общения с природой; самоутверждение личности ребенка; снятие стрессовых факторов. </a:t>
            </a:r>
          </a:p>
          <a:p>
            <a:r>
              <a:rPr lang="ru-RU" dirty="0" smtClean="0"/>
              <a:t>Для родителей: повышение компетентности по данной теме, избрание нужных ориентиров в воспитании, укрепление детско-родительских отношений, самореализация. </a:t>
            </a:r>
          </a:p>
          <a:p>
            <a:r>
              <a:rPr lang="ru-RU" dirty="0" smtClean="0"/>
              <a:t>Для педагога: повышение профессионализма, внедрение новых методов в работе с детьми и родителями, самореализация. </a:t>
            </a:r>
          </a:p>
          <a:p>
            <a:r>
              <a:rPr lang="ru-RU" dirty="0" smtClean="0"/>
              <a:t>Оборудование и материалы для посадки растений и ухода за ними: ящики с землей, семена растений, палочки, совочки, лейки с водой, грабельки.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smtClean="0">
                <a:solidFill>
                  <a:schemeClr val="accent2"/>
                </a:solidFill>
              </a:rPr>
              <a:t> </a:t>
            </a:r>
            <a:endParaRPr lang="en-US" b="1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b="1" smtClean="0">
                <a:solidFill>
                  <a:schemeClr val="accent2"/>
                </a:solidFill>
              </a:rPr>
              <a:t>   </a:t>
            </a:r>
          </a:p>
          <a:p>
            <a:pPr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b="1" smtClean="0">
              <a:solidFill>
                <a:schemeClr val="accent2"/>
              </a:solidFill>
            </a:endParaRPr>
          </a:p>
          <a:p>
            <a:endParaRPr lang="ru-RU" smtClean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661773227"/>
              </p:ext>
            </p:extLst>
          </p:nvPr>
        </p:nvGraphicFramePr>
        <p:xfrm>
          <a:off x="308149" y="266469"/>
          <a:ext cx="9638310" cy="67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C:\Documents and Settings\Sasha\Рабочий стол\225ffde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2844" y="533400"/>
            <a:ext cx="156882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400844" y="152400"/>
            <a:ext cx="9220200" cy="6781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2. Краткое содержание проекта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174" name="WordArt 13"/>
          <p:cNvSpPr>
            <a:spLocks noChangeArrowheads="1" noChangeShapeType="1" noTextEdit="1"/>
          </p:cNvSpPr>
          <p:nvPr/>
        </p:nvSpPr>
        <p:spPr bwMode="auto">
          <a:xfrm>
            <a:off x="1696244" y="762000"/>
            <a:ext cx="6970785" cy="838201"/>
          </a:xfrm>
          <a:prstGeom prst="rect">
            <a:avLst/>
          </a:prstGeom>
        </p:spPr>
        <p:txBody>
          <a:bodyPr wrap="none" lIns="88749" tIns="44374" rIns="88749" bIns="44374" fromWordArt="1">
            <a:prstTxWarp prst="textInflateTop">
              <a:avLst>
                <a:gd name="adj" fmla="val 1065"/>
              </a:avLst>
            </a:prstTxWarp>
          </a:bodyPr>
          <a:lstStyle/>
          <a:p>
            <a:pPr algn="ctr"/>
            <a:endParaRPr lang="ru-RU" sz="3500" b="1" kern="10" dirty="0">
              <a:ln w="19050">
                <a:noFill/>
                <a:round/>
                <a:headEnd/>
                <a:tailEnd/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5644" y="1524000"/>
          <a:ext cx="8991599" cy="548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54"/>
                <a:gridCol w="979283"/>
                <a:gridCol w="6258963"/>
                <a:gridCol w="121919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Этапы проекта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12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педагогов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членов семьи</a:t>
                      </a:r>
                    </a:p>
                  </a:txBody>
                  <a:tcPr marL="68580" marR="68580" marT="0" marB="0"/>
                </a:tc>
              </a:tr>
              <a:tr h="932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Подготовитель-ный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1. Вхождение в проблемную ситуацию.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Определяют наиболее интересующую детей область исследования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Формулируют проблему исходя из интересов детей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Составляют план-схему проекта с включением в него занятий, игр, домашних заданий для самостоятельного выполнения и других видов детской 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Привлекают родителей и специалистов к осуществлению соответствующих разделов 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Подготавливают развивающую среду по теме (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семена,земля,тара,иллюстрации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книги и т.д.)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Оформляют стенд для родителей с информацией по проведению мероприятий данного проекта, проводят консультацию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1. Сбор материала по теме.</a:t>
                      </a:r>
                    </a:p>
                  </a:txBody>
                  <a:tcPr marL="68580" marR="68580" marT="0" marB="0"/>
                </a:tc>
              </a:tr>
              <a:tr h="268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Деятельностный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1. Вживание в игровую ситуацию, принятие задачи.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2. Объединение в рабочие группы.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3. Формирование знаний, умений, навыков.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4. Продуктивная деятельность в соответствии с планом (лепка, конструирование, аппликация и т.д.)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Создают игровую ситуацию строительство огорода ,формулируют задачу.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Углубляют представление детей , используя различные педагогические методы и приёмы: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Рассматривание семян (укропа, петрушки, посадка семян и лука. 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Опытно-экспериментальная деятельность: «Строение растений», «Условия, необходимые для жизни растений», «Рост, развитие растений».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НОД с детьми: «Овощи – кладовая здоровья», «Что растет на грядке».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Игры - драматизации по сказкам: «Репка», «Пых».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Проведение дидактических игр: «Узнай на ощупь», «Узнай на вкус», «Чудесный мешочек».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Разучивание с детьми стихов, загадок о растениях. 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Рассматривание иллюстраций, картин с изображением овощей (сравнить их по цвету, форме, размеру, вкусу) 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 Беседы о том, чем полезны овощи на грядке; чем опасны немытые овощи. 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 Рисование «Лук от семи недуг».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чтение худ. литературы по теме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Организуют художественно-творческую деятельность детей: конструирование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Оказывают помощь в решении практических задач.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Направляют, осуществляют контроль над реализацией проекта.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Изготовление из подручного материала деталей для огорода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участках.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2. Активное участие в запланированных мероприятиях ДОУ.</a:t>
                      </a:r>
                    </a:p>
                  </a:txBody>
                  <a:tcPr marL="68580" marR="68580" marT="0" marB="0"/>
                </a:tc>
              </a:tr>
              <a:tr h="239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Завершающий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1. Участие в презентации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2. Размышления над приобретёнными знаниями, опытом.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Презентация для родителей «Веселый огород».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125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1.Помощь в изготовлении  конечного продукта проекта </a:t>
                      </a:r>
                    </a:p>
                    <a:p>
                      <a:pPr algn="l">
                        <a:spcBef>
                          <a:spcPts val="1125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Участие в качестве зрителей.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3. Системная паутинка по проекту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77044" y="1066800"/>
          <a:ext cx="9328944" cy="5433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9648"/>
                <a:gridCol w="3109648"/>
                <a:gridCol w="3109648"/>
              </a:tblGrid>
              <a:tr h="1700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Рассматривание картинок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картин по теме;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Игры - драматизации по сказкам: «Репка», «Пых».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Разучивание стихотворений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Познание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Беседы "Овощи и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фрукты-нужные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продукты!"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НОД "Труд взрослых весной"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Опытно-экспериментальная деятельность: «Строение растений», «Условия, необходимые для жизни растений», «Рост, развитие растений».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Times New Roman"/>
                          <a:cs typeface="Times New Roman"/>
                        </a:rPr>
                        <a:t> НОД с детьми: «Овощи – кладовая здоровья», «Что растет на грядке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Здоровье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Как нужно заботится о здоровье?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Почему полезно есть лук?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Прежде чем за стол мне сесть, я подумаю что есть.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Что значит быть здоровым?</a:t>
                      </a:r>
                    </a:p>
                  </a:txBody>
                  <a:tcPr marL="68580" marR="68580" marT="0" marB="0"/>
                </a:tc>
              </a:tr>
              <a:tr h="1118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Социализация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Какой должна быть спортивная команда?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 Для чего встречаются спортсмены из разных стран?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 Кто помогает людям быть здоровыми?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Как правильно играть в подвижные игры?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Чтение художественной литературы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Чтение стихотворений о растениях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-отгадывание загадок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Чтение рассказов,сказок на тему «Огород».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Труд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Чтоб добиться результата, потрудитесь ка, ребята!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Чтоб здоровыми остаться – надо много нам стараться!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Уход за посадками лука и рассадой цветов</a:t>
                      </a:r>
                    </a:p>
                  </a:txBody>
                  <a:tcPr marL="68580" marR="68580" marT="0" marB="0"/>
                </a:tc>
              </a:tr>
              <a:tr h="954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Сюжетно-игровые занятия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"У бабушки в деревне"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"У бабушки в гостях"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ТЕМА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900" b="1" kern="18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«Наш веселый огород»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Музыка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Песни о весне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Ритмическая гимнастика.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 Музыкальное сопровождение ООД.</a:t>
                      </a:r>
                    </a:p>
                  </a:txBody>
                  <a:tcPr marL="68580" marR="68580" marT="0" marB="0"/>
                </a:tc>
              </a:tr>
              <a:tr h="1249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Безопасность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Как вести себя на огороде?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Какие правила использования инструментов надо знать?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 проекта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Презентация проекта.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Художественно-творческая деятельность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Конструирование "Забор для огорода"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Аппликация "Скворечник"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Рисование"Лук от семи недуг"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1816</Words>
  <Application>Microsoft Office PowerPoint</Application>
  <PresentationFormat>Произвольный</PresentationFormat>
  <Paragraphs>296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Слайд 1</vt:lpstr>
      <vt:lpstr>Слайд 2</vt:lpstr>
      <vt:lpstr>Слайд 3</vt:lpstr>
      <vt:lpstr>Слайд 4</vt:lpstr>
      <vt:lpstr>Проблема </vt:lpstr>
      <vt:lpstr>Задачи: </vt:lpstr>
      <vt:lpstr>Слайд 7</vt:lpstr>
      <vt:lpstr>Слайд 8</vt:lpstr>
      <vt:lpstr>3. Системная паутинка по проекту </vt:lpstr>
      <vt:lpstr>Слайд 10</vt:lpstr>
      <vt:lpstr>Слайд 11</vt:lpstr>
      <vt:lpstr>Слайд 12</vt:lpstr>
      <vt:lpstr>Загадки про лук.</vt:lpstr>
      <vt:lpstr> Пословицы и поговорки о луке. </vt:lpstr>
      <vt:lpstr>Стихи о луке.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HP</cp:lastModifiedBy>
  <cp:revision>45</cp:revision>
  <cp:lastPrinted>2013-04-23T16:58:30Z</cp:lastPrinted>
  <dcterms:modified xsi:type="dcterms:W3CDTF">2015-03-15T14:11:03Z</dcterms:modified>
</cp:coreProperties>
</file>