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6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6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60093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9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811BB-E146-41F2-ACA8-6EC34917BCA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1503C-AEEF-44A3-9173-390634FCA78E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Цель</a:t>
          </a:r>
          <a:endParaRPr lang="ru-RU" dirty="0">
            <a:solidFill>
              <a:srgbClr val="7030A0"/>
            </a:solidFill>
          </a:endParaRPr>
        </a:p>
      </dgm:t>
    </dgm:pt>
    <dgm:pt modelId="{68102CE5-D56A-416F-8D51-055E60BEB853}" type="parTrans" cxnId="{4DC536D7-F2D6-4D43-A9DE-5EEFD0C54CD5}">
      <dgm:prSet/>
      <dgm:spPr/>
      <dgm:t>
        <a:bodyPr/>
        <a:lstStyle/>
        <a:p>
          <a:endParaRPr lang="ru-RU"/>
        </a:p>
      </dgm:t>
    </dgm:pt>
    <dgm:pt modelId="{2502DB89-48F0-4B52-9C46-56D610368B35}" type="sibTrans" cxnId="{4DC536D7-F2D6-4D43-A9DE-5EEFD0C54CD5}">
      <dgm:prSet/>
      <dgm:spPr/>
      <dgm:t>
        <a:bodyPr/>
        <a:lstStyle/>
        <a:p>
          <a:endParaRPr lang="ru-RU"/>
        </a:p>
      </dgm:t>
    </dgm:pt>
    <dgm:pt modelId="{63958683-1DF8-4B9E-9482-646D6AB94D4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i="1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развитие в игровой </a:t>
          </a:r>
          <a:r>
            <a:rPr lang="ru-RU" sz="1200" i="1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форме речемыслительной </a:t>
          </a:r>
          <a:r>
            <a:rPr lang="ru-RU" sz="1200" i="1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активности  детей </a:t>
          </a:r>
          <a:endParaRPr lang="ru-RU" sz="1200" i="1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gm:t>
    </dgm:pt>
    <dgm:pt modelId="{070D2BF2-EE95-4D58-9008-BC84E61E207D}" type="parTrans" cxnId="{2CCDD8D1-0EA6-4718-A697-12A7B80A1264}">
      <dgm:prSet/>
      <dgm:spPr/>
      <dgm:t>
        <a:bodyPr/>
        <a:lstStyle/>
        <a:p>
          <a:endParaRPr lang="ru-RU"/>
        </a:p>
      </dgm:t>
    </dgm:pt>
    <dgm:pt modelId="{FA8CAB46-80C6-4980-8860-10744C8C03D1}" type="sibTrans" cxnId="{2CCDD8D1-0EA6-4718-A697-12A7B80A1264}">
      <dgm:prSet/>
      <dgm:spPr/>
      <dgm:t>
        <a:bodyPr/>
        <a:lstStyle/>
        <a:p>
          <a:endParaRPr lang="ru-RU"/>
        </a:p>
      </dgm:t>
    </dgm:pt>
    <dgm:pt modelId="{AC4F78F2-83B0-4B8D-A896-6DFF32B6C2F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0" i="1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развитие произвольности как компонента психологической готовности к школе</a:t>
          </a:r>
          <a:endParaRPr lang="ru-RU" sz="1200" b="0" i="1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gm:t>
    </dgm:pt>
    <dgm:pt modelId="{4A9ECB54-7534-4EE0-8492-6ACE53280EE1}" type="parTrans" cxnId="{764F9F4C-85FD-4E65-A559-92FC833113D2}">
      <dgm:prSet/>
      <dgm:spPr/>
      <dgm:t>
        <a:bodyPr/>
        <a:lstStyle/>
        <a:p>
          <a:endParaRPr lang="ru-RU"/>
        </a:p>
      </dgm:t>
    </dgm:pt>
    <dgm:pt modelId="{EBA051A0-DB49-4660-AD1A-59547B8A975C}" type="sibTrans" cxnId="{764F9F4C-85FD-4E65-A559-92FC833113D2}">
      <dgm:prSet/>
      <dgm:spPr/>
      <dgm:t>
        <a:bodyPr/>
        <a:lstStyle/>
        <a:p>
          <a:endParaRPr lang="ru-RU"/>
        </a:p>
      </dgm:t>
    </dgm:pt>
    <dgm:pt modelId="{F87D5B8D-5B59-4CF2-A9E2-809F711650CC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i="1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закрепление умения употреблять словесно пространственные отношения предлогами и наречиями </a:t>
          </a:r>
          <a:endParaRPr lang="ru-RU" sz="1200" i="1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gm:t>
    </dgm:pt>
    <dgm:pt modelId="{11700D68-97AC-43ED-BA1E-5755B3724C81}" type="parTrans" cxnId="{B1A6DBE7-62DC-40F0-AC25-7A67560CCFAB}">
      <dgm:prSet/>
      <dgm:spPr/>
      <dgm:t>
        <a:bodyPr/>
        <a:lstStyle/>
        <a:p>
          <a:endParaRPr lang="ru-RU"/>
        </a:p>
      </dgm:t>
    </dgm:pt>
    <dgm:pt modelId="{8DD86788-8034-4DF6-BF7F-BFB3D98CBB95}" type="sibTrans" cxnId="{B1A6DBE7-62DC-40F0-AC25-7A67560CCFAB}">
      <dgm:prSet/>
      <dgm:spPr/>
      <dgm:t>
        <a:bodyPr/>
        <a:lstStyle/>
        <a:p>
          <a:endParaRPr lang="ru-RU"/>
        </a:p>
      </dgm:t>
    </dgm:pt>
    <dgm:pt modelId="{C9B79C1D-EA1B-42C1-88EA-4DF6E90E6175}" type="pres">
      <dgm:prSet presAssocID="{327811BB-E146-41F2-ACA8-6EC34917BC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CB6B2-73B8-49CD-90EA-72BE69C13DC8}" type="pres">
      <dgm:prSet presAssocID="{4F61503C-AEEF-44A3-9173-390634FCA78E}" presName="centerShape" presStyleLbl="node0" presStyleIdx="0" presStyleCnt="1" custLinFactNeighborX="-1136" custLinFactNeighborY="-991"/>
      <dgm:spPr/>
      <dgm:t>
        <a:bodyPr/>
        <a:lstStyle/>
        <a:p>
          <a:endParaRPr lang="ru-RU"/>
        </a:p>
      </dgm:t>
    </dgm:pt>
    <dgm:pt modelId="{2BFA8DAB-E59C-4E03-B41E-0A6E35367F4A}" type="pres">
      <dgm:prSet presAssocID="{63958683-1DF8-4B9E-9482-646D6AB94D48}" presName="node" presStyleLbl="node1" presStyleIdx="0" presStyleCnt="3" custScaleX="142233" custScaleY="135952" custRadScaleRad="100039" custRadScaleInc="-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BD1DB-C925-4B47-8D62-3A817907DBD8}" type="pres">
      <dgm:prSet presAssocID="{63958683-1DF8-4B9E-9482-646D6AB94D48}" presName="dummy" presStyleCnt="0"/>
      <dgm:spPr/>
    </dgm:pt>
    <dgm:pt modelId="{9D2FD185-D54C-44CC-853F-4E7CB40B91F5}" type="pres">
      <dgm:prSet presAssocID="{FA8CAB46-80C6-4980-8860-10744C8C03D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74EA077-C388-4FE8-B9A5-F98028ED0E90}" type="pres">
      <dgm:prSet presAssocID="{F87D5B8D-5B59-4CF2-A9E2-809F711650CC}" presName="node" presStyleLbl="node1" presStyleIdx="1" presStyleCnt="3" custScaleX="148861" custScaleY="14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A69C-0199-4B26-9376-B5E7F1DD16B8}" type="pres">
      <dgm:prSet presAssocID="{F87D5B8D-5B59-4CF2-A9E2-809F711650CC}" presName="dummy" presStyleCnt="0"/>
      <dgm:spPr/>
    </dgm:pt>
    <dgm:pt modelId="{4836180E-75DB-47BB-BC58-4C48CC210290}" type="pres">
      <dgm:prSet presAssocID="{8DD86788-8034-4DF6-BF7F-BFB3D98CBB9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B97CC4C-7306-4E17-A816-0BDD25F48EA2}" type="pres">
      <dgm:prSet presAssocID="{AC4F78F2-83B0-4B8D-A896-6DFF32B6C2F6}" presName="node" presStyleLbl="node1" presStyleIdx="2" presStyleCnt="3" custScaleX="144336" custScaleY="136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4A83B-263A-4CE8-98D1-5019B4D2EF86}" type="pres">
      <dgm:prSet presAssocID="{AC4F78F2-83B0-4B8D-A896-6DFF32B6C2F6}" presName="dummy" presStyleCnt="0"/>
      <dgm:spPr/>
    </dgm:pt>
    <dgm:pt modelId="{8EDA7B4D-208F-4BB9-A52E-7962552B556C}" type="pres">
      <dgm:prSet presAssocID="{EBA051A0-DB49-4660-AD1A-59547B8A975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7FB70A2-FEDB-4F76-B40D-DCF2FA25A5A6}" type="presOf" srcId="{EBA051A0-DB49-4660-AD1A-59547B8A975C}" destId="{8EDA7B4D-208F-4BB9-A52E-7962552B556C}" srcOrd="0" destOrd="0" presId="urn:microsoft.com/office/officeart/2005/8/layout/radial6"/>
    <dgm:cxn modelId="{2CCDD8D1-0EA6-4718-A697-12A7B80A1264}" srcId="{4F61503C-AEEF-44A3-9173-390634FCA78E}" destId="{63958683-1DF8-4B9E-9482-646D6AB94D48}" srcOrd="0" destOrd="0" parTransId="{070D2BF2-EE95-4D58-9008-BC84E61E207D}" sibTransId="{FA8CAB46-80C6-4980-8860-10744C8C03D1}"/>
    <dgm:cxn modelId="{8FF41F40-6823-4B3D-976B-C8C4C135BF99}" type="presOf" srcId="{AC4F78F2-83B0-4B8D-A896-6DFF32B6C2F6}" destId="{DB97CC4C-7306-4E17-A816-0BDD25F48EA2}" srcOrd="0" destOrd="0" presId="urn:microsoft.com/office/officeart/2005/8/layout/radial6"/>
    <dgm:cxn modelId="{B1A6DBE7-62DC-40F0-AC25-7A67560CCFAB}" srcId="{4F61503C-AEEF-44A3-9173-390634FCA78E}" destId="{F87D5B8D-5B59-4CF2-A9E2-809F711650CC}" srcOrd="1" destOrd="0" parTransId="{11700D68-97AC-43ED-BA1E-5755B3724C81}" sibTransId="{8DD86788-8034-4DF6-BF7F-BFB3D98CBB95}"/>
    <dgm:cxn modelId="{3EB0574D-7F09-4579-95F6-5087A148A7BF}" type="presOf" srcId="{F87D5B8D-5B59-4CF2-A9E2-809F711650CC}" destId="{274EA077-C388-4FE8-B9A5-F98028ED0E90}" srcOrd="0" destOrd="0" presId="urn:microsoft.com/office/officeart/2005/8/layout/radial6"/>
    <dgm:cxn modelId="{764F9F4C-85FD-4E65-A559-92FC833113D2}" srcId="{4F61503C-AEEF-44A3-9173-390634FCA78E}" destId="{AC4F78F2-83B0-4B8D-A896-6DFF32B6C2F6}" srcOrd="2" destOrd="0" parTransId="{4A9ECB54-7534-4EE0-8492-6ACE53280EE1}" sibTransId="{EBA051A0-DB49-4660-AD1A-59547B8A975C}"/>
    <dgm:cxn modelId="{2EBCCE8C-27D8-486A-B9A2-3C46BAED8C4D}" type="presOf" srcId="{63958683-1DF8-4B9E-9482-646D6AB94D48}" destId="{2BFA8DAB-E59C-4E03-B41E-0A6E35367F4A}" srcOrd="0" destOrd="0" presId="urn:microsoft.com/office/officeart/2005/8/layout/radial6"/>
    <dgm:cxn modelId="{A94F6011-BEB8-4171-968A-4922004CA317}" type="presOf" srcId="{FA8CAB46-80C6-4980-8860-10744C8C03D1}" destId="{9D2FD185-D54C-44CC-853F-4E7CB40B91F5}" srcOrd="0" destOrd="0" presId="urn:microsoft.com/office/officeart/2005/8/layout/radial6"/>
    <dgm:cxn modelId="{EE865806-9E23-4EC6-AAA0-281E39099217}" type="presOf" srcId="{4F61503C-AEEF-44A3-9173-390634FCA78E}" destId="{EE2CB6B2-73B8-49CD-90EA-72BE69C13DC8}" srcOrd="0" destOrd="0" presId="urn:microsoft.com/office/officeart/2005/8/layout/radial6"/>
    <dgm:cxn modelId="{6B456ECC-8A62-407E-8394-E97FE280C0B0}" type="presOf" srcId="{327811BB-E146-41F2-ACA8-6EC34917BCA2}" destId="{C9B79C1D-EA1B-42C1-88EA-4DF6E90E6175}" srcOrd="0" destOrd="0" presId="urn:microsoft.com/office/officeart/2005/8/layout/radial6"/>
    <dgm:cxn modelId="{4DC536D7-F2D6-4D43-A9DE-5EEFD0C54CD5}" srcId="{327811BB-E146-41F2-ACA8-6EC34917BCA2}" destId="{4F61503C-AEEF-44A3-9173-390634FCA78E}" srcOrd="0" destOrd="0" parTransId="{68102CE5-D56A-416F-8D51-055E60BEB853}" sibTransId="{2502DB89-48F0-4B52-9C46-56D610368B35}"/>
    <dgm:cxn modelId="{38D55990-DD54-4351-9AC0-F16B6E8FDB0B}" type="presOf" srcId="{8DD86788-8034-4DF6-BF7F-BFB3D98CBB95}" destId="{4836180E-75DB-47BB-BC58-4C48CC210290}" srcOrd="0" destOrd="0" presId="urn:microsoft.com/office/officeart/2005/8/layout/radial6"/>
    <dgm:cxn modelId="{75483B3C-AE1A-45E1-93FE-C8013920DAE3}" type="presParOf" srcId="{C9B79C1D-EA1B-42C1-88EA-4DF6E90E6175}" destId="{EE2CB6B2-73B8-49CD-90EA-72BE69C13DC8}" srcOrd="0" destOrd="0" presId="urn:microsoft.com/office/officeart/2005/8/layout/radial6"/>
    <dgm:cxn modelId="{D6921B6E-18C6-4E07-B17A-836B53F121B4}" type="presParOf" srcId="{C9B79C1D-EA1B-42C1-88EA-4DF6E90E6175}" destId="{2BFA8DAB-E59C-4E03-B41E-0A6E35367F4A}" srcOrd="1" destOrd="0" presId="urn:microsoft.com/office/officeart/2005/8/layout/radial6"/>
    <dgm:cxn modelId="{37DA1538-6A65-4005-8A02-92C445901127}" type="presParOf" srcId="{C9B79C1D-EA1B-42C1-88EA-4DF6E90E6175}" destId="{2DBBD1DB-C925-4B47-8D62-3A817907DBD8}" srcOrd="2" destOrd="0" presId="urn:microsoft.com/office/officeart/2005/8/layout/radial6"/>
    <dgm:cxn modelId="{28BDB4B1-E643-4EC5-B134-17C1DF57CE19}" type="presParOf" srcId="{C9B79C1D-EA1B-42C1-88EA-4DF6E90E6175}" destId="{9D2FD185-D54C-44CC-853F-4E7CB40B91F5}" srcOrd="3" destOrd="0" presId="urn:microsoft.com/office/officeart/2005/8/layout/radial6"/>
    <dgm:cxn modelId="{1CD69EBB-A61D-464F-A009-E5BF6F3CB48D}" type="presParOf" srcId="{C9B79C1D-EA1B-42C1-88EA-4DF6E90E6175}" destId="{274EA077-C388-4FE8-B9A5-F98028ED0E90}" srcOrd="4" destOrd="0" presId="urn:microsoft.com/office/officeart/2005/8/layout/radial6"/>
    <dgm:cxn modelId="{9C8EF4AF-BAEC-4D6F-8CDB-A0D37044472F}" type="presParOf" srcId="{C9B79C1D-EA1B-42C1-88EA-4DF6E90E6175}" destId="{E757A69C-0199-4B26-9376-B5E7F1DD16B8}" srcOrd="5" destOrd="0" presId="urn:microsoft.com/office/officeart/2005/8/layout/radial6"/>
    <dgm:cxn modelId="{1D796008-11D2-442B-994E-8DC99693FACA}" type="presParOf" srcId="{C9B79C1D-EA1B-42C1-88EA-4DF6E90E6175}" destId="{4836180E-75DB-47BB-BC58-4C48CC210290}" srcOrd="6" destOrd="0" presId="urn:microsoft.com/office/officeart/2005/8/layout/radial6"/>
    <dgm:cxn modelId="{149CD762-8F33-46C5-812D-1BFB7101A5DE}" type="presParOf" srcId="{C9B79C1D-EA1B-42C1-88EA-4DF6E90E6175}" destId="{DB97CC4C-7306-4E17-A816-0BDD25F48EA2}" srcOrd="7" destOrd="0" presId="urn:microsoft.com/office/officeart/2005/8/layout/radial6"/>
    <dgm:cxn modelId="{03A9423D-A315-4813-9462-0190DBA47F5C}" type="presParOf" srcId="{C9B79C1D-EA1B-42C1-88EA-4DF6E90E6175}" destId="{8B14A83B-263A-4CE8-98D1-5019B4D2EF86}" srcOrd="8" destOrd="0" presId="urn:microsoft.com/office/officeart/2005/8/layout/radial6"/>
    <dgm:cxn modelId="{5094AF65-614E-4A2D-9646-923C9F6529C7}" type="presParOf" srcId="{C9B79C1D-EA1B-42C1-88EA-4DF6E90E6175}" destId="{8EDA7B4D-208F-4BB9-A52E-7962552B556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009B-24D6-47E3-A124-1DCEAAEFD2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B8152-2175-4998-B214-290A62827C2F}">
      <dgm:prSet phldrT="[Текст]" custT="1"/>
      <dgm:spPr/>
      <dgm:t>
        <a:bodyPr/>
        <a:lstStyle/>
        <a:p>
          <a:r>
            <a:rPr lang="ru-RU" sz="1050" dirty="0" smtClean="0"/>
            <a:t>Образовательные</a:t>
          </a:r>
          <a:r>
            <a:rPr lang="ru-RU" sz="900" dirty="0" smtClean="0"/>
            <a:t>:</a:t>
          </a:r>
          <a:endParaRPr lang="ru-RU" sz="900" dirty="0"/>
        </a:p>
      </dgm:t>
    </dgm:pt>
    <dgm:pt modelId="{617D3ACD-5D77-4760-970F-7851EC24B45C}" type="parTrans" cxnId="{DD6199D5-8F67-4B43-B16F-8E2F14DFA2ED}">
      <dgm:prSet/>
      <dgm:spPr/>
      <dgm:t>
        <a:bodyPr/>
        <a:lstStyle/>
        <a:p>
          <a:endParaRPr lang="ru-RU"/>
        </a:p>
      </dgm:t>
    </dgm:pt>
    <dgm:pt modelId="{2B930A9F-3CAF-4F43-84EA-D846AB8F76D3}" type="sibTrans" cxnId="{DD6199D5-8F67-4B43-B16F-8E2F14DFA2ED}">
      <dgm:prSet/>
      <dgm:spPr/>
      <dgm:t>
        <a:bodyPr/>
        <a:lstStyle/>
        <a:p>
          <a:endParaRPr lang="ru-RU"/>
        </a:p>
      </dgm:t>
    </dgm:pt>
    <dgm:pt modelId="{8193F5FD-EF1B-4A8D-B050-EBD475680DFD}">
      <dgm:prSet phldrT="[Текст]" custT="1"/>
      <dgm:spPr/>
      <dgm:t>
        <a:bodyPr/>
        <a:lstStyle/>
        <a:p>
          <a:r>
            <a:rPr lang="ru-RU" sz="1000" dirty="0" smtClean="0"/>
            <a:t>совершенствование лексико-грамматического строя речи (уточнение понимания детьми предлогов, проверить правильность употребления предлогов и падежных окончаний в речи детей);</a:t>
          </a:r>
          <a:endParaRPr lang="ru-RU" sz="1000" dirty="0"/>
        </a:p>
      </dgm:t>
    </dgm:pt>
    <dgm:pt modelId="{8CA1AC42-3A8E-4079-B629-6AF775A93F83}" type="parTrans" cxnId="{32670D6C-9687-4CF7-9019-C2D0EDEEBCD9}">
      <dgm:prSet/>
      <dgm:spPr/>
      <dgm:t>
        <a:bodyPr/>
        <a:lstStyle/>
        <a:p>
          <a:endParaRPr lang="ru-RU"/>
        </a:p>
      </dgm:t>
    </dgm:pt>
    <dgm:pt modelId="{7DA0DA6D-1C0D-4CE3-825C-AD5E833397D5}" type="sibTrans" cxnId="{32670D6C-9687-4CF7-9019-C2D0EDEEBCD9}">
      <dgm:prSet/>
      <dgm:spPr/>
      <dgm:t>
        <a:bodyPr/>
        <a:lstStyle/>
        <a:p>
          <a:endParaRPr lang="ru-RU"/>
        </a:p>
      </dgm:t>
    </dgm:pt>
    <dgm:pt modelId="{D1E7D764-2C0F-4455-96E5-FEBEADB0BA76}">
      <dgm:prSet phldrT="[Текст]" custT="1"/>
      <dgm:spPr/>
      <dgm:t>
        <a:bodyPr/>
        <a:lstStyle/>
        <a:p>
          <a:r>
            <a:rPr lang="ru-RU" sz="1050" dirty="0" smtClean="0"/>
            <a:t>уточнение</a:t>
          </a:r>
          <a:r>
            <a:rPr lang="ru-RU" sz="1000" dirty="0" smtClean="0"/>
            <a:t> и усвоение пространственных взаимоотношений;</a:t>
          </a:r>
          <a:endParaRPr lang="ru-RU" sz="1000" dirty="0"/>
        </a:p>
      </dgm:t>
    </dgm:pt>
    <dgm:pt modelId="{B7E32064-52C0-4E2A-8C41-F85D64C74567}" type="parTrans" cxnId="{1E7BE72C-53B4-4E3D-85A2-AEE8FC517001}">
      <dgm:prSet/>
      <dgm:spPr/>
      <dgm:t>
        <a:bodyPr/>
        <a:lstStyle/>
        <a:p>
          <a:endParaRPr lang="ru-RU"/>
        </a:p>
      </dgm:t>
    </dgm:pt>
    <dgm:pt modelId="{B7E70AD9-36FA-4D4B-80AC-051AC07644CD}" type="sibTrans" cxnId="{1E7BE72C-53B4-4E3D-85A2-AEE8FC517001}">
      <dgm:prSet/>
      <dgm:spPr/>
      <dgm:t>
        <a:bodyPr/>
        <a:lstStyle/>
        <a:p>
          <a:endParaRPr lang="ru-RU"/>
        </a:p>
      </dgm:t>
    </dgm:pt>
    <dgm:pt modelId="{B0A1C31A-DDF9-4B14-986F-A932455EA0E9}">
      <dgm:prSet phldrT="[Текст]" custT="1"/>
      <dgm:spPr/>
      <dgm:t>
        <a:bodyPr/>
        <a:lstStyle/>
        <a:p>
          <a:r>
            <a:rPr lang="ru-RU" sz="1000" dirty="0" smtClean="0"/>
            <a:t>Развивающие</a:t>
          </a:r>
          <a:r>
            <a:rPr lang="ru-RU" sz="700" dirty="0" smtClean="0"/>
            <a:t>:</a:t>
          </a:r>
          <a:endParaRPr lang="ru-RU" sz="700" dirty="0"/>
        </a:p>
      </dgm:t>
    </dgm:pt>
    <dgm:pt modelId="{B2550ADA-6D81-47AA-920C-980E4F08D115}" type="parTrans" cxnId="{75369D89-5F48-4386-AD62-2C4B91704DA5}">
      <dgm:prSet/>
      <dgm:spPr/>
      <dgm:t>
        <a:bodyPr/>
        <a:lstStyle/>
        <a:p>
          <a:endParaRPr lang="ru-RU"/>
        </a:p>
      </dgm:t>
    </dgm:pt>
    <dgm:pt modelId="{3D9D194E-533A-41F5-B8D6-6C5A7F1B5745}" type="sibTrans" cxnId="{75369D89-5F48-4386-AD62-2C4B91704DA5}">
      <dgm:prSet/>
      <dgm:spPr/>
      <dgm:t>
        <a:bodyPr/>
        <a:lstStyle/>
        <a:p>
          <a:endParaRPr lang="ru-RU"/>
        </a:p>
      </dgm:t>
    </dgm:pt>
    <dgm:pt modelId="{9CC11016-1B84-47E2-8A51-5F1D543178E5}">
      <dgm:prSet phldrT="[Текст]" custT="1"/>
      <dgm:spPr/>
      <dgm:t>
        <a:bodyPr/>
        <a:lstStyle/>
        <a:p>
          <a:r>
            <a:rPr lang="ru-RU" sz="1050" dirty="0" smtClean="0"/>
            <a:t>активизация</a:t>
          </a:r>
          <a:r>
            <a:rPr lang="ru-RU" sz="1000" dirty="0" smtClean="0"/>
            <a:t> и обогащение словарного запаса по лексической теме «семья»;</a:t>
          </a:r>
          <a:endParaRPr lang="ru-RU" sz="1000" dirty="0"/>
        </a:p>
      </dgm:t>
    </dgm:pt>
    <dgm:pt modelId="{6084DB2E-6DD9-456A-BF85-8A7A993D8D9F}" type="parTrans" cxnId="{B3FE7AAC-7F02-4B85-A722-6320C28250DE}">
      <dgm:prSet/>
      <dgm:spPr/>
      <dgm:t>
        <a:bodyPr/>
        <a:lstStyle/>
        <a:p>
          <a:endParaRPr lang="ru-RU"/>
        </a:p>
      </dgm:t>
    </dgm:pt>
    <dgm:pt modelId="{2A5762F3-7550-452E-8FB3-B23673D7A408}" type="sibTrans" cxnId="{B3FE7AAC-7F02-4B85-A722-6320C28250DE}">
      <dgm:prSet/>
      <dgm:spPr/>
      <dgm:t>
        <a:bodyPr/>
        <a:lstStyle/>
        <a:p>
          <a:endParaRPr lang="ru-RU"/>
        </a:p>
      </dgm:t>
    </dgm:pt>
    <dgm:pt modelId="{391FFB23-F62F-438C-B032-94B1902F6215}">
      <dgm:prSet phldrT="[Текст]" custT="1"/>
      <dgm:spPr/>
      <dgm:t>
        <a:bodyPr/>
        <a:lstStyle/>
        <a:p>
          <a:r>
            <a:rPr lang="ru-RU" sz="1000" dirty="0" smtClean="0"/>
            <a:t>установление пространственного расположения элементов предмета и подчинение его определенной логике;</a:t>
          </a:r>
          <a:endParaRPr lang="ru-RU" sz="1000" dirty="0"/>
        </a:p>
      </dgm:t>
    </dgm:pt>
    <dgm:pt modelId="{61144F38-3AC5-4D21-B878-0F9DC223F5AC}" type="parTrans" cxnId="{D5B1C603-DB0A-4B81-AC29-B1AFA02A38D0}">
      <dgm:prSet/>
      <dgm:spPr/>
      <dgm:t>
        <a:bodyPr/>
        <a:lstStyle/>
        <a:p>
          <a:endParaRPr lang="ru-RU"/>
        </a:p>
      </dgm:t>
    </dgm:pt>
    <dgm:pt modelId="{4076ED8E-959F-467A-BA50-854F5CB5084E}" type="sibTrans" cxnId="{D5B1C603-DB0A-4B81-AC29-B1AFA02A38D0}">
      <dgm:prSet/>
      <dgm:spPr/>
      <dgm:t>
        <a:bodyPr/>
        <a:lstStyle/>
        <a:p>
          <a:endParaRPr lang="ru-RU"/>
        </a:p>
      </dgm:t>
    </dgm:pt>
    <dgm:pt modelId="{3860E6CC-D809-499D-9045-35F30CA39B7F}">
      <dgm:prSet phldrT="[Текст]" custT="1"/>
      <dgm:spPr/>
      <dgm:t>
        <a:bodyPr/>
        <a:lstStyle/>
        <a:p>
          <a:r>
            <a:rPr lang="ru-RU" sz="1000" dirty="0" smtClean="0"/>
            <a:t>Воспитательные:</a:t>
          </a:r>
          <a:endParaRPr lang="ru-RU" sz="1000" dirty="0"/>
        </a:p>
      </dgm:t>
    </dgm:pt>
    <dgm:pt modelId="{09E7E354-ED51-4669-A92B-D3BA2CDBFAA6}" type="parTrans" cxnId="{F870741C-41C9-414D-8DCA-4AD65C5F12BB}">
      <dgm:prSet/>
      <dgm:spPr/>
      <dgm:t>
        <a:bodyPr/>
        <a:lstStyle/>
        <a:p>
          <a:endParaRPr lang="ru-RU"/>
        </a:p>
      </dgm:t>
    </dgm:pt>
    <dgm:pt modelId="{E933970C-18E1-4839-9CE4-8C79B670C4FB}" type="sibTrans" cxnId="{F870741C-41C9-414D-8DCA-4AD65C5F12BB}">
      <dgm:prSet/>
      <dgm:spPr/>
      <dgm:t>
        <a:bodyPr/>
        <a:lstStyle/>
        <a:p>
          <a:endParaRPr lang="ru-RU"/>
        </a:p>
      </dgm:t>
    </dgm:pt>
    <dgm:pt modelId="{24A7DCCE-D4BD-48D1-AAF6-E14AD3ABB22D}">
      <dgm:prSet phldrT="[Текст]" custT="1"/>
      <dgm:spPr/>
      <dgm:t>
        <a:bodyPr/>
        <a:lstStyle/>
        <a:p>
          <a:r>
            <a:rPr lang="ru-RU" sz="1000" dirty="0" smtClean="0"/>
            <a:t>воспитание эмоционального положительного настроения к занятиям;</a:t>
          </a:r>
          <a:endParaRPr lang="ru-RU" sz="1000" dirty="0"/>
        </a:p>
      </dgm:t>
    </dgm:pt>
    <dgm:pt modelId="{DC40AFE6-6B92-4286-89CC-1159029B032A}" type="parTrans" cxnId="{C41CCD68-8C67-4160-97F0-FE342F08E21A}">
      <dgm:prSet/>
      <dgm:spPr/>
      <dgm:t>
        <a:bodyPr/>
        <a:lstStyle/>
        <a:p>
          <a:endParaRPr lang="ru-RU"/>
        </a:p>
      </dgm:t>
    </dgm:pt>
    <dgm:pt modelId="{15E31A07-589E-4CCC-9755-5AEBAECF1B52}" type="sibTrans" cxnId="{C41CCD68-8C67-4160-97F0-FE342F08E21A}">
      <dgm:prSet/>
      <dgm:spPr/>
      <dgm:t>
        <a:bodyPr/>
        <a:lstStyle/>
        <a:p>
          <a:endParaRPr lang="ru-RU"/>
        </a:p>
      </dgm:t>
    </dgm:pt>
    <dgm:pt modelId="{E2D87B41-E9FA-47C9-9DD9-0B85F40218EE}">
      <dgm:prSet phldrT="[Текст]" custT="1"/>
      <dgm:spPr/>
      <dgm:t>
        <a:bodyPr/>
        <a:lstStyle/>
        <a:p>
          <a:r>
            <a:rPr lang="ru-RU" sz="1000" dirty="0" smtClean="0"/>
            <a:t>выработка учебных навыков, а именно: внимательно слушать говорящего, не перебивать </a:t>
          </a:r>
          <a:r>
            <a:rPr lang="ru-RU" sz="1050" dirty="0" smtClean="0"/>
            <a:t>говорящего</a:t>
          </a:r>
          <a:r>
            <a:rPr lang="ru-RU" sz="1000" dirty="0" smtClean="0"/>
            <a:t>, воспитывать чувства товарищества, умения работать в паре, группе.</a:t>
          </a:r>
          <a:endParaRPr lang="ru-RU" sz="1000" dirty="0"/>
        </a:p>
      </dgm:t>
    </dgm:pt>
    <dgm:pt modelId="{923998F7-0EA4-487B-BB4E-F795D73DD131}" type="parTrans" cxnId="{6A212C99-3E87-4DBC-A0B9-A92CF738CD8A}">
      <dgm:prSet/>
      <dgm:spPr/>
      <dgm:t>
        <a:bodyPr/>
        <a:lstStyle/>
        <a:p>
          <a:endParaRPr lang="ru-RU"/>
        </a:p>
      </dgm:t>
    </dgm:pt>
    <dgm:pt modelId="{0E8B0CA1-B799-4A31-A464-1322A37DD54C}" type="sibTrans" cxnId="{6A212C99-3E87-4DBC-A0B9-A92CF738CD8A}">
      <dgm:prSet/>
      <dgm:spPr/>
      <dgm:t>
        <a:bodyPr/>
        <a:lstStyle/>
        <a:p>
          <a:endParaRPr lang="ru-RU"/>
        </a:p>
      </dgm:t>
    </dgm:pt>
    <dgm:pt modelId="{E11C543D-D923-4DD3-A111-50DCB4B846A2}">
      <dgm:prSet phldrT="[Текст]" custT="1"/>
      <dgm:spPr/>
      <dgm:t>
        <a:bodyPr/>
        <a:lstStyle/>
        <a:p>
          <a:r>
            <a:rPr lang="ru-RU" sz="1000" smtClean="0"/>
            <a:t>построение предложений с использованием графических схем предлогов.</a:t>
          </a:r>
          <a:endParaRPr lang="ru-RU" sz="1000" dirty="0"/>
        </a:p>
      </dgm:t>
    </dgm:pt>
    <dgm:pt modelId="{BE05BC51-0D7F-4D5C-A420-A26A8B834199}" type="parTrans" cxnId="{2F2EC947-AB30-43BD-B02B-FB142CC94854}">
      <dgm:prSet/>
      <dgm:spPr/>
      <dgm:t>
        <a:bodyPr/>
        <a:lstStyle/>
        <a:p>
          <a:endParaRPr lang="ru-RU"/>
        </a:p>
      </dgm:t>
    </dgm:pt>
    <dgm:pt modelId="{EE5034FF-2198-449A-87FD-D196460D201B}" type="sibTrans" cxnId="{2F2EC947-AB30-43BD-B02B-FB142CC94854}">
      <dgm:prSet/>
      <dgm:spPr/>
      <dgm:t>
        <a:bodyPr/>
        <a:lstStyle/>
        <a:p>
          <a:endParaRPr lang="ru-RU"/>
        </a:p>
      </dgm:t>
    </dgm:pt>
    <dgm:pt modelId="{15E7C751-5FE2-43E4-A6E3-B5EB9C449576}">
      <dgm:prSet phldrT="[Текст]" custT="1"/>
      <dgm:spPr/>
      <dgm:t>
        <a:bodyPr/>
        <a:lstStyle/>
        <a:p>
          <a:r>
            <a:rPr lang="ru-RU" sz="1000" dirty="0" smtClean="0"/>
            <a:t>развитие внимания, слуховой и зрительной памяти, воображения и мышления;</a:t>
          </a:r>
          <a:endParaRPr lang="ru-RU" sz="1000" dirty="0"/>
        </a:p>
      </dgm:t>
    </dgm:pt>
    <dgm:pt modelId="{39C836C1-78DC-4CF7-A9E0-6DE5323285D7}" type="parTrans" cxnId="{E901FA72-D61F-4CEB-91F3-5B31ECD22B7B}">
      <dgm:prSet/>
      <dgm:spPr/>
      <dgm:t>
        <a:bodyPr/>
        <a:lstStyle/>
        <a:p>
          <a:endParaRPr lang="ru-RU"/>
        </a:p>
      </dgm:t>
    </dgm:pt>
    <dgm:pt modelId="{DFCB1A64-9114-43DE-AA2A-87E55C8C8340}" type="sibTrans" cxnId="{E901FA72-D61F-4CEB-91F3-5B31ECD22B7B}">
      <dgm:prSet/>
      <dgm:spPr/>
      <dgm:t>
        <a:bodyPr/>
        <a:lstStyle/>
        <a:p>
          <a:endParaRPr lang="ru-RU"/>
        </a:p>
      </dgm:t>
    </dgm:pt>
    <dgm:pt modelId="{69B5F7D8-CE82-4FE7-81DD-B4B1AFDE0A98}">
      <dgm:prSet phldrT="[Текст]" custT="1"/>
      <dgm:spPr/>
      <dgm:t>
        <a:bodyPr/>
        <a:lstStyle/>
        <a:p>
          <a:r>
            <a:rPr lang="ru-RU" sz="1000" dirty="0" smtClean="0"/>
            <a:t>развитие навыка самоконтроля за собственной речью.</a:t>
          </a:r>
          <a:endParaRPr lang="ru-RU" sz="1000" dirty="0"/>
        </a:p>
      </dgm:t>
    </dgm:pt>
    <dgm:pt modelId="{F3F77A79-93A5-4404-8801-6E540C76B1A7}" type="parTrans" cxnId="{403A5D21-E79D-45C4-8BFE-1AB13505A787}">
      <dgm:prSet/>
      <dgm:spPr/>
      <dgm:t>
        <a:bodyPr/>
        <a:lstStyle/>
        <a:p>
          <a:endParaRPr lang="ru-RU"/>
        </a:p>
      </dgm:t>
    </dgm:pt>
    <dgm:pt modelId="{0C1FC5DC-8A12-45D0-80B0-423D358FED0E}" type="sibTrans" cxnId="{403A5D21-E79D-45C4-8BFE-1AB13505A787}">
      <dgm:prSet/>
      <dgm:spPr/>
      <dgm:t>
        <a:bodyPr/>
        <a:lstStyle/>
        <a:p>
          <a:endParaRPr lang="ru-RU"/>
        </a:p>
      </dgm:t>
    </dgm:pt>
    <dgm:pt modelId="{A54A7143-B24E-46DD-961E-7764FB52F06C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000" dirty="0" smtClean="0"/>
            <a:t>Здоровье-</a:t>
          </a:r>
        </a:p>
        <a:p>
          <a:r>
            <a:rPr lang="ru-RU" sz="1000" dirty="0" smtClean="0"/>
            <a:t>сберегающие:</a:t>
          </a:r>
          <a:endParaRPr lang="ru-RU" sz="1000" dirty="0"/>
        </a:p>
      </dgm:t>
    </dgm:pt>
    <dgm:pt modelId="{F53BFF77-B4B6-4340-9B64-2D7631122AA2}" type="parTrans" cxnId="{E8F236CF-4F14-4A44-9433-D09368E448AF}">
      <dgm:prSet/>
      <dgm:spPr/>
      <dgm:t>
        <a:bodyPr/>
        <a:lstStyle/>
        <a:p>
          <a:endParaRPr lang="ru-RU"/>
        </a:p>
      </dgm:t>
    </dgm:pt>
    <dgm:pt modelId="{4FF28D6B-06C1-4090-A2D9-A654BD6C408D}" type="sibTrans" cxnId="{E8F236CF-4F14-4A44-9433-D09368E448AF}">
      <dgm:prSet/>
      <dgm:spPr/>
      <dgm:t>
        <a:bodyPr/>
        <a:lstStyle/>
        <a:p>
          <a:endParaRPr lang="ru-RU"/>
        </a:p>
      </dgm:t>
    </dgm:pt>
    <dgm:pt modelId="{B0410CB2-4256-4BEC-9484-B3BB3F96C52A}">
      <dgm:prSet custT="1"/>
      <dgm:spPr/>
      <dgm:t>
        <a:bodyPr/>
        <a:lstStyle/>
        <a:p>
          <a:r>
            <a:rPr lang="ru-RU" sz="1000" dirty="0" smtClean="0"/>
            <a:t>учёт перегрузки обучающихся путём переключения их на разные виды деятельности;</a:t>
          </a:r>
          <a:endParaRPr lang="ru-RU" sz="1000" dirty="0"/>
        </a:p>
      </dgm:t>
    </dgm:pt>
    <dgm:pt modelId="{EAED693F-CA8C-4708-AAAF-A4DB40A00014}" type="parTrans" cxnId="{8F8E6F71-22E5-4CAE-B57D-AC294C1BC667}">
      <dgm:prSet/>
      <dgm:spPr/>
      <dgm:t>
        <a:bodyPr/>
        <a:lstStyle/>
        <a:p>
          <a:endParaRPr lang="ru-RU"/>
        </a:p>
      </dgm:t>
    </dgm:pt>
    <dgm:pt modelId="{BFAC7D35-BF2C-47E5-9C8E-16566F2C69C6}" type="sibTrans" cxnId="{8F8E6F71-22E5-4CAE-B57D-AC294C1BC667}">
      <dgm:prSet/>
      <dgm:spPr/>
      <dgm:t>
        <a:bodyPr/>
        <a:lstStyle/>
        <a:p>
          <a:endParaRPr lang="ru-RU"/>
        </a:p>
      </dgm:t>
    </dgm:pt>
    <dgm:pt modelId="{68A11C2B-40A2-4868-B05E-485D2ED12FDF}">
      <dgm:prSet custT="1"/>
      <dgm:spPr/>
      <dgm:t>
        <a:bodyPr/>
        <a:lstStyle/>
        <a:p>
          <a:r>
            <a:rPr lang="ru-RU" sz="1000" dirty="0" smtClean="0"/>
            <a:t>учёт  индивидуальных особенностей восприятия, запоминания, понимания учебного материала обучающимися, индивидуального темпа, работоспособности и утомления при выполнения заданий в группе;</a:t>
          </a:r>
          <a:endParaRPr lang="ru-RU" sz="1000" dirty="0"/>
        </a:p>
      </dgm:t>
    </dgm:pt>
    <dgm:pt modelId="{5102161B-71F9-40C4-838E-061E88A72433}" type="parTrans" cxnId="{21BAA1E9-10A9-4951-944F-DFF1B3643319}">
      <dgm:prSet/>
      <dgm:spPr/>
      <dgm:t>
        <a:bodyPr/>
        <a:lstStyle/>
        <a:p>
          <a:endParaRPr lang="ru-RU"/>
        </a:p>
      </dgm:t>
    </dgm:pt>
    <dgm:pt modelId="{36C763D5-3E83-4147-9463-0605402BF997}" type="sibTrans" cxnId="{21BAA1E9-10A9-4951-944F-DFF1B3643319}">
      <dgm:prSet/>
      <dgm:spPr/>
      <dgm:t>
        <a:bodyPr/>
        <a:lstStyle/>
        <a:p>
          <a:endParaRPr lang="ru-RU"/>
        </a:p>
      </dgm:t>
    </dgm:pt>
    <dgm:pt modelId="{51A881DD-C18E-43B4-A171-6DF21390DAC1}">
      <dgm:prSet custT="1"/>
      <dgm:spPr/>
      <dgm:t>
        <a:bodyPr/>
        <a:lstStyle/>
        <a:p>
          <a:r>
            <a:rPr lang="ru-RU" sz="1000" dirty="0" smtClean="0"/>
            <a:t>учёт стиля общения с обучающимися: личностно-ориентированный, направленный на сотрудничество и поддержку.</a:t>
          </a:r>
          <a:endParaRPr lang="ru-RU" sz="1000" dirty="0"/>
        </a:p>
      </dgm:t>
    </dgm:pt>
    <dgm:pt modelId="{B5238483-9086-457D-8FC0-99359924DFEA}" type="parTrans" cxnId="{07667CAA-ADC7-4106-B30D-5433BF89CDF2}">
      <dgm:prSet/>
      <dgm:spPr/>
      <dgm:t>
        <a:bodyPr/>
        <a:lstStyle/>
        <a:p>
          <a:endParaRPr lang="ru-RU"/>
        </a:p>
      </dgm:t>
    </dgm:pt>
    <dgm:pt modelId="{B1ED664B-3DC4-427A-9CF6-9B2EEBFA64F5}" type="sibTrans" cxnId="{07667CAA-ADC7-4106-B30D-5433BF89CDF2}">
      <dgm:prSet/>
      <dgm:spPr/>
      <dgm:t>
        <a:bodyPr/>
        <a:lstStyle/>
        <a:p>
          <a:endParaRPr lang="ru-RU"/>
        </a:p>
      </dgm:t>
    </dgm:pt>
    <dgm:pt modelId="{54567B41-774A-4197-9EA3-E7B7AD1680EC}" type="pres">
      <dgm:prSet presAssocID="{3F81009B-24D6-47E3-A124-1DCEAAEFD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67B44-366C-488D-81DD-5407B7A79B18}" type="pres">
      <dgm:prSet presAssocID="{E5BB8152-2175-4998-B214-290A62827C2F}" presName="composite" presStyleCnt="0"/>
      <dgm:spPr/>
    </dgm:pt>
    <dgm:pt modelId="{1DD24DB1-2E24-4109-BA80-D22F957D94C5}" type="pres">
      <dgm:prSet presAssocID="{E5BB8152-2175-4998-B214-290A62827C2F}" presName="parentText" presStyleLbl="alignNode1" presStyleIdx="0" presStyleCnt="4" custScaleX="131151" custLinFactNeighborX="-110" custLinFactNeighborY="43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6BF7F-6C3B-4F58-BD8F-DCEF974A1A8F}" type="pres">
      <dgm:prSet presAssocID="{E5BB8152-2175-4998-B214-290A62827C2F}" presName="descendantText" presStyleLbl="alignAcc1" presStyleIdx="0" presStyleCnt="4" custScaleX="93517" custScaleY="12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A0AB-88CB-4C85-B736-96356ABD265F}" type="pres">
      <dgm:prSet presAssocID="{2B930A9F-3CAF-4F43-84EA-D846AB8F76D3}" presName="sp" presStyleCnt="0"/>
      <dgm:spPr/>
    </dgm:pt>
    <dgm:pt modelId="{4E234C9A-3F21-43A5-8279-1E4F207699D3}" type="pres">
      <dgm:prSet presAssocID="{B0A1C31A-DDF9-4B14-986F-A932455EA0E9}" presName="composite" presStyleCnt="0"/>
      <dgm:spPr/>
    </dgm:pt>
    <dgm:pt modelId="{81935E31-F77A-4070-867A-F150B8190548}" type="pres">
      <dgm:prSet presAssocID="{B0A1C31A-DDF9-4B14-986F-A932455EA0E9}" presName="parentText" presStyleLbl="alignNode1" presStyleIdx="1" presStyleCnt="4" custScaleX="132921" custLinFactNeighborX="-109" custLinFactNeighborY="5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FDF7F-37D9-4EA4-A924-0E591E91443E}" type="pres">
      <dgm:prSet presAssocID="{B0A1C31A-DDF9-4B14-986F-A932455EA0E9}" presName="descendantText" presStyleLbl="alignAcc1" presStyleIdx="1" presStyleCnt="4" custScaleX="93517" custScaleY="12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C9C83-935B-48B0-BC92-5A6C326EF1BE}" type="pres">
      <dgm:prSet presAssocID="{3D9D194E-533A-41F5-B8D6-6C5A7F1B5745}" presName="sp" presStyleCnt="0"/>
      <dgm:spPr/>
    </dgm:pt>
    <dgm:pt modelId="{0D7B545D-8A18-4729-9F8C-73F0F6542960}" type="pres">
      <dgm:prSet presAssocID="{3860E6CC-D809-499D-9045-35F30CA39B7F}" presName="composite" presStyleCnt="0"/>
      <dgm:spPr/>
    </dgm:pt>
    <dgm:pt modelId="{A82A6BF1-666C-489A-A43E-FE1F0D6355DB}" type="pres">
      <dgm:prSet presAssocID="{3860E6CC-D809-499D-9045-35F30CA39B7F}" presName="parentText" presStyleLbl="alignNode1" presStyleIdx="2" presStyleCnt="4" custScaleX="133806" custLinFactNeighborX="-109" custLinFactNeighborY="7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3A69D-2DC1-4BC8-8B33-1DA31775DF0F}" type="pres">
      <dgm:prSet presAssocID="{3860E6CC-D809-499D-9045-35F30CA39B7F}" presName="descendantText" presStyleLbl="alignAcc1" presStyleIdx="2" presStyleCnt="4" custScaleX="93517" custScaleY="13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C6C16-E504-4C43-AA35-7B1DB8BE57C9}" type="pres">
      <dgm:prSet presAssocID="{E933970C-18E1-4839-9CE4-8C79B670C4FB}" presName="sp" presStyleCnt="0"/>
      <dgm:spPr/>
    </dgm:pt>
    <dgm:pt modelId="{537A5B75-A8C7-48B7-B42C-AD99EA428F71}" type="pres">
      <dgm:prSet presAssocID="{A54A7143-B24E-46DD-961E-7764FB52F06C}" presName="composite" presStyleCnt="0"/>
      <dgm:spPr/>
    </dgm:pt>
    <dgm:pt modelId="{2E896A78-B1C4-4BC2-818D-56463DDD40D3}" type="pres">
      <dgm:prSet presAssocID="{A54A7143-B24E-46DD-961E-7764FB52F06C}" presName="parentText" presStyleLbl="alignNode1" presStyleIdx="3" presStyleCnt="4" custScaleX="165757" custLinFactNeighborX="-37419" custLinFactNeighborY="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E8909-3831-4412-B35A-7EE67129B610}" type="pres">
      <dgm:prSet presAssocID="{A54A7143-B24E-46DD-961E-7764FB52F06C}" presName="descendantText" presStyleLbl="alignAcc1" presStyleIdx="3" presStyleCnt="4" custScaleX="93517" custScaleY="124486" custLinFactNeighborX="-2190" custLinFactNeighborY="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F8332-68D8-4DB9-858E-4CA3E0CDE67B}" type="presOf" srcId="{24A7DCCE-D4BD-48D1-AAF6-E14AD3ABB22D}" destId="{1253A69D-2DC1-4BC8-8B33-1DA31775DF0F}" srcOrd="0" destOrd="0" presId="urn:microsoft.com/office/officeart/2005/8/layout/chevron2"/>
    <dgm:cxn modelId="{75369D89-5F48-4386-AD62-2C4B91704DA5}" srcId="{3F81009B-24D6-47E3-A124-1DCEAAEFD28E}" destId="{B0A1C31A-DDF9-4B14-986F-A932455EA0E9}" srcOrd="1" destOrd="0" parTransId="{B2550ADA-6D81-47AA-920C-980E4F08D115}" sibTransId="{3D9D194E-533A-41F5-B8D6-6C5A7F1B5745}"/>
    <dgm:cxn modelId="{8F8E6F71-22E5-4CAE-B57D-AC294C1BC667}" srcId="{A54A7143-B24E-46DD-961E-7764FB52F06C}" destId="{B0410CB2-4256-4BEC-9484-B3BB3F96C52A}" srcOrd="0" destOrd="0" parTransId="{EAED693F-CA8C-4708-AAAF-A4DB40A00014}" sibTransId="{BFAC7D35-BF2C-47E5-9C8E-16566F2C69C6}"/>
    <dgm:cxn modelId="{2F2EC947-AB30-43BD-B02B-FB142CC94854}" srcId="{E5BB8152-2175-4998-B214-290A62827C2F}" destId="{E11C543D-D923-4DD3-A111-50DCB4B846A2}" srcOrd="2" destOrd="0" parTransId="{BE05BC51-0D7F-4D5C-A420-A26A8B834199}" sibTransId="{EE5034FF-2198-449A-87FD-D196460D201B}"/>
    <dgm:cxn modelId="{E8F236CF-4F14-4A44-9433-D09368E448AF}" srcId="{3F81009B-24D6-47E3-A124-1DCEAAEFD28E}" destId="{A54A7143-B24E-46DD-961E-7764FB52F06C}" srcOrd="3" destOrd="0" parTransId="{F53BFF77-B4B6-4340-9B64-2D7631122AA2}" sibTransId="{4FF28D6B-06C1-4090-A2D9-A654BD6C408D}"/>
    <dgm:cxn modelId="{21BAA1E9-10A9-4951-944F-DFF1B3643319}" srcId="{A54A7143-B24E-46DD-961E-7764FB52F06C}" destId="{68A11C2B-40A2-4868-B05E-485D2ED12FDF}" srcOrd="1" destOrd="0" parTransId="{5102161B-71F9-40C4-838E-061E88A72433}" sibTransId="{36C763D5-3E83-4147-9463-0605402BF997}"/>
    <dgm:cxn modelId="{6A212C99-3E87-4DBC-A0B9-A92CF738CD8A}" srcId="{3860E6CC-D809-499D-9045-35F30CA39B7F}" destId="{E2D87B41-E9FA-47C9-9DD9-0B85F40218EE}" srcOrd="1" destOrd="0" parTransId="{923998F7-0EA4-487B-BB4E-F795D73DD131}" sibTransId="{0E8B0CA1-B799-4A31-A464-1322A37DD54C}"/>
    <dgm:cxn modelId="{DD4C220E-6ED7-4BDC-9FEF-F8A06409E573}" type="presOf" srcId="{8193F5FD-EF1B-4A8D-B050-EBD475680DFD}" destId="{72C6BF7F-6C3B-4F58-BD8F-DCEF974A1A8F}" srcOrd="0" destOrd="0" presId="urn:microsoft.com/office/officeart/2005/8/layout/chevron2"/>
    <dgm:cxn modelId="{DD6199D5-8F67-4B43-B16F-8E2F14DFA2ED}" srcId="{3F81009B-24D6-47E3-A124-1DCEAAEFD28E}" destId="{E5BB8152-2175-4998-B214-290A62827C2F}" srcOrd="0" destOrd="0" parTransId="{617D3ACD-5D77-4760-970F-7851EC24B45C}" sibTransId="{2B930A9F-3CAF-4F43-84EA-D846AB8F76D3}"/>
    <dgm:cxn modelId="{32670D6C-9687-4CF7-9019-C2D0EDEEBCD9}" srcId="{E5BB8152-2175-4998-B214-290A62827C2F}" destId="{8193F5FD-EF1B-4A8D-B050-EBD475680DFD}" srcOrd="0" destOrd="0" parTransId="{8CA1AC42-3A8E-4079-B629-6AF775A93F83}" sibTransId="{7DA0DA6D-1C0D-4CE3-825C-AD5E833397D5}"/>
    <dgm:cxn modelId="{4C967B59-8026-4ECE-A2AF-A5ABE03688F2}" type="presOf" srcId="{A54A7143-B24E-46DD-961E-7764FB52F06C}" destId="{2E896A78-B1C4-4BC2-818D-56463DDD40D3}" srcOrd="0" destOrd="0" presId="urn:microsoft.com/office/officeart/2005/8/layout/chevron2"/>
    <dgm:cxn modelId="{F870741C-41C9-414D-8DCA-4AD65C5F12BB}" srcId="{3F81009B-24D6-47E3-A124-1DCEAAEFD28E}" destId="{3860E6CC-D809-499D-9045-35F30CA39B7F}" srcOrd="2" destOrd="0" parTransId="{09E7E354-ED51-4669-A92B-D3BA2CDBFAA6}" sibTransId="{E933970C-18E1-4839-9CE4-8C79B670C4FB}"/>
    <dgm:cxn modelId="{403A5D21-E79D-45C4-8BFE-1AB13505A787}" srcId="{B0A1C31A-DDF9-4B14-986F-A932455EA0E9}" destId="{69B5F7D8-CE82-4FE7-81DD-B4B1AFDE0A98}" srcOrd="3" destOrd="0" parTransId="{F3F77A79-93A5-4404-8801-6E540C76B1A7}" sibTransId="{0C1FC5DC-8A12-45D0-80B0-423D358FED0E}"/>
    <dgm:cxn modelId="{F24426E5-0FAE-412C-9CBF-88C7388CBA94}" type="presOf" srcId="{15E7C751-5FE2-43E4-A6E3-B5EB9C449576}" destId="{8C5FDF7F-37D9-4EA4-A924-0E591E91443E}" srcOrd="0" destOrd="2" presId="urn:microsoft.com/office/officeart/2005/8/layout/chevron2"/>
    <dgm:cxn modelId="{C41CCD68-8C67-4160-97F0-FE342F08E21A}" srcId="{3860E6CC-D809-499D-9045-35F30CA39B7F}" destId="{24A7DCCE-D4BD-48D1-AAF6-E14AD3ABB22D}" srcOrd="0" destOrd="0" parTransId="{DC40AFE6-6B92-4286-89CC-1159029B032A}" sibTransId="{15E31A07-589E-4CCC-9755-5AEBAECF1B52}"/>
    <dgm:cxn modelId="{0127A07E-7572-445E-87BF-3C6A9377806B}" type="presOf" srcId="{B0A1C31A-DDF9-4B14-986F-A932455EA0E9}" destId="{81935E31-F77A-4070-867A-F150B8190548}" srcOrd="0" destOrd="0" presId="urn:microsoft.com/office/officeart/2005/8/layout/chevron2"/>
    <dgm:cxn modelId="{507BCEC0-136E-46A0-A80E-2578ED913ED2}" type="presOf" srcId="{D1E7D764-2C0F-4455-96E5-FEBEADB0BA76}" destId="{72C6BF7F-6C3B-4F58-BD8F-DCEF974A1A8F}" srcOrd="0" destOrd="1" presId="urn:microsoft.com/office/officeart/2005/8/layout/chevron2"/>
    <dgm:cxn modelId="{B3FE7AAC-7F02-4B85-A722-6320C28250DE}" srcId="{B0A1C31A-DDF9-4B14-986F-A932455EA0E9}" destId="{9CC11016-1B84-47E2-8A51-5F1D543178E5}" srcOrd="0" destOrd="0" parTransId="{6084DB2E-6DD9-456A-BF85-8A7A993D8D9F}" sibTransId="{2A5762F3-7550-452E-8FB3-B23673D7A408}"/>
    <dgm:cxn modelId="{D5B1C603-DB0A-4B81-AC29-B1AFA02A38D0}" srcId="{B0A1C31A-DDF9-4B14-986F-A932455EA0E9}" destId="{391FFB23-F62F-438C-B032-94B1902F6215}" srcOrd="1" destOrd="0" parTransId="{61144F38-3AC5-4D21-B878-0F9DC223F5AC}" sibTransId="{4076ED8E-959F-467A-BA50-854F5CB5084E}"/>
    <dgm:cxn modelId="{F6F54D57-EF4E-4F74-9AAC-B46D98DED9A2}" type="presOf" srcId="{E2D87B41-E9FA-47C9-9DD9-0B85F40218EE}" destId="{1253A69D-2DC1-4BC8-8B33-1DA31775DF0F}" srcOrd="0" destOrd="1" presId="urn:microsoft.com/office/officeart/2005/8/layout/chevron2"/>
    <dgm:cxn modelId="{D5BBF376-53EA-4885-B859-A3B0B53DD2C7}" type="presOf" srcId="{391FFB23-F62F-438C-B032-94B1902F6215}" destId="{8C5FDF7F-37D9-4EA4-A924-0E591E91443E}" srcOrd="0" destOrd="1" presId="urn:microsoft.com/office/officeart/2005/8/layout/chevron2"/>
    <dgm:cxn modelId="{BFFB0DBB-7FD2-49ED-908F-149E3EF480D5}" type="presOf" srcId="{9CC11016-1B84-47E2-8A51-5F1D543178E5}" destId="{8C5FDF7F-37D9-4EA4-A924-0E591E91443E}" srcOrd="0" destOrd="0" presId="urn:microsoft.com/office/officeart/2005/8/layout/chevron2"/>
    <dgm:cxn modelId="{07667CAA-ADC7-4106-B30D-5433BF89CDF2}" srcId="{A54A7143-B24E-46DD-961E-7764FB52F06C}" destId="{51A881DD-C18E-43B4-A171-6DF21390DAC1}" srcOrd="2" destOrd="0" parTransId="{B5238483-9086-457D-8FC0-99359924DFEA}" sibTransId="{B1ED664B-3DC4-427A-9CF6-9B2EEBFA64F5}"/>
    <dgm:cxn modelId="{7F2B4CB1-1F98-4697-A8E7-2D16F437FE74}" type="presOf" srcId="{68A11C2B-40A2-4868-B05E-485D2ED12FDF}" destId="{A51E8909-3831-4412-B35A-7EE67129B610}" srcOrd="0" destOrd="1" presId="urn:microsoft.com/office/officeart/2005/8/layout/chevron2"/>
    <dgm:cxn modelId="{EFA31827-63D7-4B97-BB57-98FC243D5EEF}" type="presOf" srcId="{51A881DD-C18E-43B4-A171-6DF21390DAC1}" destId="{A51E8909-3831-4412-B35A-7EE67129B610}" srcOrd="0" destOrd="2" presId="urn:microsoft.com/office/officeart/2005/8/layout/chevron2"/>
    <dgm:cxn modelId="{E901FA72-D61F-4CEB-91F3-5B31ECD22B7B}" srcId="{B0A1C31A-DDF9-4B14-986F-A932455EA0E9}" destId="{15E7C751-5FE2-43E4-A6E3-B5EB9C449576}" srcOrd="2" destOrd="0" parTransId="{39C836C1-78DC-4CF7-A9E0-6DE5323285D7}" sibTransId="{DFCB1A64-9114-43DE-AA2A-87E55C8C8340}"/>
    <dgm:cxn modelId="{1E7BE72C-53B4-4E3D-85A2-AEE8FC517001}" srcId="{E5BB8152-2175-4998-B214-290A62827C2F}" destId="{D1E7D764-2C0F-4455-96E5-FEBEADB0BA76}" srcOrd="1" destOrd="0" parTransId="{B7E32064-52C0-4E2A-8C41-F85D64C74567}" sibTransId="{B7E70AD9-36FA-4D4B-80AC-051AC07644CD}"/>
    <dgm:cxn modelId="{45F8163B-8E42-40F5-9CF1-50DA161F4E54}" type="presOf" srcId="{3860E6CC-D809-499D-9045-35F30CA39B7F}" destId="{A82A6BF1-666C-489A-A43E-FE1F0D6355DB}" srcOrd="0" destOrd="0" presId="urn:microsoft.com/office/officeart/2005/8/layout/chevron2"/>
    <dgm:cxn modelId="{363A0991-AD20-4E78-A0F6-26070FACCD57}" type="presOf" srcId="{3F81009B-24D6-47E3-A124-1DCEAAEFD28E}" destId="{54567B41-774A-4197-9EA3-E7B7AD1680EC}" srcOrd="0" destOrd="0" presId="urn:microsoft.com/office/officeart/2005/8/layout/chevron2"/>
    <dgm:cxn modelId="{1A3F6240-8E33-4B83-8E53-67F2320D47F3}" type="presOf" srcId="{E5BB8152-2175-4998-B214-290A62827C2F}" destId="{1DD24DB1-2E24-4109-BA80-D22F957D94C5}" srcOrd="0" destOrd="0" presId="urn:microsoft.com/office/officeart/2005/8/layout/chevron2"/>
    <dgm:cxn modelId="{4CC31AB0-9CB8-480C-A8BE-7AA548BE37F3}" type="presOf" srcId="{69B5F7D8-CE82-4FE7-81DD-B4B1AFDE0A98}" destId="{8C5FDF7F-37D9-4EA4-A924-0E591E91443E}" srcOrd="0" destOrd="3" presId="urn:microsoft.com/office/officeart/2005/8/layout/chevron2"/>
    <dgm:cxn modelId="{50F3170F-79D1-4346-8654-22D8BF8831EF}" type="presOf" srcId="{E11C543D-D923-4DD3-A111-50DCB4B846A2}" destId="{72C6BF7F-6C3B-4F58-BD8F-DCEF974A1A8F}" srcOrd="0" destOrd="2" presId="urn:microsoft.com/office/officeart/2005/8/layout/chevron2"/>
    <dgm:cxn modelId="{0E816694-DBC5-4C7B-8783-6508864C4B36}" type="presOf" srcId="{B0410CB2-4256-4BEC-9484-B3BB3F96C52A}" destId="{A51E8909-3831-4412-B35A-7EE67129B610}" srcOrd="0" destOrd="0" presId="urn:microsoft.com/office/officeart/2005/8/layout/chevron2"/>
    <dgm:cxn modelId="{B9EED8E2-C67D-47F6-A860-0C465EA0FDD8}" type="presParOf" srcId="{54567B41-774A-4197-9EA3-E7B7AD1680EC}" destId="{49567B44-366C-488D-81DD-5407B7A79B18}" srcOrd="0" destOrd="0" presId="urn:microsoft.com/office/officeart/2005/8/layout/chevron2"/>
    <dgm:cxn modelId="{0E8BFD90-B717-4CE2-AEC6-844DC1C11D58}" type="presParOf" srcId="{49567B44-366C-488D-81DD-5407B7A79B18}" destId="{1DD24DB1-2E24-4109-BA80-D22F957D94C5}" srcOrd="0" destOrd="0" presId="urn:microsoft.com/office/officeart/2005/8/layout/chevron2"/>
    <dgm:cxn modelId="{CA189848-D6EF-4DB9-A9A8-D9D606E64BF8}" type="presParOf" srcId="{49567B44-366C-488D-81DD-5407B7A79B18}" destId="{72C6BF7F-6C3B-4F58-BD8F-DCEF974A1A8F}" srcOrd="1" destOrd="0" presId="urn:microsoft.com/office/officeart/2005/8/layout/chevron2"/>
    <dgm:cxn modelId="{9C464308-1775-4A5A-9994-F3290C9AACE5}" type="presParOf" srcId="{54567B41-774A-4197-9EA3-E7B7AD1680EC}" destId="{B9BCA0AB-88CB-4C85-B736-96356ABD265F}" srcOrd="1" destOrd="0" presId="urn:microsoft.com/office/officeart/2005/8/layout/chevron2"/>
    <dgm:cxn modelId="{8A580323-DC2C-4849-86C6-9216A08E440B}" type="presParOf" srcId="{54567B41-774A-4197-9EA3-E7B7AD1680EC}" destId="{4E234C9A-3F21-43A5-8279-1E4F207699D3}" srcOrd="2" destOrd="0" presId="urn:microsoft.com/office/officeart/2005/8/layout/chevron2"/>
    <dgm:cxn modelId="{C233E270-A382-4C2E-9A92-36EEE3125872}" type="presParOf" srcId="{4E234C9A-3F21-43A5-8279-1E4F207699D3}" destId="{81935E31-F77A-4070-867A-F150B8190548}" srcOrd="0" destOrd="0" presId="urn:microsoft.com/office/officeart/2005/8/layout/chevron2"/>
    <dgm:cxn modelId="{7E5A6F38-417D-4430-B9F9-F7E7077E96C9}" type="presParOf" srcId="{4E234C9A-3F21-43A5-8279-1E4F207699D3}" destId="{8C5FDF7F-37D9-4EA4-A924-0E591E91443E}" srcOrd="1" destOrd="0" presId="urn:microsoft.com/office/officeart/2005/8/layout/chevron2"/>
    <dgm:cxn modelId="{22015558-547F-44B8-B46C-770C6A91591B}" type="presParOf" srcId="{54567B41-774A-4197-9EA3-E7B7AD1680EC}" destId="{306C9C83-935B-48B0-BC92-5A6C326EF1BE}" srcOrd="3" destOrd="0" presId="urn:microsoft.com/office/officeart/2005/8/layout/chevron2"/>
    <dgm:cxn modelId="{7A8895EC-FA98-437E-BCBF-348FC8219C36}" type="presParOf" srcId="{54567B41-774A-4197-9EA3-E7B7AD1680EC}" destId="{0D7B545D-8A18-4729-9F8C-73F0F6542960}" srcOrd="4" destOrd="0" presId="urn:microsoft.com/office/officeart/2005/8/layout/chevron2"/>
    <dgm:cxn modelId="{57F71CAB-01F1-4C0C-B76F-7FE82938EC74}" type="presParOf" srcId="{0D7B545D-8A18-4729-9F8C-73F0F6542960}" destId="{A82A6BF1-666C-489A-A43E-FE1F0D6355DB}" srcOrd="0" destOrd="0" presId="urn:microsoft.com/office/officeart/2005/8/layout/chevron2"/>
    <dgm:cxn modelId="{22DDE875-24E4-43CA-87EA-6054DB608407}" type="presParOf" srcId="{0D7B545D-8A18-4729-9F8C-73F0F6542960}" destId="{1253A69D-2DC1-4BC8-8B33-1DA31775DF0F}" srcOrd="1" destOrd="0" presId="urn:microsoft.com/office/officeart/2005/8/layout/chevron2"/>
    <dgm:cxn modelId="{AC2452A7-9386-4F69-9730-408A9CB1ECEC}" type="presParOf" srcId="{54567B41-774A-4197-9EA3-E7B7AD1680EC}" destId="{2C8C6C16-E504-4C43-AA35-7B1DB8BE57C9}" srcOrd="5" destOrd="0" presId="urn:microsoft.com/office/officeart/2005/8/layout/chevron2"/>
    <dgm:cxn modelId="{374B955B-96FA-499A-946D-A8C64D8A38D7}" type="presParOf" srcId="{54567B41-774A-4197-9EA3-E7B7AD1680EC}" destId="{537A5B75-A8C7-48B7-B42C-AD99EA428F71}" srcOrd="6" destOrd="0" presId="urn:microsoft.com/office/officeart/2005/8/layout/chevron2"/>
    <dgm:cxn modelId="{49A04DCC-006D-44EF-8ABF-BD5C9030B960}" type="presParOf" srcId="{537A5B75-A8C7-48B7-B42C-AD99EA428F71}" destId="{2E896A78-B1C4-4BC2-818D-56463DDD40D3}" srcOrd="0" destOrd="0" presId="urn:microsoft.com/office/officeart/2005/8/layout/chevron2"/>
    <dgm:cxn modelId="{CD6569F8-D46C-4382-BD13-825DF79111E7}" type="presParOf" srcId="{537A5B75-A8C7-48B7-B42C-AD99EA428F71}" destId="{A51E8909-3831-4412-B35A-7EE67129B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A7B4D-208F-4BB9-A52E-7962552B556C}">
      <dsp:nvSpPr>
        <dsp:cNvPr id="0" name=""/>
        <dsp:cNvSpPr/>
      </dsp:nvSpPr>
      <dsp:spPr>
        <a:xfrm>
          <a:off x="1229948" y="879403"/>
          <a:ext cx="4920737" cy="4920737"/>
        </a:xfrm>
        <a:prstGeom prst="blockArc">
          <a:avLst>
            <a:gd name="adj1" fmla="val 8999591"/>
            <a:gd name="adj2" fmla="val 1615067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6180E-75DB-47BB-BC58-4C48CC210290}">
      <dsp:nvSpPr>
        <dsp:cNvPr id="0" name=""/>
        <dsp:cNvSpPr/>
      </dsp:nvSpPr>
      <dsp:spPr>
        <a:xfrm>
          <a:off x="1230091" y="879650"/>
          <a:ext cx="4920737" cy="4920737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FD185-D54C-44CC-853F-4E7CB40B91F5}">
      <dsp:nvSpPr>
        <dsp:cNvPr id="0" name=""/>
        <dsp:cNvSpPr/>
      </dsp:nvSpPr>
      <dsp:spPr>
        <a:xfrm>
          <a:off x="1230236" y="879399"/>
          <a:ext cx="4920737" cy="4920737"/>
        </a:xfrm>
        <a:prstGeom prst="blockArc">
          <a:avLst>
            <a:gd name="adj1" fmla="val 16150261"/>
            <a:gd name="adj2" fmla="val 180041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CB6B2-73B8-49CD-90EA-72BE69C13DC8}">
      <dsp:nvSpPr>
        <dsp:cNvPr id="0" name=""/>
        <dsp:cNvSpPr/>
      </dsp:nvSpPr>
      <dsp:spPr>
        <a:xfrm>
          <a:off x="2502329" y="2158858"/>
          <a:ext cx="2267056" cy="2267056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7030A0"/>
              </a:solidFill>
            </a:rPr>
            <a:t>Цель</a:t>
          </a:r>
          <a:endParaRPr lang="ru-RU" sz="4700" kern="1200" dirty="0">
            <a:solidFill>
              <a:srgbClr val="7030A0"/>
            </a:solidFill>
          </a:endParaRPr>
        </a:p>
      </dsp:txBody>
      <dsp:txXfrm>
        <a:off x="2502329" y="2158858"/>
        <a:ext cx="2267056" cy="2267056"/>
      </dsp:txXfrm>
    </dsp:sp>
    <dsp:sp modelId="{2BFA8DAB-E59C-4E03-B41E-0A6E35367F4A}">
      <dsp:nvSpPr>
        <dsp:cNvPr id="0" name=""/>
        <dsp:cNvSpPr/>
      </dsp:nvSpPr>
      <dsp:spPr>
        <a:xfrm>
          <a:off x="2527259" y="-141957"/>
          <a:ext cx="2257151" cy="215747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развитие в игровой </a:t>
          </a:r>
          <a:r>
            <a:rPr lang="ru-RU" sz="1200" i="1" kern="120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форме речемыслительной </a:t>
          </a:r>
          <a:r>
            <a:rPr lang="ru-RU" sz="1200" i="1" kern="1200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активности  детей </a:t>
          </a:r>
          <a:endParaRPr lang="ru-RU" sz="1200" i="1" kern="1200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sp:txBody>
      <dsp:txXfrm>
        <a:off x="2527259" y="-141957"/>
        <a:ext cx="2257151" cy="2157476"/>
      </dsp:txXfrm>
    </dsp:sp>
    <dsp:sp modelId="{274EA077-C388-4FE8-B9A5-F98028ED0E90}">
      <dsp:nvSpPr>
        <dsp:cNvPr id="0" name=""/>
        <dsp:cNvSpPr/>
      </dsp:nvSpPr>
      <dsp:spPr>
        <a:xfrm>
          <a:off x="4590558" y="3382998"/>
          <a:ext cx="2362334" cy="23172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закрепление умения употреблять словесно пространственные отношения предлогами и наречиями </a:t>
          </a:r>
          <a:endParaRPr lang="ru-RU" sz="1200" i="1" kern="1200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sp:txBody>
      <dsp:txXfrm>
        <a:off x="4590558" y="3382998"/>
        <a:ext cx="2362334" cy="2317280"/>
      </dsp:txXfrm>
    </dsp:sp>
    <dsp:sp modelId="{DB97CC4C-7306-4E17-A816-0BDD25F48EA2}">
      <dsp:nvSpPr>
        <dsp:cNvPr id="0" name=""/>
        <dsp:cNvSpPr/>
      </dsp:nvSpPr>
      <dsp:spPr>
        <a:xfrm>
          <a:off x="463931" y="3456386"/>
          <a:ext cx="2290525" cy="21705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rPr>
            <a:t>развитие произвольности как компонента психологической готовности к школе</a:t>
          </a:r>
          <a:endParaRPr lang="ru-RU" sz="1200" b="0" i="1" kern="1200" dirty="0">
            <a:solidFill>
              <a:srgbClr val="D60093"/>
            </a:solidFill>
            <a:latin typeface="Arial" pitchFamily="34" charset="0"/>
            <a:cs typeface="Arial" pitchFamily="34" charset="0"/>
          </a:endParaRPr>
        </a:p>
      </dsp:txBody>
      <dsp:txXfrm>
        <a:off x="463931" y="3456386"/>
        <a:ext cx="2290525" cy="21705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24DB1-2E24-4109-BA80-D22F957D94C5}">
      <dsp:nvSpPr>
        <dsp:cNvPr id="0" name=""/>
        <dsp:cNvSpPr/>
      </dsp:nvSpPr>
      <dsp:spPr>
        <a:xfrm rot="5400000">
          <a:off x="-121975" y="288096"/>
          <a:ext cx="1398007" cy="1283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Образовательные</a:t>
          </a:r>
          <a:r>
            <a:rPr lang="ru-RU" sz="900" kern="1200" dirty="0" smtClean="0"/>
            <a:t>:</a:t>
          </a:r>
          <a:endParaRPr lang="ru-RU" sz="900" kern="1200" dirty="0"/>
        </a:p>
      </dsp:txBody>
      <dsp:txXfrm rot="5400000">
        <a:off x="-121975" y="288096"/>
        <a:ext cx="1398007" cy="1283450"/>
      </dsp:txXfrm>
    </dsp:sp>
    <dsp:sp modelId="{72C6BF7F-6C3B-4F58-BD8F-DCEF974A1A8F}">
      <dsp:nvSpPr>
        <dsp:cNvPr id="0" name=""/>
        <dsp:cNvSpPr/>
      </dsp:nvSpPr>
      <dsp:spPr>
        <a:xfrm rot="5400000">
          <a:off x="3452495" y="-2149865"/>
          <a:ext cx="1161833" cy="5549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совершенствование лексико-грамматического строя речи (уточнение понимания детьми предлогов, проверить правильность употребления предлогов и падежных окончаний в речи детей);</a:t>
          </a:r>
          <a:endParaRPr lang="ru-RU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уточнение</a:t>
          </a:r>
          <a:r>
            <a:rPr lang="ru-RU" sz="1000" kern="1200" dirty="0" smtClean="0"/>
            <a:t> и усвоение пространственных взаимоотношений;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построение предложений с использованием графических схем предлогов.</a:t>
          </a:r>
          <a:endParaRPr lang="ru-RU" sz="1000" kern="1200" dirty="0"/>
        </a:p>
      </dsp:txBody>
      <dsp:txXfrm rot="5400000">
        <a:off x="3452495" y="-2149865"/>
        <a:ext cx="1161833" cy="5549450"/>
      </dsp:txXfrm>
    </dsp:sp>
    <dsp:sp modelId="{81935E31-F77A-4070-867A-F150B8190548}">
      <dsp:nvSpPr>
        <dsp:cNvPr id="0" name=""/>
        <dsp:cNvSpPr/>
      </dsp:nvSpPr>
      <dsp:spPr>
        <a:xfrm rot="5400000">
          <a:off x="-113315" y="1664311"/>
          <a:ext cx="1398007" cy="1300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Развивающие</a:t>
          </a:r>
          <a:r>
            <a:rPr lang="ru-RU" sz="700" kern="1200" dirty="0" smtClean="0"/>
            <a:t>:</a:t>
          </a:r>
          <a:endParaRPr lang="ru-RU" sz="700" kern="1200" dirty="0"/>
        </a:p>
      </dsp:txBody>
      <dsp:txXfrm rot="5400000">
        <a:off x="-113315" y="1664311"/>
        <a:ext cx="1398007" cy="1300772"/>
      </dsp:txXfrm>
    </dsp:sp>
    <dsp:sp modelId="{8C5FDF7F-37D9-4EA4-A924-0E591E91443E}">
      <dsp:nvSpPr>
        <dsp:cNvPr id="0" name=""/>
        <dsp:cNvSpPr/>
      </dsp:nvSpPr>
      <dsp:spPr>
        <a:xfrm rot="5400000">
          <a:off x="3491121" y="-785259"/>
          <a:ext cx="1101902" cy="5549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активизация</a:t>
          </a:r>
          <a:r>
            <a:rPr lang="ru-RU" sz="1000" kern="1200" dirty="0" smtClean="0"/>
            <a:t> и обогащение словарного запаса по лексической теме «семья»;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установление пространственного расположения элементов предмета и подчинение его определенной логике;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внимания, слуховой и зрительной памяти, воображения и мышления;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навыка самоконтроля за собственной речью.</a:t>
          </a:r>
          <a:endParaRPr lang="ru-RU" sz="1000" kern="1200" dirty="0"/>
        </a:p>
      </dsp:txBody>
      <dsp:txXfrm rot="5400000">
        <a:off x="3491121" y="-785259"/>
        <a:ext cx="1101902" cy="5549450"/>
      </dsp:txXfrm>
    </dsp:sp>
    <dsp:sp modelId="{A82A6BF1-666C-489A-A43E-FE1F0D6355DB}">
      <dsp:nvSpPr>
        <dsp:cNvPr id="0" name=""/>
        <dsp:cNvSpPr/>
      </dsp:nvSpPr>
      <dsp:spPr>
        <a:xfrm rot="5400000">
          <a:off x="-108984" y="3085029"/>
          <a:ext cx="1398007" cy="1309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Воспитательные:</a:t>
          </a:r>
          <a:endParaRPr lang="ru-RU" sz="1000" kern="1200" dirty="0"/>
        </a:p>
      </dsp:txBody>
      <dsp:txXfrm rot="5400000">
        <a:off x="-108984" y="3085029"/>
        <a:ext cx="1398007" cy="1309432"/>
      </dsp:txXfrm>
    </dsp:sp>
    <dsp:sp modelId="{1253A69D-2DC1-4BC8-8B33-1DA31775DF0F}">
      <dsp:nvSpPr>
        <dsp:cNvPr id="0" name=""/>
        <dsp:cNvSpPr/>
      </dsp:nvSpPr>
      <dsp:spPr>
        <a:xfrm rot="5400000">
          <a:off x="3455503" y="619055"/>
          <a:ext cx="1181798" cy="5549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воспитание эмоционального положительного настроения к занятиям;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выработка учебных навыков, а именно: внимательно слушать говорящего, не перебивать </a:t>
          </a:r>
          <a:r>
            <a:rPr lang="ru-RU" sz="1050" kern="1200" dirty="0" smtClean="0"/>
            <a:t>говорящего</a:t>
          </a:r>
          <a:r>
            <a:rPr lang="ru-RU" sz="1000" kern="1200" dirty="0" smtClean="0"/>
            <a:t>, воспитывать чувства товарищества, умения работать в паре, группе.</a:t>
          </a:r>
          <a:endParaRPr lang="ru-RU" sz="1000" kern="1200" dirty="0"/>
        </a:p>
      </dsp:txBody>
      <dsp:txXfrm rot="5400000">
        <a:off x="3455503" y="619055"/>
        <a:ext cx="1181798" cy="5549450"/>
      </dsp:txXfrm>
    </dsp:sp>
    <dsp:sp modelId="{2E896A78-B1C4-4BC2-818D-56463DDD40D3}">
      <dsp:nvSpPr>
        <dsp:cNvPr id="0" name=""/>
        <dsp:cNvSpPr/>
      </dsp:nvSpPr>
      <dsp:spPr>
        <a:xfrm rot="5400000">
          <a:off x="47352" y="4208428"/>
          <a:ext cx="1398007" cy="16221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Здоровье-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сберегающие:</a:t>
          </a:r>
          <a:endParaRPr lang="ru-RU" sz="1000" kern="1200" dirty="0"/>
        </a:p>
      </dsp:txBody>
      <dsp:txXfrm rot="5400000">
        <a:off x="47352" y="4208428"/>
        <a:ext cx="1398007" cy="1622106"/>
      </dsp:txXfrm>
    </dsp:sp>
    <dsp:sp modelId="{A51E8909-3831-4412-B35A-7EE67129B610}">
      <dsp:nvSpPr>
        <dsp:cNvPr id="0" name=""/>
        <dsp:cNvSpPr/>
      </dsp:nvSpPr>
      <dsp:spPr>
        <a:xfrm rot="5400000">
          <a:off x="3507176" y="2039353"/>
          <a:ext cx="1131210" cy="5549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учёт перегрузки обучающихся путём переключения их на разные виды деятельности;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учёт  индивидуальных особенностей восприятия, запоминания, понимания учебного материала обучающимися, индивидуального темпа, работоспособности и утомления при выполнения заданий в группе;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учёт стиля общения с обучающимися: личностно-ориентированный, направленный на сотрудничество и поддержку.</a:t>
          </a:r>
          <a:endParaRPr lang="ru-RU" sz="1000" kern="1200" dirty="0"/>
        </a:p>
      </dsp:txBody>
      <dsp:txXfrm rot="5400000">
        <a:off x="3507176" y="2039353"/>
        <a:ext cx="1131210" cy="554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9443-5454-40DD-9B74-A44656A70640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E0134-3F6A-46F8-ACFD-BAB897ADD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0134-3F6A-46F8-ACFD-BAB897ADD2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23F8F3-74D2-4A63-9A0C-6FADDA091A99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D4F9-18F8-4B15-8669-970F10FF5B39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9C59-7251-419A-9061-A822B43FE55E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CE2F61-91AE-4EC1-8974-EE118BB50116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576AFF-5168-498E-9D31-D58144931C76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20D-490F-4FD7-9E6C-F65A94714423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631F-A4A5-4566-A980-15AA0FB136D3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4BB6FC-CCD4-4F4E-9D95-A15A364F9581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7941-B995-4A8F-BE3A-68693336666D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9E3508-CAF5-4251-A7D7-01B332BE85E8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77C5E8-F87B-4A4E-9DD2-46C09BE9F06B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0D3458-920E-47E6-84A7-7854C5642E83}" type="datetime1">
              <a:rPr lang="ru-RU" smtClean="0"/>
              <a:pPr/>
              <a:t>19.06.2012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146538-D87B-49DE-8F67-DFC41E8EE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980728"/>
            <a:ext cx="6624736" cy="288570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B050"/>
                </a:solidFill>
              </a:rPr>
              <a:t>Совместная интегрированная </a:t>
            </a:r>
            <a:r>
              <a:rPr lang="ru-RU" b="1" dirty="0" smtClean="0">
                <a:solidFill>
                  <a:srgbClr val="00B050"/>
                </a:solidFill>
              </a:rPr>
              <a:t>деятельность  учителя-логопеда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>
                <a:solidFill>
                  <a:srgbClr val="00B050"/>
                </a:solidFill>
              </a:rPr>
              <a:t>педагога-психолога с детьми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подготовительной группы № 7 для детей с </a:t>
            </a:r>
            <a:r>
              <a:rPr lang="ru-RU" b="1" dirty="0" smtClean="0">
                <a:solidFill>
                  <a:srgbClr val="00B050"/>
                </a:solidFill>
              </a:rPr>
              <a:t>ОНР. </a:t>
            </a:r>
            <a:r>
              <a:rPr lang="ru-RU" dirty="0">
                <a:solidFill>
                  <a:srgbClr val="D60093"/>
                </a:solidFill>
              </a:rPr>
              <a:t/>
            </a:r>
            <a:br>
              <a:rPr lang="ru-RU" dirty="0">
                <a:solidFill>
                  <a:srgbClr val="D60093"/>
                </a:solidFill>
              </a:rPr>
            </a:b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941168"/>
            <a:ext cx="6606480" cy="14337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b="0" i="1" u="dotted" dirty="0" smtClean="0">
                <a:uFill>
                  <a:solidFill>
                    <a:srgbClr val="7030A0"/>
                  </a:solidFill>
                </a:uFill>
              </a:rPr>
              <a:t>Тема: «Развитие пространственных представлений и закрепление умения употреблять словесно пространственные отношения  предлогами и наречиями»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b="0" i="1" u="dotted" dirty="0" smtClean="0">
                <a:uFill>
                  <a:solidFill>
                    <a:srgbClr val="7030A0"/>
                  </a:solidFill>
                </a:uFill>
              </a:rPr>
              <a:t>на примере лексической темы «Семья».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16832"/>
            <a:ext cx="1728192" cy="295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432048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Цель: развития концентрации внимания, ориентации в собственном теле, развитие координации действий, развитие навыков произвольности.</a:t>
            </a:r>
          </a:p>
          <a:p>
            <a:r>
              <a:rPr lang="ru-RU" dirty="0" smtClean="0"/>
              <a:t>Дети встают в круг. Среди детей выбирается ведущий, который находится в кругу и, указывая на одного из детей в кругу, говорит «Дом». Ребенок, на которого показал ведущий, должен сложить руки в виде крыша, а два ребенка, стоящие справа и слева должны поднять по одной руке, примыкающей к дому, изображая ими забор.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i="1" cap="none" spc="0" dirty="0" smtClean="0">
                <a:ln/>
                <a:solidFill>
                  <a:schemeClr val="accent3"/>
                </a:solidFill>
                <a:effectLst/>
              </a:rPr>
              <a:t>Физкультминутка «Заборчик»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Сначала логопед предлагает детям назвать предметы, находящиеся на столе, а потом рассказывает историю с одновременной демонстрацией действий. Дети должны дополнить рассказ логопеда маленькими словами.</a:t>
            </a:r>
          </a:p>
          <a:p>
            <a:r>
              <a:rPr lang="ru-RU" dirty="0" smtClean="0"/>
              <a:t>Дедушка вышел</a:t>
            </a:r>
            <a:r>
              <a:rPr lang="ru-RU" i="1" dirty="0" smtClean="0"/>
              <a:t> (откуда? 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из</a:t>
            </a:r>
            <a:r>
              <a:rPr lang="ru-RU" dirty="0" smtClean="0"/>
              <a:t> избушки и сел</a:t>
            </a:r>
            <a:r>
              <a:rPr lang="ru-RU" i="1" dirty="0" smtClean="0"/>
              <a:t> (куда? 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 скамейку,</a:t>
            </a:r>
            <a:r>
              <a:rPr lang="ru-RU" i="1" dirty="0" smtClean="0"/>
              <a:t> (под чем? ) под де</a:t>
            </a:r>
            <a:r>
              <a:rPr lang="ru-RU" dirty="0" smtClean="0"/>
              <a:t>ревом. На дереве сидела птичка и звонко пела. Услышала её кошка. Вышла</a:t>
            </a:r>
            <a:r>
              <a:rPr lang="ru-RU" i="1" dirty="0" smtClean="0"/>
              <a:t> (откуда?)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из-за</a:t>
            </a:r>
            <a:r>
              <a:rPr lang="ru-RU" dirty="0" smtClean="0"/>
              <a:t> угла дома, подкралась</a:t>
            </a:r>
            <a:r>
              <a:rPr lang="ru-RU" i="1" dirty="0" smtClean="0"/>
              <a:t> (к чему?) к</a:t>
            </a:r>
            <a:r>
              <a:rPr lang="ru-RU" dirty="0" smtClean="0"/>
              <a:t> дереву и прыгнула</a:t>
            </a:r>
            <a:r>
              <a:rPr lang="ru-RU" i="1" dirty="0" smtClean="0"/>
              <a:t> (за кем?)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за</a:t>
            </a:r>
            <a:r>
              <a:rPr lang="ru-RU" b="1" i="1" dirty="0" smtClean="0"/>
              <a:t> </a:t>
            </a:r>
            <a:r>
              <a:rPr lang="ru-RU" dirty="0" smtClean="0"/>
              <a:t>птичкой. Но птичка улетела</a:t>
            </a:r>
            <a:r>
              <a:rPr lang="ru-RU" i="1" dirty="0" smtClean="0"/>
              <a:t> (откуда?) с</a:t>
            </a:r>
            <a:r>
              <a:rPr lang="ru-RU" dirty="0" smtClean="0"/>
              <a:t> дерева и села</a:t>
            </a:r>
            <a:r>
              <a:rPr lang="ru-RU" i="1" dirty="0" smtClean="0"/>
              <a:t> (куда? ) </a:t>
            </a:r>
            <a:r>
              <a:rPr lang="ru-RU" b="1" i="1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 скамейку</a:t>
            </a:r>
            <a:r>
              <a:rPr lang="ru-RU" i="1" dirty="0" smtClean="0"/>
              <a:t> (около кого?)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около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дедушки. А кошка не унима­ется, как выскочит</a:t>
            </a:r>
            <a:r>
              <a:rPr lang="ru-RU" i="1" dirty="0" smtClean="0"/>
              <a:t> (откуда? 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из-под</a:t>
            </a:r>
            <a:r>
              <a:rPr lang="ru-RU" dirty="0" smtClean="0"/>
              <a:t> скамейки, но опять мимо. Птичка вспорхнула, пролетела</a:t>
            </a:r>
            <a:r>
              <a:rPr lang="ru-RU" i="1" dirty="0" smtClean="0"/>
              <a:t> (над кем?)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над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дедушкой, перелетела</a:t>
            </a:r>
            <a:r>
              <a:rPr lang="ru-RU" i="1" dirty="0" smtClean="0"/>
              <a:t> (через что?)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через</a:t>
            </a:r>
            <a:r>
              <a:rPr lang="ru-RU" dirty="0" smtClean="0"/>
              <a:t> забор и скрылась из виду.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28092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/>
                <a:solidFill>
                  <a:schemeClr val="accent3"/>
                </a:solidFill>
                <a:effectLst/>
              </a:rPr>
              <a:t>Игра «Дополни рассказ»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357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3"/>
            <a:ext cx="9144000" cy="6843171"/>
          </a:xfrm>
          <a:prstGeom prst="rect">
            <a:avLst/>
          </a:prstGeom>
          <a:ln>
            <a:noFill/>
          </a:ln>
          <a:effectLst>
            <a:outerShdw blurRad="596900" dist="50800" dir="5400000" algn="ctr" rotWithShape="0">
              <a:srgbClr val="000000">
                <a:alpha val="7000"/>
              </a:srgbClr>
            </a:outerShdw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7776864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Цель: развитие зрительной памяти, обогащение словарного запаса, закрепление навыка ориентировки в пространстве.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центре группы моделируется игровая ситуация семейного чаепития: стол с чашками и чайником, детям надевают элементы костюмов бабушки (платок), дедушки (кепка), папы (галстук, парик), мамы (шляпа), мальчика, девочки (бантик) и рассаживают за столом. Во время одевания детей их спрашивают о том, кто кому кем приходится (девочка бабушке – внучка, дедушка папе – папа, папа маме муж и т.д.). Ребенок без костюма запоминает, как рассажена семья за столом и выходит в коридор. В это время два члена семьи меняются местами. Входя, ребенок должен рассказать, что изменилось, используя такие слова, как «Справа от бабушки сидела внучка, а теперь внучка сидит слева от папы».   Затем другой ребенок выходит в коридор и игра повторяется.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1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Этюд «Семейное чаепитие»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891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 Помоги другу»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Цель: </a:t>
            </a:r>
            <a:r>
              <a:rPr lang="ru-RU" sz="2200" dirty="0" smtClean="0"/>
              <a:t>развитие  ориентации на листке бумаги и установление пространственного расположения предмета и подчинение его определенной логике. </a:t>
            </a:r>
          </a:p>
          <a:p>
            <a:r>
              <a:rPr lang="ru-RU" sz="2200" dirty="0" smtClean="0"/>
              <a:t>Каждому ребёнку раздаётся по игрушке.  </a:t>
            </a:r>
          </a:p>
          <a:p>
            <a:pPr>
              <a:buNone/>
            </a:pPr>
            <a:r>
              <a:rPr lang="ru-RU" sz="2200" dirty="0" smtClean="0"/>
              <a:t>    На одном столе находится </a:t>
            </a:r>
            <a:r>
              <a:rPr lang="ru-RU" sz="2200" u="sng" dirty="0" smtClean="0"/>
              <a:t>план раскладки </a:t>
            </a:r>
            <a:r>
              <a:rPr lang="ru-RU" sz="2200" dirty="0" smtClean="0"/>
              <a:t>игрушек, состоящий из 9 квадратов, в каждом из которых нарисована игрушка, розданная предварительно детям. Дети должны по очереди подходить к плану и говорить другому ребёнку, куда  на «волшебный коврик»  ему следует положить игрушку, используя слова помощники (слова-предлоги и наречия пространственного значения).</a:t>
            </a:r>
          </a:p>
          <a:p>
            <a:pPr>
              <a:buNone/>
            </a:pPr>
            <a:r>
              <a:rPr lang="ru-RU" sz="2200" dirty="0" smtClean="0"/>
              <a:t>    Первый начинает педагог, тем самым давая возможность детям, самим определить правила игры.</a:t>
            </a:r>
          </a:p>
          <a:p>
            <a:endParaRPr lang="ru-RU" dirty="0"/>
          </a:p>
        </p:txBody>
      </p:sp>
      <p:pic>
        <p:nvPicPr>
          <p:cNvPr id="17" name="Рисунок 16" descr="DSC0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653136"/>
            <a:ext cx="3672408" cy="20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4608512" cy="4197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Цель: развитие воображения, развитие пространственной ориентации.</a:t>
            </a:r>
          </a:p>
          <a:p>
            <a:pPr>
              <a:buNone/>
            </a:pPr>
            <a:r>
              <a:rPr lang="ru-RU" dirty="0" smtClean="0"/>
              <a:t>   Дети выкладывают перед собой геометрические фигуры, которые получили в ходе занятия и получают задание из имеющихся фигур сложить образ любого члена семьи. Обязательное условие – геометрические фигуры должны быть использованы все.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Конструирование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b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«Забавные фигуры»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3" descr="I:\flesh\Коррекционные материалы\IMG_3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57197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6196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После того, как фигуры выложены, ребенок должен рассказать, как он выкладывал образ,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используя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предлоги над, под, слова выше, ниже, справа, слева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I:\flesh\Коррекционные материалы\IMG_36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92" y="2159231"/>
            <a:ext cx="2589415" cy="345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:\flesh\Коррекционные материалы\IMG_36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920" y="2142605"/>
            <a:ext cx="2618509" cy="348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Предполагаемый результат совместной работы педагога-психолога и учителя-логопеда.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закрепление умений использования предлогов и наречий пространственного значения;</a:t>
            </a:r>
          </a:p>
          <a:p>
            <a:r>
              <a:rPr lang="ru-RU" dirty="0" smtClean="0"/>
              <a:t>улучшение состояния когнитивной функций;</a:t>
            </a:r>
          </a:p>
          <a:p>
            <a:r>
              <a:rPr lang="ru-RU" dirty="0" smtClean="0"/>
              <a:t>улучшения состояния произвольности.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  <a:t>Юго-Восточное Окружное Управление Образования г.Москвы</a:t>
            </a:r>
            <a:br>
              <a:rPr lang="ru-RU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  <a:t>Государственное Бюджетное Образовательное Учреждение </a:t>
            </a:r>
            <a:br>
              <a:rPr lang="ru-RU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  <a:t>детский сад комбинированного вида № 2360</a:t>
            </a:r>
            <a:endParaRPr lang="ru-RU" dirty="0"/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979712" y="278092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55588" algn="ctr" eaLnBrk="0" hangingPunct="0">
              <a:buClr>
                <a:srgbClr val="B58B80"/>
              </a:buClr>
            </a:pPr>
            <a:r>
              <a:rPr lang="ru-RU" sz="2000" b="1" dirty="0">
                <a:solidFill>
                  <a:srgbClr val="513921"/>
                </a:solidFill>
                <a:latin typeface="Trebuchet MS" pitchFamily="34" charset="0"/>
              </a:rPr>
              <a:t>Наши координаты</a:t>
            </a:r>
            <a:endParaRPr lang="en-US" sz="2000" b="1" dirty="0">
              <a:solidFill>
                <a:srgbClr val="513921"/>
              </a:solidFill>
              <a:latin typeface="Trebuchet MS" pitchFamily="34" charset="0"/>
            </a:endParaRPr>
          </a:p>
          <a:p>
            <a:pPr indent="-255588" algn="ctr" eaLnBrk="0" hangingPunct="0">
              <a:buClr>
                <a:srgbClr val="B58B80"/>
              </a:buClr>
            </a:pPr>
            <a:endParaRPr lang="ru-RU" sz="2000" b="1" dirty="0">
              <a:solidFill>
                <a:srgbClr val="513921"/>
              </a:solidFill>
              <a:latin typeface="Trebuchet MS" pitchFamily="34" charset="0"/>
            </a:endParaRPr>
          </a:p>
          <a:p>
            <a:pPr indent="-255588" algn="ctr" eaLnBrk="0" hangingPunct="0">
              <a:buClr>
                <a:srgbClr val="B58B80"/>
              </a:buClr>
            </a:pPr>
            <a:r>
              <a:rPr lang="ru-RU" sz="2000" dirty="0">
                <a:solidFill>
                  <a:srgbClr val="513921"/>
                </a:solidFill>
                <a:latin typeface="Georgia" pitchFamily="18" charset="0"/>
              </a:rPr>
              <a:t>Тел.: </a:t>
            </a:r>
            <a:r>
              <a:rPr lang="ru-RU" sz="2000" dirty="0">
                <a:solidFill>
                  <a:srgbClr val="513921"/>
                </a:solidFill>
                <a:latin typeface="Trebuchet MS" pitchFamily="34" charset="0"/>
              </a:rPr>
              <a:t>8-(495)-345-58-01</a:t>
            </a:r>
          </a:p>
          <a:p>
            <a:pPr indent="-255588" algn="ctr" eaLnBrk="0" hangingPunct="0">
              <a:buClr>
                <a:srgbClr val="B58B80"/>
              </a:buClr>
            </a:pPr>
            <a:r>
              <a:rPr lang="en-US" sz="2000" dirty="0">
                <a:solidFill>
                  <a:srgbClr val="513921"/>
                </a:solidFill>
                <a:latin typeface="Georgia" pitchFamily="18" charset="0"/>
              </a:rPr>
              <a:t>e-mail</a:t>
            </a:r>
            <a:r>
              <a:rPr lang="ru-RU" sz="2000" dirty="0">
                <a:solidFill>
                  <a:srgbClr val="513921"/>
                </a:solidFill>
                <a:latin typeface="Georgia" pitchFamily="18" charset="0"/>
              </a:rPr>
              <a:t> </a:t>
            </a:r>
            <a:r>
              <a:rPr lang="en-US" sz="2000" u="sng" dirty="0">
                <a:solidFill>
                  <a:srgbClr val="91581F"/>
                </a:solidFill>
                <a:latin typeface="Georgia" pitchFamily="18" charset="0"/>
              </a:rPr>
              <a:t>detsad</a:t>
            </a:r>
            <a:r>
              <a:rPr lang="en-US" sz="2000" u="sng" dirty="0">
                <a:solidFill>
                  <a:srgbClr val="91581F"/>
                </a:solidFill>
                <a:latin typeface="Trebuchet MS" pitchFamily="34" charset="0"/>
              </a:rPr>
              <a:t>2360</a:t>
            </a:r>
            <a:r>
              <a:rPr lang="en-US" sz="2000" u="sng" dirty="0">
                <a:solidFill>
                  <a:srgbClr val="91581F"/>
                </a:solidFill>
                <a:latin typeface="Georgia" pitchFamily="18" charset="0"/>
              </a:rPr>
              <a:t>@mail.ru</a:t>
            </a:r>
            <a:endParaRPr lang="ru-RU" sz="2000" u="sng" dirty="0">
              <a:solidFill>
                <a:srgbClr val="91581F"/>
              </a:solidFill>
              <a:latin typeface="Georgia" pitchFamily="18" charset="0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2483768" y="5877272"/>
            <a:ext cx="4500578" cy="7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55588" algn="ctr" eaLnBrk="0" hangingPunct="0">
              <a:buClr>
                <a:srgbClr val="B58B80"/>
              </a:buClr>
            </a:pPr>
            <a:r>
              <a:rPr lang="ru-RU" sz="1400" b="1" dirty="0">
                <a:solidFill>
                  <a:srgbClr val="513921"/>
                </a:solidFill>
                <a:latin typeface="Georgia" pitchFamily="18" charset="0"/>
              </a:rPr>
              <a:t>Автор презентации</a:t>
            </a:r>
            <a:endParaRPr lang="ru-RU" sz="1400" dirty="0">
              <a:solidFill>
                <a:srgbClr val="513921"/>
              </a:solidFill>
              <a:latin typeface="Georgia" pitchFamily="18" charset="0"/>
            </a:endParaRPr>
          </a:p>
          <a:p>
            <a:pPr indent="-255588" algn="ctr" eaLnBrk="0" hangingPunct="0">
              <a:buClr>
                <a:srgbClr val="B58B80"/>
              </a:buClr>
            </a:pPr>
            <a:r>
              <a:rPr lang="ru-RU" sz="1400" dirty="0">
                <a:solidFill>
                  <a:srgbClr val="513921"/>
                </a:solidFill>
                <a:latin typeface="Georgia" pitchFamily="18" charset="0"/>
              </a:rPr>
              <a:t>учитель-логопед </a:t>
            </a:r>
          </a:p>
          <a:p>
            <a:pPr indent="-255588" algn="ctr" eaLnBrk="0" hangingPunct="0">
              <a:buClr>
                <a:srgbClr val="B58B80"/>
              </a:buClr>
            </a:pPr>
            <a:r>
              <a:rPr lang="ru-RU" sz="1400" dirty="0" smtClean="0">
                <a:solidFill>
                  <a:srgbClr val="513921"/>
                </a:solidFill>
                <a:latin typeface="Georgia" pitchFamily="18" charset="0"/>
              </a:rPr>
              <a:t>Заварова Ирина Александровна</a:t>
            </a:r>
            <a:endParaRPr lang="ru-RU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kern="600" dirty="0" smtClean="0"/>
              <a:t/>
            </a:r>
            <a:br>
              <a:rPr lang="ru-RU" sz="2400" kern="600" dirty="0" smtClean="0"/>
            </a:br>
            <a:r>
              <a:rPr lang="ru-RU" sz="2400" kern="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16632"/>
            <a:ext cx="4230216" cy="92969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990099"/>
                </a:solidFill>
              </a:rPr>
              <a:t>Задачи:</a:t>
            </a:r>
            <a:endParaRPr lang="ru-RU" sz="3600" u="sng" dirty="0">
              <a:solidFill>
                <a:srgbClr val="990099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23728" y="764704"/>
          <a:ext cx="69127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u="sng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Оборудование:</a:t>
            </a:r>
            <a:r>
              <a:rPr lang="ru-RU" sz="18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D60093"/>
                </a:solidFill>
              </a:rPr>
              <a:t>предметные картинки, набор резиновых игрушек, мяч, схемы предлогов, геометрические фигуры, сюжетные картинки, элементы одежды для изображения членов семьи.</a:t>
            </a:r>
            <a:endParaRPr lang="ru-RU" sz="1800" dirty="0">
              <a:solidFill>
                <a:srgbClr val="D60093"/>
              </a:solidFill>
            </a:endParaRPr>
          </a:p>
        </p:txBody>
      </p:sp>
      <p:pic>
        <p:nvPicPr>
          <p:cNvPr id="5" name="Рисунок 4" descr="DSC0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21" y="3861048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861048"/>
            <a:ext cx="3744416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84784"/>
            <a:ext cx="3600400" cy="240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Предварительный этап: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D60093"/>
                </a:solidFill>
              </a:rPr>
              <a:t>знакомство с темой «семья», </a:t>
            </a:r>
          </a:p>
          <a:p>
            <a:pPr lvl="0"/>
            <a:r>
              <a:rPr lang="ru-RU" dirty="0" smtClean="0">
                <a:solidFill>
                  <a:srgbClr val="D60093"/>
                </a:solidFill>
              </a:rPr>
              <a:t>наблюдения над смысловым значением предлогов, уточнение представлений детей о предлоге как отдельном слове;</a:t>
            </a:r>
          </a:p>
          <a:p>
            <a:pPr lvl="0"/>
            <a:r>
              <a:rPr lang="ru-RU" dirty="0" smtClean="0">
                <a:solidFill>
                  <a:srgbClr val="D60093"/>
                </a:solidFill>
              </a:rPr>
              <a:t>ознакомление с синтаксической ролью предлогов.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362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2057551" cy="2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u="sng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Ход занятия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690864" cy="54932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Организационный  момент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Дидактическая игра «Выбери картинку»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Игра «передай мячик»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Физкультминутка «Заборчик»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Этюд «Семейное чаепитие»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Игра «помоги другу»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Конструирование «Забавные фигуры»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Итог занятия</a:t>
            </a:r>
            <a:endParaRPr lang="ru-RU" sz="2800" i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2304256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632848" cy="54212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Цель</a:t>
            </a:r>
            <a:r>
              <a:rPr lang="ru-RU" dirty="0" smtClean="0"/>
              <a:t>: подведение к теме занятия.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Один из детей рассказывает заранее заученное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стихотворение – загадку.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НА</a:t>
            </a:r>
            <a:r>
              <a:rPr lang="ru-RU" dirty="0" smtClean="0"/>
              <a:t> дороге пёс сидит,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dirty="0" smtClean="0"/>
              <a:t> дорогой столб стоит.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ДО</a:t>
            </a:r>
            <a:r>
              <a:rPr lang="ru-RU" dirty="0" smtClean="0"/>
              <a:t> дороги добегу,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ПОД</a:t>
            </a:r>
            <a:r>
              <a:rPr lang="ru-RU" dirty="0" smtClean="0"/>
              <a:t> дорогой пробегу.</a:t>
            </a:r>
            <a:br>
              <a:rPr lang="ru-RU" dirty="0" smtClean="0"/>
            </a:br>
            <a:r>
              <a:rPr lang="ru-RU" dirty="0" smtClean="0"/>
              <a:t>Там подземный переход.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ОТ</a:t>
            </a:r>
            <a:r>
              <a:rPr lang="ru-RU" dirty="0" smtClean="0"/>
              <a:t> дороги - кот идёт,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дороги - поворот.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НАД</a:t>
            </a:r>
            <a:r>
              <a:rPr lang="ru-RU" dirty="0" smtClean="0"/>
              <a:t> дорогой - облака.</a:t>
            </a:r>
            <a:br>
              <a:rPr lang="ru-RU" dirty="0" smtClean="0"/>
            </a:br>
            <a:r>
              <a:rPr lang="ru-RU" dirty="0" smtClean="0"/>
              <a:t>Шёл 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 дороге пешеход</a:t>
            </a:r>
            <a:br>
              <a:rPr lang="ru-RU" dirty="0" smtClean="0"/>
            </a:br>
            <a:r>
              <a:rPr lang="ru-RU" dirty="0" smtClean="0"/>
              <a:t>Полчаса издалека.</a:t>
            </a:r>
            <a:br>
              <a:rPr lang="ru-RU" dirty="0" smtClean="0"/>
            </a:br>
            <a:r>
              <a:rPr lang="ru-RU" dirty="0" smtClean="0"/>
              <a:t>Едем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классом </a:t>
            </a:r>
            <a:r>
              <a:rPr lang="ru-RU" b="1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 попутке,</a:t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дороге будем сутки.</a:t>
            </a:r>
            <a:br>
              <a:rPr lang="ru-RU" dirty="0" smtClean="0"/>
            </a:br>
            <a:r>
              <a:rPr lang="ru-RU" dirty="0" smtClean="0"/>
              <a:t>Нам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дорогой повезло,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дождь её не развезло.</a:t>
            </a:r>
            <a:br>
              <a:rPr lang="ru-RU" dirty="0" smtClean="0"/>
            </a:br>
            <a:r>
              <a:rPr lang="ru-RU" dirty="0" smtClean="0"/>
              <a:t>Нам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рассказе </a:t>
            </a:r>
            <a:r>
              <a:rPr lang="ru-RU" b="1" dirty="0" smtClean="0"/>
              <a:t>о</a:t>
            </a:r>
            <a:r>
              <a:rPr lang="ru-RU" dirty="0" smtClean="0"/>
              <a:t> дороге</a:t>
            </a:r>
            <a:br>
              <a:rPr lang="ru-RU" dirty="0" smtClean="0"/>
            </a:br>
            <a:r>
              <a:rPr lang="ru-RU" dirty="0" smtClean="0"/>
              <a:t>Очень помогли  ……(предлоги)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5608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Организационный этап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4067944" cy="4269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Логопед выставляет на доску карточки со схемами предлогов.  А дети выбирают ту сюжетную картинку, по которой можно составить предложение с предлогом «НАД»; «ИЗ-ПОД»; «ИЗ-ЗА»; «ИЗ»; «С» и т.д.</a:t>
            </a:r>
          </a:p>
          <a:p>
            <a:r>
              <a:rPr lang="ru-RU" dirty="0" smtClean="0"/>
              <a:t>Дети самостоятельно делают выбор и составляют предложение.</a:t>
            </a:r>
          </a:p>
          <a:p>
            <a:r>
              <a:rPr lang="ru-RU" dirty="0" smtClean="0"/>
              <a:t>Затем составляют схему предложения.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496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Дидактическая игра «Выбери картинку»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 descr="DSC0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2525301" cy="177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762872" cy="51331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Дети делятся на 2 команды. Ведущими являются и педагог – психолог 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учитель - логопед.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На столе перед каждой командой лежат  2 колоды. В одной из них схемы предлогов, в другой предметные картинки.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Дети встают вокруг столов, ведущий передаёт «мяч» по кругу. </a:t>
            </a:r>
            <a:r>
              <a:rPr lang="ru-RU" dirty="0" smtClean="0">
                <a:latin typeface="Times New Roman"/>
                <a:ea typeface="Calibri"/>
              </a:rPr>
              <a:t>Тот ребенок, у кого в руках «мяч», берёт карточки из 1</a:t>
            </a:r>
            <a:r>
              <a:rPr lang="ru-RU" baseline="30000" dirty="0" smtClean="0">
                <a:latin typeface="Times New Roman"/>
                <a:ea typeface="Calibri"/>
              </a:rPr>
              <a:t>ой</a:t>
            </a:r>
            <a:r>
              <a:rPr lang="ru-RU" dirty="0" smtClean="0">
                <a:latin typeface="Times New Roman"/>
                <a:ea typeface="Calibri"/>
              </a:rPr>
              <a:t> и 2</a:t>
            </a:r>
            <a:r>
              <a:rPr lang="ru-RU" baseline="30000" dirty="0" smtClean="0">
                <a:latin typeface="Times New Roman"/>
                <a:ea typeface="Calibri"/>
              </a:rPr>
              <a:t>ой</a:t>
            </a:r>
            <a:r>
              <a:rPr lang="ru-RU" dirty="0" smtClean="0">
                <a:latin typeface="Times New Roman"/>
                <a:ea typeface="Calibri"/>
              </a:rPr>
              <a:t> колоды и придумывает предложение со словами, изображенными на карточках. </a:t>
            </a:r>
            <a:r>
              <a:rPr lang="ru-RU" dirty="0" smtClean="0"/>
              <a:t>Далее путешествие «мячика» и составление предложений продолжается с другими детьми.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Каждый получает за правильный ответ  геометрическую фигуру – фишку. Игра продолжается до тех пор, пока все карточки не будут израсходованы.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18" y="404664"/>
            <a:ext cx="8577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Игра </a:t>
            </a:r>
            <a:r>
              <a:rPr lang="ru-RU" sz="4800" b="1" i="1" cap="none" spc="0" dirty="0" smtClean="0">
                <a:ln/>
                <a:solidFill>
                  <a:schemeClr val="accent3"/>
                </a:solidFill>
                <a:effectLst/>
              </a:rPr>
              <a:t>« </a:t>
            </a:r>
            <a:r>
              <a:rPr lang="ru-RU" sz="4000" b="1" i="1" cap="none" spc="0" dirty="0" smtClean="0">
                <a:ln/>
                <a:solidFill>
                  <a:schemeClr val="accent3"/>
                </a:solidFill>
                <a:effectLst/>
              </a:rPr>
              <a:t>Путешествие</a:t>
            </a:r>
            <a:r>
              <a:rPr lang="ru-RU" sz="4800" b="1" i="1" cap="none" spc="0" dirty="0" smtClean="0">
                <a:ln/>
                <a:solidFill>
                  <a:schemeClr val="accent3"/>
                </a:solidFill>
                <a:effectLst/>
              </a:rPr>
              <a:t> мяча»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1937792" cy="193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686</TotalTime>
  <Words>1092</Words>
  <Application>Microsoft Office PowerPoint</Application>
  <PresentationFormat>Экран (4:3)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Совместная интегрированная деятельность  учителя-логопеда  и педагога-психолога с детьми  подготовительной группы № 7 для детей с ОНР.  </vt:lpstr>
      <vt:lpstr>Слайд 2</vt:lpstr>
      <vt:lpstr>   </vt:lpstr>
      <vt:lpstr>Оборудование: предметные картинки, набор резиновых игрушек, мяч, схемы предлогов, геометрические фигуры, сюжетные картинки, элементы одежды для изображения членов семьи.</vt:lpstr>
      <vt:lpstr>Предварительный этап: </vt:lpstr>
      <vt:lpstr>  Ход занятия : </vt:lpstr>
      <vt:lpstr>Слайд 7</vt:lpstr>
      <vt:lpstr>Слайд 8</vt:lpstr>
      <vt:lpstr>Слайд 9</vt:lpstr>
      <vt:lpstr>Слайд 10</vt:lpstr>
      <vt:lpstr>Слайд 11</vt:lpstr>
      <vt:lpstr>Слайд 12</vt:lpstr>
      <vt:lpstr>Игра « Помоги другу»</vt:lpstr>
      <vt:lpstr>Слайд 14</vt:lpstr>
      <vt:lpstr>После того, как фигуры выложены, ребенок должен рассказать, как он выкладывал образ, используя  предлоги над, под, слова выше, ниже, справа, слева</vt:lpstr>
      <vt:lpstr>Предполагаемый результат совместной работы педагога-психолога и учителя-логопеда.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73</cp:revision>
  <dcterms:created xsi:type="dcterms:W3CDTF">2012-02-08T18:03:01Z</dcterms:created>
  <dcterms:modified xsi:type="dcterms:W3CDTF">2012-06-19T09:39:28Z</dcterms:modified>
</cp:coreProperties>
</file>