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94" r:id="rId4"/>
    <p:sldId id="281" r:id="rId5"/>
    <p:sldId id="282" r:id="rId6"/>
    <p:sldId id="283" r:id="rId7"/>
    <p:sldId id="295" r:id="rId8"/>
    <p:sldId id="285" r:id="rId9"/>
    <p:sldId id="286" r:id="rId10"/>
    <p:sldId id="287" r:id="rId11"/>
    <p:sldId id="288" r:id="rId12"/>
    <p:sldId id="259" r:id="rId13"/>
    <p:sldId id="260" r:id="rId14"/>
    <p:sldId id="261" r:id="rId15"/>
    <p:sldId id="263" r:id="rId16"/>
    <p:sldId id="266" r:id="rId17"/>
    <p:sldId id="276" r:id="rId18"/>
    <p:sldId id="271" r:id="rId19"/>
    <p:sldId id="270" r:id="rId20"/>
    <p:sldId id="272" r:id="rId21"/>
    <p:sldId id="274" r:id="rId22"/>
    <p:sldId id="296" r:id="rId23"/>
    <p:sldId id="278" r:id="rId24"/>
    <p:sldId id="277" r:id="rId25"/>
    <p:sldId id="297" r:id="rId26"/>
    <p:sldId id="275" r:id="rId27"/>
    <p:sldId id="284" r:id="rId28"/>
    <p:sldId id="290" r:id="rId29"/>
    <p:sldId id="298" r:id="rId30"/>
    <p:sldId id="280" r:id="rId31"/>
    <p:sldId id="299" r:id="rId32"/>
    <p:sldId id="289" r:id="rId33"/>
    <p:sldId id="291" r:id="rId34"/>
    <p:sldId id="292" r:id="rId35"/>
    <p:sldId id="300" r:id="rId36"/>
    <p:sldId id="301" r:id="rId37"/>
    <p:sldId id="302" r:id="rId38"/>
    <p:sldId id="304" r:id="rId39"/>
    <p:sldId id="303" r:id="rId40"/>
    <p:sldId id="264" r:id="rId41"/>
    <p:sldId id="279" r:id="rId42"/>
    <p:sldId id="26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582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62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52D0A-3376-402A-A2A9-54A5CA7E1444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4874E-6284-4A50-ABD6-F3419A4344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5C7D-AD53-48EB-BD69-B5549E55D865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9E78-E322-42F4-BEB7-C9F2D9F49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9E78-E322-42F4-BEB7-C9F2D9F4904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dirty="0" smtClean="0"/>
              <a:t>Группа «Реченька»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F723C5-E698-43CB-A166-F82BDE6952BB}" type="datetimeFigureOut">
              <a:rPr lang="ru-RU" smtClean="0"/>
              <a:pPr/>
              <a:t>17.06.2015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ECD232-767E-460E-95BE-34BE95D16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-459432"/>
            <a:ext cx="7340352" cy="33695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ПЕДАГОГИЧЕСКИЙ проект по созданию развивающей  предметно-пространственной </a:t>
            </a:r>
            <a:r>
              <a:rPr lang="ru-RU" sz="2000" b="1" dirty="0" smtClean="0">
                <a:solidFill>
                  <a:srgbClr val="FF0000"/>
                </a:solidFill>
              </a:rPr>
              <a:t>среды для организации детского экспериментирования и исследовательской деятельности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2571744"/>
            <a:ext cx="6429420" cy="3857652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«Хочу всё знать.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Мини-лаборатория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Нолика»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 eaLnBrk="0" hangingPunct="0"/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Порохина</a:t>
            </a:r>
            <a:r>
              <a:rPr lang="ru-RU" sz="2400" b="1" dirty="0" smtClean="0">
                <a:solidFill>
                  <a:srgbClr val="000000"/>
                </a:solidFill>
              </a:rPr>
              <a:t> Наталия Дмитриевна</a:t>
            </a:r>
          </a:p>
          <a:p>
            <a:pPr algn="r" eaLnBrk="0" hangingPunct="0"/>
            <a:r>
              <a:rPr lang="ru-RU" sz="2400" b="1" dirty="0" smtClean="0">
                <a:solidFill>
                  <a:srgbClr val="000000"/>
                </a:solidFill>
              </a:rPr>
              <a:t>воспитатель</a:t>
            </a:r>
          </a:p>
          <a:p>
            <a:pPr algn="r" eaLnBrk="0" hangingPunct="0"/>
            <a:r>
              <a:rPr lang="ru-RU" sz="2400" b="1" dirty="0" smtClean="0">
                <a:solidFill>
                  <a:srgbClr val="000000"/>
                </a:solidFill>
              </a:rPr>
              <a:t>«Средняя общеобразовательная школа №7 города </a:t>
            </a:r>
            <a:r>
              <a:rPr lang="ru-RU" sz="2400" b="1" dirty="0" err="1" smtClean="0">
                <a:solidFill>
                  <a:srgbClr val="000000"/>
                </a:solidFill>
              </a:rPr>
              <a:t>Няндома</a:t>
            </a:r>
            <a:r>
              <a:rPr lang="ru-RU" sz="2400" b="1" dirty="0" smtClean="0">
                <a:solidFill>
                  <a:srgbClr val="000000"/>
                </a:solidFill>
              </a:rPr>
              <a:t>»</a:t>
            </a: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филиал «Детский сад №10 Улыбка» МБОУ 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esktop\проект фото\DSC02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16064" y="10358486"/>
            <a:ext cx="4823221" cy="3617893"/>
          </a:xfrm>
          <a:prstGeom prst="rect">
            <a:avLst/>
          </a:prstGeom>
          <a:noFill/>
        </p:spPr>
      </p:pic>
      <p:pic>
        <p:nvPicPr>
          <p:cNvPr id="5" name="Picture 2" descr="C:\Users\user\Desktop\проект фото\DSC02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68464" y="10510886"/>
            <a:ext cx="4823221" cy="3617893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фото\DSC02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415639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проект фото\DSC025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357298"/>
            <a:ext cx="6357982" cy="524533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«Хочу всё знать. Мини- лаборатория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Нолика»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239000" cy="3571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636"/>
            <a:ext cx="7858180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Данный проект рассчитан на родителей, педагогов, образовательных учреждений. Проект раскрывает формы работы и особенности её организации, а также </a:t>
            </a:r>
            <a:r>
              <a:rPr lang="ru-RU" sz="1800" dirty="0" err="1" smtClean="0"/>
              <a:t>психолого</a:t>
            </a:r>
            <a:r>
              <a:rPr lang="ru-RU" sz="1800" dirty="0" smtClean="0"/>
              <a:t> - педагогические условия обучения и воспитания дошкольников, соблюдение которых способствует успешной реализации проекта в рамках ДОУ.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571612"/>
            <a:ext cx="7239000" cy="571504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25000" lnSpcReduction="20000"/>
          </a:bodyPr>
          <a:lstStyle/>
          <a:p>
            <a:endParaRPr kumimoji="0" lang="ru-RU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ru-RU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endParaRPr kumimoji="0" lang="ru-RU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ru-RU" sz="38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r>
              <a:rPr kumimoji="0" lang="ru-RU" sz="13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Задачи</a:t>
            </a:r>
            <a:endParaRPr lang="ru-RU" sz="13600" dirty="0" smtClean="0"/>
          </a:p>
          <a:p>
            <a:pPr>
              <a:spcBef>
                <a:spcPct val="0"/>
              </a:spcBef>
            </a:pPr>
            <a:endParaRPr kumimoji="0" lang="ru-RU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kumimoji="0" lang="ru-RU" sz="3800" b="1" i="0" u="none" strike="noStrike" kern="1200" cap="all" spc="0" normalizeH="0" baseline="0" noProof="0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3571876"/>
            <a:ext cx="7858180" cy="100013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Тип проекта</a:t>
            </a:r>
            <a:b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76672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центра экспериментирования в группах ДОУ и организация исследовательской деятельности детей для интеллектуального и эмоционального развития детей.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700808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1.Создать условия для познавательной активности, повышать исследовательскую деятельность детей в процессе опытов и экспериментов.</a:t>
            </a:r>
          </a:p>
          <a:p>
            <a:r>
              <a:rPr lang="ru-RU" dirty="0" smtClean="0"/>
              <a:t>2. Организовать работу в центре экспериментирования.</a:t>
            </a:r>
          </a:p>
          <a:p>
            <a:r>
              <a:rPr lang="ru-RU" dirty="0" smtClean="0"/>
              <a:t>3. Создать необходимые условия для взаимодействия с семьями воспитанников.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0" y="4714884"/>
            <a:ext cx="7239000" cy="785818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Адресная направленность</a:t>
            </a:r>
            <a:br>
              <a:rPr kumimoji="0" lang="ru-RU" sz="34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4282" y="4071942"/>
            <a:ext cx="8229600" cy="500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Долгосрочный.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b="1" dirty="0" smtClean="0"/>
              <a:t>Ожидаемый результат.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7239000" cy="4846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1.Создание единого образовательно-развивающего пространства объединяющего педагогический коллектив дошкольного учреждения.</a:t>
            </a:r>
          </a:p>
          <a:p>
            <a:pPr>
              <a:buNone/>
            </a:pPr>
            <a:r>
              <a:rPr lang="ru-RU" dirty="0" smtClean="0"/>
              <a:t>2.Улучшение качества работы каждого педагога по данному направлению. Обобщение педагогического опыта, внедрение инновационных технологий и новых форм работы по детскому экспериментированию. Повышение теоретического и профессионального уровня педагогов. </a:t>
            </a:r>
          </a:p>
          <a:p>
            <a:pPr>
              <a:buNone/>
            </a:pPr>
            <a:r>
              <a:rPr lang="ru-RU" dirty="0" smtClean="0"/>
              <a:t>3. Создание условий для  повышения  уровня мотивации у детей к занятиям. Формирование  представлений о взаимосвязи природы и человека. Овладение способами практического взаимодействия с окружающей средой.  Развитие активной, самостоятельной, творческой личности.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b="1" dirty="0" smtClean="0"/>
              <a:t>Этапы проекта.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32037"/>
            <a:ext cx="7643866" cy="3668731"/>
          </a:xfrm>
        </p:spPr>
        <p:txBody>
          <a:bodyPr>
            <a:normAutofit/>
          </a:bodyPr>
          <a:lstStyle/>
          <a:p>
            <a:r>
              <a:rPr lang="ru-RU" dirty="0" smtClean="0"/>
              <a:t>Анализ методической литературы.</a:t>
            </a:r>
          </a:p>
          <a:p>
            <a:r>
              <a:rPr lang="ru-RU" dirty="0" smtClean="0"/>
              <a:t>Выбор места для создания центра экспериментирования в группах.</a:t>
            </a:r>
          </a:p>
          <a:p>
            <a:r>
              <a:rPr lang="ru-RU" dirty="0" smtClean="0"/>
              <a:t>Разработка перспективного тематического плана работы с детьми.</a:t>
            </a:r>
          </a:p>
          <a:p>
            <a:r>
              <a:rPr lang="ru-RU" dirty="0" smtClean="0"/>
              <a:t>Подготовка дидактического и практического материала для проведения опытов.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000108"/>
            <a:ext cx="7239000" cy="68006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этап - 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1000108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Подготовительный</a:t>
            </a:r>
            <a:r>
              <a:rPr lang="ru-RU" dirty="0" smtClean="0"/>
              <a:t> </a:t>
            </a:r>
          </a:p>
          <a:p>
            <a:r>
              <a:rPr lang="ru-RU" dirty="0" smtClean="0"/>
              <a:t>(мотивационный, информационно-накопительный).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II</a:t>
            </a:r>
            <a:r>
              <a:rPr lang="ru-RU" b="1" dirty="0" smtClean="0"/>
              <a:t> этап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143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Создание центра экспериментирования в группах:</a:t>
            </a:r>
          </a:p>
          <a:p>
            <a:pPr>
              <a:buNone/>
            </a:pPr>
            <a:r>
              <a:rPr lang="ru-RU" dirty="0" smtClean="0"/>
              <a:t>   подготовка оборудования и материалов для экспериментирования, продуктивной деятельности детей;</a:t>
            </a:r>
          </a:p>
          <a:p>
            <a:pPr>
              <a:buNone/>
            </a:pPr>
            <a:r>
              <a:rPr lang="ru-RU" dirty="0" smtClean="0"/>
              <a:t>   подбор иллюстраций, детской научной литературы (энциклопедии и др.).</a:t>
            </a:r>
          </a:p>
          <a:p>
            <a:r>
              <a:rPr lang="ru-RU" dirty="0" smtClean="0"/>
              <a:t>Подборка консультативного материала для педагогов и родителей.</a:t>
            </a:r>
          </a:p>
          <a:p>
            <a:r>
              <a:rPr lang="ru-RU" dirty="0" smtClean="0"/>
              <a:t>Разработка группового проекта, конспектов непосредственной образовательной деятельности с элементами экспериментирования.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1429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Основной </a:t>
            </a:r>
            <a:r>
              <a:rPr lang="ru-RU" b="1" dirty="0" smtClean="0"/>
              <a:t>(практический)</a:t>
            </a: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2214578" cy="1143008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III</a:t>
            </a:r>
            <a:r>
              <a:rPr lang="ru-RU" sz="4900" b="1" dirty="0" smtClean="0"/>
              <a:t> этап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239000" cy="2928958"/>
          </a:xfrm>
        </p:spPr>
        <p:txBody>
          <a:bodyPr/>
          <a:lstStyle/>
          <a:p>
            <a:r>
              <a:rPr lang="ru-RU" dirty="0" smtClean="0"/>
              <a:t>Презентация центров экспериментирования по группам.</a:t>
            </a:r>
          </a:p>
          <a:p>
            <a:r>
              <a:rPr lang="ru-RU" dirty="0" smtClean="0"/>
              <a:t> Фотовыставка «Юные исследователи».</a:t>
            </a:r>
            <a:endParaRPr lang="ru-RU" dirty="0"/>
          </a:p>
        </p:txBody>
      </p:sp>
      <p:pic>
        <p:nvPicPr>
          <p:cNvPr id="43010" name="Picture 2" descr="C:\Users\user\Desktop\проект фото\DSC02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679940" y="24717524"/>
            <a:ext cx="5244649" cy="4179871"/>
          </a:xfrm>
          <a:prstGeom prst="rect">
            <a:avLst/>
          </a:prstGeom>
          <a:noFill/>
        </p:spPr>
      </p:pic>
      <p:pic>
        <p:nvPicPr>
          <p:cNvPr id="43011" name="Picture 3" descr="C:\Users\user\Desktop\проект фото\DSC025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69844" y="2786057"/>
            <a:ext cx="3705862" cy="37862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357166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Заключительный</a:t>
            </a:r>
            <a:endParaRPr lang="ru-RU" dirty="0" smtClean="0"/>
          </a:p>
        </p:txBody>
      </p:sp>
      <p:pic>
        <p:nvPicPr>
          <p:cNvPr id="1026" name="Picture 2" descr="C:\Users\user\Desktop\фиксики\youloveit_ru_fixiki_kartinki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2636912"/>
            <a:ext cx="3149971" cy="3779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6151584" cy="820122"/>
          </a:xfrm>
        </p:spPr>
        <p:txBody>
          <a:bodyPr>
            <a:normAutofit/>
          </a:bodyPr>
          <a:lstStyle/>
          <a:p>
            <a:r>
              <a:rPr lang="ru-RU" dirty="0" smtClean="0"/>
              <a:t>оборудование</a:t>
            </a:r>
            <a:endParaRPr lang="ru-RU" dirty="0"/>
          </a:p>
        </p:txBody>
      </p:sp>
      <p:pic>
        <p:nvPicPr>
          <p:cNvPr id="8" name="Рисунок 7" descr="I:\фото доклад\DSC0286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285728"/>
            <a:ext cx="695401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экспериментирования</a:t>
            </a:r>
            <a:br>
              <a:rPr lang="ru-RU" dirty="0" smtClean="0"/>
            </a:br>
            <a:r>
              <a:rPr lang="ru-RU" dirty="0" smtClean="0"/>
              <a:t>в младших группах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проект фото\DSC025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928802"/>
            <a:ext cx="3502484" cy="4669980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 фото\DSC02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2714620"/>
            <a:ext cx="3662616" cy="37444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1340768"/>
            <a:ext cx="5657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Группа</a:t>
            </a:r>
            <a:r>
              <a:rPr lang="ru-RU" sz="2800" dirty="0" smtClean="0"/>
              <a:t> «Радужка»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1928802"/>
            <a:ext cx="343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</a:rPr>
              <a:t>Группа «Ладушки»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47728" cy="14532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Центр экспериментирования в средней и старшей группе</a:t>
            </a:r>
            <a:br>
              <a:rPr lang="ru-RU" sz="3600" b="0" dirty="0" smtClean="0"/>
            </a:br>
            <a:endParaRPr lang="ru-RU" sz="3600" b="0" dirty="0"/>
          </a:p>
        </p:txBody>
      </p:sp>
      <p:pic>
        <p:nvPicPr>
          <p:cNvPr id="5" name="Содержимое 4" descr="DSC025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5400000">
            <a:off x="273812" y="2866647"/>
            <a:ext cx="3566071" cy="2674553"/>
          </a:xfr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Users\user\Desktop\проект фото\DSC025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8300" y="2542778"/>
            <a:ext cx="3521075" cy="333449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1628800"/>
            <a:ext cx="511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Группа «Капелька»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628800"/>
            <a:ext cx="3497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Группа «Ручеёк»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860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экспериментирования в подготовительной группе</a:t>
            </a:r>
            <a:endParaRPr lang="ru-RU" dirty="0"/>
          </a:p>
        </p:txBody>
      </p:sp>
      <p:pic>
        <p:nvPicPr>
          <p:cNvPr id="3075" name="Picture 3" descr="C:\Users\user\Desktop\проект фото\DSC02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5" y="2420888"/>
            <a:ext cx="5873035" cy="4151384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835696" y="1700808"/>
            <a:ext cx="4845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Группа «Облачко»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7317432"/>
            <a:ext cx="1318652" cy="13542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еГрппа</a:t>
            </a:r>
            <a:r>
              <a:rPr lang="ru-RU" dirty="0" smtClean="0"/>
              <a:t> «</a:t>
            </a:r>
            <a:r>
              <a:rPr lang="ru-RU" dirty="0" err="1" smtClean="0"/>
              <a:t>РеченчеГрппа</a:t>
            </a:r>
            <a:r>
              <a:rPr lang="ru-RU" dirty="0" smtClean="0"/>
              <a:t> «</a:t>
            </a:r>
            <a:r>
              <a:rPr lang="ru-RU" dirty="0" err="1" smtClean="0"/>
              <a:t>Рнька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 flipH="1">
            <a:off x="4860032" y="7533456"/>
            <a:ext cx="4283968" cy="1761059"/>
          </a:xfrm>
        </p:spPr>
        <p:txBody>
          <a:bodyPr/>
          <a:lstStyle/>
          <a:p>
            <a:pPr lvl="4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39000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Современные дети живут и развиваются в эпоху информатизации. В условиях быстро меняющейся жизни от человека требуется не только владение знаниями, но и в первую очередь умение добывать эти знания самому и оперировать ими, мыслить самостоятельно и творчески. Мы хотим видеть наших воспитанников любознательными, общительными, самостоятельными, творческими личностями, умеющими ориентироваться в окружающей обстановке, решать возникающие проблемы. Превращение ребенка в творческую личность зависит во многом от нас, педагогов, от технологии педагогического процесса, в связи с этим, одна из основных задач детского сада поддержать и развить в ребенке интерес к исследованиям, открытиям, создать необходимые для этого условия.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731405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науки </a:t>
            </a:r>
            <a:br>
              <a:rPr lang="ru-RU" dirty="0" smtClean="0"/>
            </a:br>
            <a:r>
              <a:rPr lang="ru-RU" dirty="0" smtClean="0"/>
              <a:t>« Мини-лаборатория  нолика»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b="0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Работа\развивающая среда\проект фото\DSC025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3429000"/>
            <a:ext cx="4193150" cy="3144862"/>
          </a:xfrm>
          <a:prstGeom prst="rect">
            <a:avLst/>
          </a:prstGeom>
          <a:noFill/>
        </p:spPr>
      </p:pic>
      <p:pic>
        <p:nvPicPr>
          <p:cNvPr id="2050" name="Picture 2" descr="D:\Работа\развивающая среда\проект фото\DSC025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564904"/>
            <a:ext cx="3019264" cy="40256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86182" y="2500306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ГРУППА «РЕЧЕНЬКА»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820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Материал и оборудование для проведения опытов</a:t>
            </a:r>
            <a:endParaRPr lang="ru-RU" dirty="0"/>
          </a:p>
        </p:txBody>
      </p:sp>
      <p:pic>
        <p:nvPicPr>
          <p:cNvPr id="1027" name="Picture 3" descr="C:\Users\user\Desktop\опыты фото\DSC02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953035" cy="3714776"/>
          </a:xfrm>
          <a:prstGeom prst="rect">
            <a:avLst/>
          </a:prstGeom>
          <a:noFill/>
        </p:spPr>
      </p:pic>
      <p:pic>
        <p:nvPicPr>
          <p:cNvPr id="6" name="Picture 2" descr="C:\Users\user\Desktop\опыты фото\DSC028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00504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 и оборудование для проведения опытов</a:t>
            </a:r>
            <a:endParaRPr lang="ru-RU" dirty="0"/>
          </a:p>
        </p:txBody>
      </p:sp>
      <p:pic>
        <p:nvPicPr>
          <p:cNvPr id="2050" name="Picture 2" descr="C:\Users\user\Desktop\опыты фото\DSC028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4667283" cy="3500462"/>
          </a:xfrm>
          <a:prstGeom prst="rect">
            <a:avLst/>
          </a:prstGeom>
          <a:noFill/>
        </p:spPr>
      </p:pic>
      <p:pic>
        <p:nvPicPr>
          <p:cNvPr id="2051" name="Picture 3" descr="C:\Users\user\Desktop\опыты фото\DSC028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929066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 и оборудование для проведения опытов</a:t>
            </a:r>
            <a:endParaRPr lang="ru-RU" dirty="0"/>
          </a:p>
        </p:txBody>
      </p:sp>
      <p:pic>
        <p:nvPicPr>
          <p:cNvPr id="1027" name="Picture 3" descr="C:\Users\user\Desktop\опыты фото\DSC02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857364"/>
            <a:ext cx="6143668" cy="460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 педагога с детьми</a:t>
            </a:r>
            <a:endParaRPr lang="ru-RU" dirty="0"/>
          </a:p>
        </p:txBody>
      </p:sp>
      <p:pic>
        <p:nvPicPr>
          <p:cNvPr id="7170" name="Picture 2" descr="I:\фото доклад\DSC02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3" y="1785926"/>
            <a:ext cx="710639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 детей </a:t>
            </a:r>
            <a:endParaRPr lang="ru-RU" dirty="0"/>
          </a:p>
        </p:txBody>
      </p:sp>
      <p:pic>
        <p:nvPicPr>
          <p:cNvPr id="3074" name="Picture 2" descr="C:\Users\user\Desktop\опыты фото\DSC024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2520280" cy="2160240"/>
          </a:xfrm>
          <a:prstGeom prst="rect">
            <a:avLst/>
          </a:prstGeom>
          <a:noFill/>
        </p:spPr>
      </p:pic>
      <p:pic>
        <p:nvPicPr>
          <p:cNvPr id="3075" name="Picture 3" descr="C:\Users\user\Desktop\опыты фото\DSC02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1682850"/>
            <a:ext cx="3096344" cy="2106190"/>
          </a:xfrm>
          <a:prstGeom prst="rect">
            <a:avLst/>
          </a:prstGeom>
          <a:noFill/>
        </p:spPr>
      </p:pic>
      <p:pic>
        <p:nvPicPr>
          <p:cNvPr id="3076" name="Picture 4" descr="C:\Users\user\Desktop\опыты фото\DSC024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077072"/>
            <a:ext cx="2785493" cy="2089395"/>
          </a:xfrm>
          <a:prstGeom prst="rect">
            <a:avLst/>
          </a:prstGeom>
          <a:noFill/>
        </p:spPr>
      </p:pic>
      <p:pic>
        <p:nvPicPr>
          <p:cNvPr id="3077" name="Picture 5" descr="C:\Users\user\Desktop\опыты фото\DSC024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4149080"/>
            <a:ext cx="3029575" cy="2272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вулкан? Что с ним происходит?</a:t>
            </a:r>
            <a:endParaRPr lang="ru-RU" dirty="0"/>
          </a:p>
        </p:txBody>
      </p:sp>
      <p:pic>
        <p:nvPicPr>
          <p:cNvPr id="4" name="Содержимое 3" descr="H:\DSC0267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85860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71472" y="428604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Этапы эксперимента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4711"/>
            <a:ext cx="3850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214422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68580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каждом эксперименте можно выделить последовательность сменяющих друг друга этапов. Это –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Осознание того, что хочешь узнать.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Формулирование задачи исследования.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Продумывание методики экспериментирования.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Выслушивание инструкций и критических замечаний.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Прогнозирование результатов.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Выполнение работы.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Соблюдение правил безопасности.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Наблюдение результатов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Фиксирование результатов.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Анализ полученных данных.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11. Словесный отчет об увиденном.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Формулирование выводов.</a:t>
            </a:r>
            <a:endParaRPr lang="ru-RU" sz="2000" dirty="0" smtClean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74711"/>
            <a:ext cx="3850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57158" y="1214422"/>
            <a:ext cx="7239000" cy="484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643050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1.Исследовательская, практическая  деятельность (работа с разным материалом, поиск, наблюдения, опыт).</a:t>
            </a:r>
          </a:p>
          <a:p>
            <a:r>
              <a:rPr lang="ru-RU" sz="2000" dirty="0" smtClean="0"/>
              <a:t>2.Игровая деятельность (игры с песком, водой).</a:t>
            </a:r>
          </a:p>
          <a:p>
            <a:r>
              <a:rPr lang="ru-RU" sz="2000" dirty="0" smtClean="0"/>
              <a:t>3.Словесные методы (проблемные ситуации, беседы с детьми). Рассказ педагога (что такое вулкан, что с ним происходит). Чтение энциклопедий, научной литературы.</a:t>
            </a:r>
          </a:p>
          <a:p>
            <a:r>
              <a:rPr lang="ru-RU" sz="2000" dirty="0" smtClean="0"/>
              <a:t>4.Наглядные методы (рассматривание иллюстраций, разных объектов исследования).</a:t>
            </a:r>
          </a:p>
          <a:p>
            <a:r>
              <a:rPr lang="ru-RU" sz="2000" dirty="0" smtClean="0"/>
              <a:t>5.Моделирование и проектирование совместно с детьми.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57148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Методы и приёмы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игры с песком фото\DSC025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6666669" cy="500066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Опыт с песком и воздухом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фото доклад\DSC02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7334301" cy="550072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2390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Изучение свойств песка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фото доклад\DSC0289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614366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Что происходит со снегом?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опыты фото\DSC024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177994"/>
            <a:ext cx="5509885" cy="510852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42048" cy="642918"/>
          </a:xfrm>
        </p:spPr>
        <p:txBody>
          <a:bodyPr/>
          <a:lstStyle/>
          <a:p>
            <a:r>
              <a:rPr lang="ru-RU" dirty="0" smtClean="0"/>
              <a:t>Увеличительное стекло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Опыт с песком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C:\Users\user\Desktop\игры с песком фото\DSC025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638095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Младшие группы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:\фото доклад\DSC0286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642942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Младшие группы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:\фото доклад\DSC028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671517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группа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:\фото доклад\DSC0287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214422"/>
            <a:ext cx="578647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группа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:\фото доклад\DSC0289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142984"/>
            <a:ext cx="65008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Старший возраст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I:\фото доклад\DSC0288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592935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2910" y="214290"/>
            <a:ext cx="7242048" cy="642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Старший возраст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I:\фото доклад\DSC0289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85860"/>
            <a:ext cx="535785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Autofit/>
          </a:bodyPr>
          <a:lstStyle/>
          <a:p>
            <a:r>
              <a:rPr lang="ru-RU" b="1" dirty="0" smtClean="0"/>
              <a:t>Сотрудничество с родителями.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Оформление информационно-просветительского материала в виде, папок-передвижек, выставление его на сайте детского сада по теме “Детское экспериментирование”.</a:t>
            </a:r>
          </a:p>
          <a:p>
            <a:r>
              <a:rPr lang="ru-RU" dirty="0" smtClean="0"/>
              <a:t>Разработка рекомендаций для родителей по проведению опытов с детьми в домашних условиях.</a:t>
            </a:r>
          </a:p>
          <a:p>
            <a:r>
              <a:rPr lang="ru-RU" dirty="0" smtClean="0"/>
              <a:t>Привлечение родителей к участию в мероприятиях в рамках проекта.</a:t>
            </a:r>
          </a:p>
          <a:p>
            <a:r>
              <a:rPr lang="ru-RU" dirty="0" smtClean="0"/>
              <a:t>Подборка иллюстраций, картин; сбор информации.</a:t>
            </a:r>
          </a:p>
          <a:p>
            <a:r>
              <a:rPr lang="ru-RU" dirty="0" smtClean="0"/>
              <a:t> Создание совместных с детьми альбомов по проведению опытов.</a:t>
            </a:r>
          </a:p>
          <a:p>
            <a:r>
              <a:rPr lang="ru-RU" dirty="0" smtClean="0"/>
              <a:t>Подбор материалов и помощь в оформлении лаборатории.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фото доклад\DSC02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6334168" cy="475062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dirty="0" smtClean="0"/>
              <a:t>Как «увидеть» воздух?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642942"/>
          </a:xfrm>
        </p:spPr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pic>
        <p:nvPicPr>
          <p:cNvPr id="3074" name="Picture 2" descr="C:\Users\user\Desktop\опыты фото\DSC028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96752"/>
            <a:ext cx="6953299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Используемая 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Методическое пособие «Инновации в детском саду», </a:t>
            </a:r>
            <a:r>
              <a:rPr lang="ru-RU" dirty="0" err="1" smtClean="0"/>
              <a:t>Н.В.Микляева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2.Методическое пособие «Экспериментальная деятельность детей среднего и старшего дошкольного возраста». </a:t>
            </a:r>
            <a:r>
              <a:rPr lang="ru-RU" dirty="0" err="1" smtClean="0"/>
              <a:t>Тугушева</a:t>
            </a:r>
            <a:r>
              <a:rPr lang="ru-RU" dirty="0" smtClean="0"/>
              <a:t> Г.П., Чистякова А.Е.</a:t>
            </a:r>
          </a:p>
          <a:p>
            <a:r>
              <a:rPr lang="ru-RU" dirty="0" smtClean="0"/>
              <a:t>3. “Неизведанное рядом. Опыты и эксперименты для дошкольников”, </a:t>
            </a:r>
            <a:r>
              <a:rPr lang="ru-RU" dirty="0" err="1" smtClean="0"/>
              <a:t>Дыбина</a:t>
            </a:r>
            <a:r>
              <a:rPr lang="ru-RU" dirty="0" smtClean="0"/>
              <a:t> О.В., Рахманова Н.П., Щетинина В.В, 2010 г.</a:t>
            </a:r>
          </a:p>
          <a:p>
            <a:r>
              <a:rPr lang="ru-RU" dirty="0" smtClean="0"/>
              <a:t>4.“Экспериментальная деятельность детей среднего и старшего дошкольного возраста”, </a:t>
            </a:r>
            <a:r>
              <a:rPr lang="ru-RU" dirty="0" err="1" smtClean="0"/>
              <a:t>Тугушева</a:t>
            </a:r>
            <a:r>
              <a:rPr lang="ru-RU" dirty="0" smtClean="0"/>
              <a:t> Т.П., Чистякова А.Е., 2010 г.</a:t>
            </a:r>
          </a:p>
          <a:p>
            <a:r>
              <a:rPr lang="ru-RU" dirty="0" smtClean="0"/>
              <a:t>5. “Организация </a:t>
            </a:r>
            <a:r>
              <a:rPr lang="ru-RU" dirty="0" err="1" smtClean="0"/>
              <a:t>опытно-эксперименальной</a:t>
            </a:r>
            <a:r>
              <a:rPr lang="ru-RU" dirty="0" smtClean="0"/>
              <a:t> деятельности детей 2-7 лет”, Мартынова Е.А., Сучкова И.М., 2011 г.</a:t>
            </a:r>
          </a:p>
          <a:p>
            <a:r>
              <a:rPr lang="ru-RU" dirty="0" smtClean="0"/>
              <a:t>6. “Игры с водой и песком”, Рыжова Н.В., Обруч №2, 1997 г.</a:t>
            </a:r>
          </a:p>
          <a:p>
            <a:r>
              <a:rPr lang="ru-RU" dirty="0" smtClean="0"/>
              <a:t>7. “Опыты с песком и глиной”, Рыжова Н.В., Обруч №2, 1998г.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dirty="0" smtClean="0"/>
              <a:t>Измерение глубины снега</a:t>
            </a:r>
            <a:endParaRPr lang="ru-RU" dirty="0"/>
          </a:p>
        </p:txBody>
      </p:sp>
      <p:pic>
        <p:nvPicPr>
          <p:cNvPr id="3074" name="Picture 2" descr="I:\фото доклад\DSC028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42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макета «</a:t>
            </a:r>
            <a:r>
              <a:rPr lang="ru-RU" dirty="0" err="1" smtClean="0"/>
              <a:t>африка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Содержимое 4" descr="H:\DSC02517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642958"/>
          </a:xfrm>
        </p:spPr>
        <p:txBody>
          <a:bodyPr/>
          <a:lstStyle/>
          <a:p>
            <a:r>
              <a:rPr lang="ru-RU" dirty="0" smtClean="0"/>
              <a:t>Воздух имеет вес</a:t>
            </a:r>
            <a:endParaRPr lang="ru-RU" dirty="0"/>
          </a:p>
        </p:txBody>
      </p:sp>
      <p:pic>
        <p:nvPicPr>
          <p:cNvPr id="4098" name="Picture 2" descr="I:\фото доклад\DSC028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239000" cy="407196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«Расскажи – и я забуду, покажи – и я запомню, дай попробовать и я пойму»</a:t>
            </a:r>
            <a:endParaRPr lang="ru-RU" sz="5400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3000364" y="5214950"/>
            <a:ext cx="4572032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Китайская мудрость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609600" y="30099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pic>
        <p:nvPicPr>
          <p:cNvPr id="6" name="Рисунок 5" descr="I:\фото доклад\DSC0286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357298"/>
            <a:ext cx="49292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00042"/>
            <a:ext cx="7239000" cy="64295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Дует,</a:t>
            </a:r>
            <a:r>
              <a:rPr kumimoji="0" lang="ru-RU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дует ветер…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965</Words>
  <Application>Microsoft Office PowerPoint</Application>
  <PresentationFormat>Экран (4:3)</PresentationFormat>
  <Paragraphs>130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Специальное оформление</vt:lpstr>
      <vt:lpstr>Изящная</vt:lpstr>
      <vt:lpstr> ПЕДАГОГИЧЕСКИЙ проект по созданию развивающей  предметно-пространственной среды для организации детского экспериментирования и исследовательской деятельности  </vt:lpstr>
      <vt:lpstr>Актуальность проекта.</vt:lpstr>
      <vt:lpstr>Изучение свойств песка</vt:lpstr>
      <vt:lpstr>Как «увидеть» воздух?</vt:lpstr>
      <vt:lpstr>Измерение глубины снега</vt:lpstr>
      <vt:lpstr>Создание макета «африка»</vt:lpstr>
      <vt:lpstr>Воздух имеет вес</vt:lpstr>
      <vt:lpstr>«Расскажи – и я забуду, покажи – и я запомню, дай попробовать и я пойму»</vt:lpstr>
      <vt:lpstr>Слайд 9</vt:lpstr>
      <vt:lpstr>Слайд 10</vt:lpstr>
      <vt:lpstr>Цель проекта </vt:lpstr>
      <vt:lpstr>Ожидаемый результат.</vt:lpstr>
      <vt:lpstr>Этапы проекта.</vt:lpstr>
      <vt:lpstr>II этап</vt:lpstr>
      <vt:lpstr>III этап </vt:lpstr>
      <vt:lpstr>оборудование</vt:lpstr>
      <vt:lpstr>Центр экспериментирования в младших группах </vt:lpstr>
      <vt:lpstr>     Центр экспериментирования в средней и старшей группе </vt:lpstr>
      <vt:lpstr>Центр экспериментирования в подготовительной группе</vt:lpstr>
      <vt:lpstr>центр науки  « Мини-лаборатория  нолика»  </vt:lpstr>
      <vt:lpstr>Материал и оборудование для проведения опытов</vt:lpstr>
      <vt:lpstr>Материал и оборудование для проведения опытов</vt:lpstr>
      <vt:lpstr>Материал и оборудование для проведения опытов</vt:lpstr>
      <vt:lpstr>Совместная деятельность педагога с детьми</vt:lpstr>
      <vt:lpstr>Самостоятельная деятельность детей </vt:lpstr>
      <vt:lpstr>Что такое вулкан? Что с ним происходит?</vt:lpstr>
      <vt:lpstr>Слайд 27</vt:lpstr>
      <vt:lpstr>Слайд 28</vt:lpstr>
      <vt:lpstr>Слайд 29</vt:lpstr>
      <vt:lpstr>Слайд 30</vt:lpstr>
      <vt:lpstr>Увеличительное стекло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Сотрудничество с родителями. </vt:lpstr>
      <vt:lpstr>Методическая ЛИТЕРАТУРА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«Хочу всё знать»</dc:title>
  <dc:creator>user</dc:creator>
  <cp:lastModifiedBy>Олнг</cp:lastModifiedBy>
  <cp:revision>79</cp:revision>
  <dcterms:created xsi:type="dcterms:W3CDTF">2015-02-22T21:25:28Z</dcterms:created>
  <dcterms:modified xsi:type="dcterms:W3CDTF">2015-06-17T14:40:15Z</dcterms:modified>
</cp:coreProperties>
</file>