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0" autoAdjust="0"/>
  </p:normalViewPr>
  <p:slideViewPr>
    <p:cSldViewPr>
      <p:cViewPr varScale="1">
        <p:scale>
          <a:sx n="70" d="100"/>
          <a:sy n="70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12/21/2011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литературы второй половины Х</a:t>
            </a:r>
            <a:r>
              <a:rPr lang="en-US" dirty="0" smtClean="0"/>
              <a:t>I</a:t>
            </a:r>
            <a:r>
              <a:rPr lang="ru-RU" dirty="0" smtClean="0"/>
              <a:t>Х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1.Общественно-политическая и культурно-историческая обстановка в России.</a:t>
            </a:r>
          </a:p>
          <a:p>
            <a:r>
              <a:rPr lang="ru-RU" dirty="0" smtClean="0"/>
              <a:t>2.Особенности развития литературы и искусства.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Грандиозную панораму русской жизни создали в своих произведениях выдающиеся писатели.</a:t>
            </a:r>
            <a:endParaRPr lang="ru-RU" dirty="0"/>
          </a:p>
        </p:txBody>
      </p:sp>
      <p:pic>
        <p:nvPicPr>
          <p:cNvPr id="2050" name="Picture 2" descr="C:\Documents and Settings\Administrator\Рабочий стол\2половина\iГОНЧА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847850" cy="2466975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Рабочий стол\2половина\облом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28934"/>
            <a:ext cx="1905000" cy="17335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Рабочий стол\2половина\iТурген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000240"/>
            <a:ext cx="1357322" cy="171450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Рабочий стол\2половина\iО и де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214686"/>
            <a:ext cx="1357322" cy="1571626"/>
          </a:xfrm>
          <a:prstGeom prst="rect">
            <a:avLst/>
          </a:prstGeom>
          <a:noFill/>
        </p:spPr>
      </p:pic>
      <p:pic>
        <p:nvPicPr>
          <p:cNvPr id="2054" name="Picture 6" descr="C:\Documents and Settings\Administrator\Рабочий стол\2половина\iОстровск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357430"/>
            <a:ext cx="1214446" cy="1571626"/>
          </a:xfrm>
          <a:prstGeom prst="rect">
            <a:avLst/>
          </a:prstGeom>
          <a:noFill/>
        </p:spPr>
      </p:pic>
      <p:pic>
        <p:nvPicPr>
          <p:cNvPr id="2055" name="Picture 7" descr="C:\Documents and Settings\Administrator\Рабочий стол\2половина\пьес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429000"/>
            <a:ext cx="809624" cy="1428750"/>
          </a:xfrm>
          <a:prstGeom prst="rect">
            <a:avLst/>
          </a:prstGeom>
          <a:noFill/>
        </p:spPr>
      </p:pic>
      <p:pic>
        <p:nvPicPr>
          <p:cNvPr id="2056" name="Picture 8" descr="C:\Documents and Settings\Administrator\Рабочий стол\2половина\250px-Fyodor_Tyutche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214554"/>
            <a:ext cx="2000232" cy="2643206"/>
          </a:xfrm>
          <a:prstGeom prst="rect">
            <a:avLst/>
          </a:prstGeom>
          <a:noFill/>
        </p:spPr>
      </p:pic>
      <p:pic>
        <p:nvPicPr>
          <p:cNvPr id="2057" name="Picture 9" descr="C:\Documents and Settings\Administrator\Рабочий стол\2половина\Тю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3643314"/>
            <a:ext cx="2143140" cy="1357322"/>
          </a:xfrm>
          <a:prstGeom prst="rect">
            <a:avLst/>
          </a:prstGeom>
          <a:noFill/>
        </p:spPr>
      </p:pic>
      <p:pic>
        <p:nvPicPr>
          <p:cNvPr id="2058" name="Picture 10" descr="C:\Documents and Settings\Administrator\Рабочий стол\2половина\нЕКРАСОВ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2143116"/>
            <a:ext cx="1428750" cy="1619250"/>
          </a:xfrm>
          <a:prstGeom prst="rect">
            <a:avLst/>
          </a:prstGeom>
          <a:noFill/>
        </p:spPr>
      </p:pic>
      <p:pic>
        <p:nvPicPr>
          <p:cNvPr id="2059" name="Picture 11" descr="C:\Documents and Settings\Administrator\Рабочий стол\2половина\Салтыков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929066"/>
            <a:ext cx="1500166" cy="1928826"/>
          </a:xfrm>
          <a:prstGeom prst="rect">
            <a:avLst/>
          </a:prstGeom>
          <a:noFill/>
        </p:spPr>
      </p:pic>
      <p:pic>
        <p:nvPicPr>
          <p:cNvPr id="2060" name="Picture 12" descr="C:\Documents and Settings\Administrator\Рабочий стол\2половина\iЩердин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86388"/>
            <a:ext cx="1428750" cy="1571612"/>
          </a:xfrm>
          <a:prstGeom prst="rect">
            <a:avLst/>
          </a:prstGeom>
          <a:noFill/>
        </p:spPr>
      </p:pic>
      <p:pic>
        <p:nvPicPr>
          <p:cNvPr id="2061" name="Picture 13" descr="C:\Documents and Settings\Administrator\Рабочий стол\2половина\история одгного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1538" y="4953000"/>
            <a:ext cx="1320800" cy="1905000"/>
          </a:xfrm>
          <a:prstGeom prst="rect">
            <a:avLst/>
          </a:prstGeom>
          <a:noFill/>
        </p:spPr>
      </p:pic>
      <p:pic>
        <p:nvPicPr>
          <p:cNvPr id="2062" name="Picture 14" descr="C:\Documents and Settings\Administrator\Рабочий стол\2половина\fФетp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9454" y="3929066"/>
            <a:ext cx="2214546" cy="2928934"/>
          </a:xfrm>
          <a:prstGeom prst="rect">
            <a:avLst/>
          </a:prstGeom>
          <a:noFill/>
        </p:spPr>
      </p:pic>
      <p:pic>
        <p:nvPicPr>
          <p:cNvPr id="2063" name="Picture 15" descr="C:\Documents and Settings\Administrator\Рабочий стол\2половина\iДостоевский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728" y="4143380"/>
            <a:ext cx="1114425" cy="1428750"/>
          </a:xfrm>
          <a:prstGeom prst="rect">
            <a:avLst/>
          </a:prstGeom>
          <a:noFill/>
        </p:spPr>
      </p:pic>
      <p:pic>
        <p:nvPicPr>
          <p:cNvPr id="2064" name="Picture 16" descr="C:\Documents and Settings\Administrator\Рабочий стол\2половина\iДостоев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480" y="5429250"/>
            <a:ext cx="914400" cy="1428750"/>
          </a:xfrm>
          <a:prstGeom prst="rect">
            <a:avLst/>
          </a:prstGeom>
          <a:noFill/>
        </p:spPr>
      </p:pic>
      <p:pic>
        <p:nvPicPr>
          <p:cNvPr id="2066" name="Picture 18" descr="C:\Documents and Settings\Administrator\Рабочий стол\2половина\1217337803_fb6943e3566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14612" y="4429132"/>
            <a:ext cx="2171689" cy="2428868"/>
          </a:xfrm>
          <a:prstGeom prst="rect">
            <a:avLst/>
          </a:prstGeom>
          <a:noFill/>
        </p:spPr>
      </p:pic>
      <p:pic>
        <p:nvPicPr>
          <p:cNvPr id="2067" name="Picture 19" descr="C:\Documents and Settings\Administrator\Рабочий стол\2половина\Толстой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28926" y="3714752"/>
            <a:ext cx="2214578" cy="1333500"/>
          </a:xfrm>
          <a:prstGeom prst="rect">
            <a:avLst/>
          </a:prstGeom>
          <a:noFill/>
        </p:spPr>
      </p:pic>
      <p:pic>
        <p:nvPicPr>
          <p:cNvPr id="2068" name="Picture 20" descr="C:\Documents and Settings\Administrator\Рабочий стол\2половина\Чехов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6314" y="450057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Основным направлением отечественной литературы стал реализм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800" b="1" dirty="0" smtClean="0"/>
          </a:p>
          <a:p>
            <a:r>
              <a:rPr lang="ru-RU" sz="4800" b="1" dirty="0" err="1" smtClean="0"/>
              <a:t>Реали́зм</a:t>
            </a:r>
            <a:r>
              <a:rPr lang="ru-RU" sz="4800" dirty="0" smtClean="0"/>
              <a:t> в литературе — правдивое изображение реальной действительности.</a:t>
            </a:r>
            <a:endParaRPr lang="ru-RU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Самым актуальным жанром стал роман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РОМАН</a:t>
            </a:r>
            <a:r>
              <a:rPr lang="ru-RU" sz="3600" dirty="0" smtClean="0"/>
              <a:t> — большая форма; произведение, в событиях которого обычно принимает участие много действующих лиц, чьи судьбы переплетаются. Романы бывают философские, приключенческие, исторические, семейно-бытовые, социальные.</a:t>
            </a:r>
            <a:endParaRPr lang="ru-RU" sz="3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643050"/>
            <a:ext cx="854605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Русская литература второй половины 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Х века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совершила восхождение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высочайший идейно-художественный уровень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достигла такого положения,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которое можно определить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вершину мирового искусства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«Литература у нас пока сосредоточивает почти  всю умственную жизнь народа, и потому прямо на ней лежит долг заниматься и такими интересами, которые в других странах  перешли уже, так сказать,  в специальное заведование других направлений умственной деятельности…»</a:t>
            </a:r>
          </a:p>
          <a:p>
            <a:endParaRPr lang="ru-RU" sz="2000" dirty="0" smtClean="0"/>
          </a:p>
          <a:p>
            <a:r>
              <a:rPr lang="ru-RU" sz="2000" dirty="0" smtClean="0"/>
              <a:t>Н.Г.Чернышевский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35718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Исторические события: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1853 – начало Крымской войны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1854  -   осада Севастополя</a:t>
            </a:r>
          </a:p>
          <a:p>
            <a:pPr marL="342900" indent="-342900"/>
            <a:r>
              <a:rPr lang="ru-RU" sz="2400" dirty="0" smtClean="0"/>
              <a:t>«Севастополь ударил по застоявшимся умам», - </a:t>
            </a:r>
          </a:p>
          <a:p>
            <a:pPr marL="342900" indent="-342900"/>
            <a:r>
              <a:rPr lang="ru-RU" sz="2400" dirty="0" smtClean="0"/>
              <a:t>     В.О. Ключевский</a:t>
            </a:r>
            <a:endParaRPr lang="ru-RU" sz="2400" dirty="0"/>
          </a:p>
        </p:txBody>
      </p:sp>
      <p:pic>
        <p:nvPicPr>
          <p:cNvPr id="9" name="Содержимое 8" descr="phoca_thumb_l_Panorama_defense_Sevastop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428944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Александр </a:t>
            </a:r>
            <a:r>
              <a:rPr lang="en-US" sz="3200" dirty="0" smtClean="0"/>
              <a:t>II </a:t>
            </a:r>
          </a:p>
          <a:p>
            <a:r>
              <a:rPr lang="en-US" sz="3200" dirty="0" smtClean="0"/>
              <a:t>( 1855-1881)</a:t>
            </a:r>
            <a:endParaRPr lang="ru-RU" sz="3200" dirty="0"/>
          </a:p>
        </p:txBody>
      </p:sp>
      <p:pic>
        <p:nvPicPr>
          <p:cNvPr id="3074" name="Picture 2" descr="C:\Documents and Settings\Administrator\Рабочий стол\Алек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589" y="273050"/>
            <a:ext cx="4316671" cy="5853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1861 </a:t>
            </a:r>
            <a:r>
              <a:rPr lang="ru-RU" sz="3200" dirty="0" smtClean="0"/>
              <a:t> - отмена крепостного права</a:t>
            </a:r>
            <a:endParaRPr lang="ru-RU" sz="3200" dirty="0"/>
          </a:p>
        </p:txBody>
      </p:sp>
      <p:pic>
        <p:nvPicPr>
          <p:cNvPr id="5" name="Содержимое 4" descr="прав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428868"/>
            <a:ext cx="4333875" cy="3810000"/>
          </a:xfrm>
        </p:spPr>
      </p:pic>
      <p:pic>
        <p:nvPicPr>
          <p:cNvPr id="4099" name="Picture 3" descr="C:\Documents and Settings\Administrator\Рабочий стол\кре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85794"/>
            <a:ext cx="2571768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Возникновение революционного народничества</a:t>
            </a:r>
            <a:endParaRPr lang="ru-RU" sz="2800" dirty="0"/>
          </a:p>
        </p:txBody>
      </p:sp>
      <p:pic>
        <p:nvPicPr>
          <p:cNvPr id="5123" name="Picture 3" descr="C:\Documents and Settings\Administrator\Рабочий стол\iаре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Журнальная полемика в России</a:t>
            </a:r>
            <a:br>
              <a:rPr lang="ru-RU" dirty="0" smtClean="0"/>
            </a:br>
            <a:r>
              <a:rPr lang="ru-RU" dirty="0" smtClean="0"/>
              <a:t>второй половины Х</a:t>
            </a:r>
            <a:r>
              <a:rPr lang="en-US" dirty="0" smtClean="0"/>
              <a:t>I</a:t>
            </a:r>
            <a:r>
              <a:rPr lang="ru-RU" dirty="0" smtClean="0"/>
              <a:t>Х века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Газета «Колокол» Герцена А.И. и Н.П. Огарева ( 1857-1867)</a:t>
            </a:r>
            <a:endParaRPr lang="ru-RU" dirty="0"/>
          </a:p>
        </p:txBody>
      </p:sp>
      <p:pic>
        <p:nvPicPr>
          <p:cNvPr id="6148" name="Picture 4" descr="C:\Documents and Settings\Administrator\Рабочий стол\logosfera_Herzen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4038600" cy="29737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Журнальная полемика в России второй половины Х</a:t>
            </a:r>
            <a:r>
              <a:rPr lang="en-US" dirty="0" smtClean="0"/>
              <a:t>I</a:t>
            </a:r>
            <a:r>
              <a:rPr lang="ru-RU" dirty="0" smtClean="0"/>
              <a:t>Х 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Журнал «Современник» под редакцией Н.А.Некрасова</a:t>
            </a:r>
          </a:p>
          <a:p>
            <a:r>
              <a:rPr lang="ru-RU" dirty="0" smtClean="0"/>
              <a:t>(1846-1866) </a:t>
            </a:r>
            <a:endParaRPr lang="ru-RU" dirty="0"/>
          </a:p>
        </p:txBody>
      </p:sp>
      <p:pic>
        <p:nvPicPr>
          <p:cNvPr id="7170" name="Picture 2" descr="C:\Documents and Settings\Administrator\Рабочий стол\совре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857628"/>
            <a:ext cx="4038600" cy="270586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Рабочий стол\2половина\0006-010-Sovremen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233863" cy="412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Журнальная полемика в России второй половины Х</a:t>
            </a:r>
            <a:r>
              <a:rPr lang="en-US" dirty="0" smtClean="0"/>
              <a:t>I</a:t>
            </a:r>
            <a:r>
              <a:rPr lang="ru-RU" dirty="0" smtClean="0"/>
              <a:t>Х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Дмитрий Иванович Писарев (11840-1868) в журнале «Русское слово» защищал и пропагандировал тип разночинца в русской литературе</a:t>
            </a:r>
            <a:endParaRPr lang="ru-RU" dirty="0"/>
          </a:p>
        </p:txBody>
      </p:sp>
      <p:pic>
        <p:nvPicPr>
          <p:cNvPr id="8194" name="Picture 2" descr="C:\Documents and Settings\Administrator\Рабочий стол\писаре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00240"/>
            <a:ext cx="2857520" cy="32040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232</TotalTime>
  <Words>256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Theme</vt:lpstr>
      <vt:lpstr>Обзор литературы второй половины ХIХ века</vt:lpstr>
      <vt:lpstr>Слайд 2</vt:lpstr>
      <vt:lpstr>Слайд 3</vt:lpstr>
      <vt:lpstr>Слайд 4</vt:lpstr>
      <vt:lpstr>Слайд 5</vt:lpstr>
      <vt:lpstr>Слайд 6</vt:lpstr>
      <vt:lpstr>Журнальная полемика в России второй половины ХIХ века</vt:lpstr>
      <vt:lpstr>Журнальная полемика в России второй половины ХIХ века</vt:lpstr>
      <vt:lpstr>Журнальная полемика в России второй половины ХIХ века</vt:lpstr>
      <vt:lpstr>Грандиозную панораму русской жизни создали в своих произведениях выдающиеся писатели.</vt:lpstr>
      <vt:lpstr>Основным направлением отечественной литературы стал реализм</vt:lpstr>
      <vt:lpstr>Самым актуальным жанром стал роман</vt:lpstr>
      <vt:lpstr>Слайд 13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литературы второй половины ХIХ века</dc:title>
  <dc:creator>Admin</dc:creator>
  <cp:lastModifiedBy>Admin</cp:lastModifiedBy>
  <cp:revision>22</cp:revision>
  <dcterms:created xsi:type="dcterms:W3CDTF">2011-11-21T17:18:18Z</dcterms:created>
  <dcterms:modified xsi:type="dcterms:W3CDTF">2011-12-21T17:08:52Z</dcterms:modified>
</cp:coreProperties>
</file>