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ms-office.legacyDiagramTex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73" r:id="rId8"/>
    <p:sldId id="268" r:id="rId9"/>
    <p:sldId id="269" r:id="rId10"/>
    <p:sldId id="270" r:id="rId11"/>
    <p:sldId id="261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C"/>
    <a:srgbClr val="3333CC"/>
    <a:srgbClr val="0000FF"/>
    <a:srgbClr val="0066CC"/>
    <a:srgbClr val="0033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9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06/relationships/legacyDocTextInfo" Target="legacyDocTextInfo.bin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8" Type="http://schemas.microsoft.com/office/2006/relationships/legacyDiagramText" Target="legacyDiagramText8.bin"/><Relationship Id="rId3" Type="http://schemas.microsoft.com/office/2006/relationships/legacyDiagramText" Target="legacyDiagramText3.bin"/><Relationship Id="rId7" Type="http://schemas.microsoft.com/office/2006/relationships/legacyDiagramText" Target="legacyDiagramText7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6" Type="http://schemas.microsoft.com/office/2006/relationships/legacyDiagramText" Target="legacyDiagramText6.bin"/><Relationship Id="rId5" Type="http://schemas.microsoft.com/office/2006/relationships/legacyDiagramText" Target="legacyDiagramText5.bin"/><Relationship Id="rId4" Type="http://schemas.microsoft.com/office/2006/relationships/legacyDiagramText" Target="legacyDiagramText4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064F28-70B5-409A-BD54-CEA4FB7F13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638FC-89F6-4847-84DE-975B622353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D601DE-36A6-452A-ACB5-294549550F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D0C560-648C-4C29-8807-710444E6AD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49F168-4FD6-4E94-8D20-F24C1762EA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0F4103-15A7-47EE-BB8B-22483E08B0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6128CB-09A3-429F-ADFC-3A0DD56D4C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470200-F06F-4F98-AC75-B4FB3A7BFE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4FF7FF-8276-41CA-8BC7-34666461F1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03A4E7-54B8-4C40-8C9F-50D20E391F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CE039A-5CAC-4397-96D6-2D305039C7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8BF69E7E-488B-4C00-8EF1-AD2D5D6808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ransition spd="slow"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57313" y="4214813"/>
            <a:ext cx="7358062" cy="792162"/>
          </a:xfrm>
        </p:spPr>
        <p:txBody>
          <a:bodyPr/>
          <a:lstStyle/>
          <a:p>
            <a:pPr algn="r" eaLnBrk="1" hangingPunct="1">
              <a:defRPr/>
            </a:pPr>
            <a:r>
              <a:rPr lang="ru-RU" b="1" i="1" smtClean="0">
                <a:solidFill>
                  <a:srgbClr val="00006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Воронина Ирина Вячеславовна</a:t>
            </a:r>
            <a:r>
              <a:rPr lang="ru-RU" sz="2800" b="1" i="1" smtClean="0">
                <a:solidFill>
                  <a:srgbClr val="00006C"/>
                </a:solidFill>
                <a:latin typeface="Times New Roman" pitchFamily="18" charset="0"/>
              </a:rPr>
              <a:t>, воспитатель</a:t>
            </a:r>
          </a:p>
          <a:p>
            <a:pPr algn="r" eaLnBrk="1" hangingPunct="1">
              <a:defRPr/>
            </a:pPr>
            <a:r>
              <a:rPr lang="ru-RU" sz="2800" b="1" i="1" smtClean="0">
                <a:solidFill>
                  <a:srgbClr val="00006C"/>
                </a:solidFill>
                <a:latin typeface="Times New Roman" pitchFamily="18" charset="0"/>
              </a:rPr>
              <a:t>МБДОУ «ЦРР – детский сад </a:t>
            </a:r>
          </a:p>
          <a:p>
            <a:pPr algn="r" eaLnBrk="1" hangingPunct="1">
              <a:defRPr/>
            </a:pPr>
            <a:r>
              <a:rPr lang="ru-RU" sz="2800" b="1" i="1" smtClean="0">
                <a:solidFill>
                  <a:srgbClr val="00006C"/>
                </a:solidFill>
                <a:latin typeface="Times New Roman" pitchFamily="18" charset="0"/>
              </a:rPr>
              <a:t>«Золотая рыбка»,</a:t>
            </a:r>
          </a:p>
          <a:p>
            <a:pPr algn="r" eaLnBrk="1" hangingPunct="1">
              <a:defRPr/>
            </a:pPr>
            <a:r>
              <a:rPr lang="ru-RU" sz="2800" b="1" i="1" smtClean="0">
                <a:solidFill>
                  <a:srgbClr val="00006C"/>
                </a:solidFill>
                <a:latin typeface="Times New Roman" pitchFamily="18" charset="0"/>
              </a:rPr>
              <a:t>город Абакан</a:t>
            </a:r>
          </a:p>
        </p:txBody>
      </p:sp>
      <p:sp>
        <p:nvSpPr>
          <p:cNvPr id="2" name="WordArt 4"/>
          <p:cNvSpPr>
            <a:spLocks noChangeArrowheads="1" noChangeShapeType="1" noTextEdit="1"/>
          </p:cNvSpPr>
          <p:nvPr/>
        </p:nvSpPr>
        <p:spPr bwMode="auto">
          <a:xfrm>
            <a:off x="900113" y="620713"/>
            <a:ext cx="7848600" cy="28082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ПРОЕКТ</a:t>
            </a:r>
          </a:p>
          <a:p>
            <a:pPr algn="ctr"/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«Большая книга сказок»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>
          <a:xfrm>
            <a:off x="468313" y="1341438"/>
            <a:ext cx="8229600" cy="1143000"/>
          </a:xfrm>
        </p:spPr>
        <p:txBody>
          <a:bodyPr/>
          <a:lstStyle/>
          <a:p>
            <a:pPr eaLnBrk="1" hangingPunct="1"/>
            <a:r>
              <a:rPr lang="ru-RU" sz="4000" b="1" smtClean="0">
                <a:solidFill>
                  <a:srgbClr val="0000FF"/>
                </a:solidFill>
                <a:latin typeface="Times New Roman" pitchFamily="18" charset="0"/>
              </a:rPr>
              <a:t>Итоговый этап</a:t>
            </a:r>
            <a:r>
              <a:rPr lang="ru-RU" smtClean="0"/>
              <a:t> </a:t>
            </a:r>
          </a:p>
        </p:txBody>
      </p:sp>
      <p:sp>
        <p:nvSpPr>
          <p:cNvPr id="23554" name="Содержимое 2"/>
          <p:cNvSpPr>
            <a:spLocks noGrp="1"/>
          </p:cNvSpPr>
          <p:nvPr>
            <p:ph idx="1"/>
          </p:nvPr>
        </p:nvSpPr>
        <p:spPr>
          <a:xfrm>
            <a:off x="827088" y="2708275"/>
            <a:ext cx="7994650" cy="3817938"/>
          </a:xfrm>
        </p:spPr>
        <p:txBody>
          <a:bodyPr/>
          <a:lstStyle/>
          <a:p>
            <a:pPr marL="449263" indent="-449263" eaLnBrk="1" hangingPunct="1"/>
            <a:r>
              <a:rPr lang="ru-RU" sz="2400" b="1" smtClean="0">
                <a:latin typeface="Times New Roman" pitchFamily="18" charset="0"/>
              </a:rPr>
              <a:t>подготовка и проведение презентации изготовленной книги «Большая книга сказок» (сказки собственного сочинения детей и родителей, любимые сказки детей);</a:t>
            </a:r>
          </a:p>
          <a:p>
            <a:pPr marL="449263" indent="-449263" eaLnBrk="1" hangingPunct="1"/>
            <a:r>
              <a:rPr lang="ru-RU" sz="2400" b="1" smtClean="0">
                <a:latin typeface="Times New Roman" pitchFamily="18" charset="0"/>
              </a:rPr>
              <a:t>пополнение книжного и театрального уголков;</a:t>
            </a:r>
          </a:p>
          <a:p>
            <a:pPr marL="449263" indent="-449263" eaLnBrk="1" hangingPunct="1"/>
            <a:r>
              <a:rPr lang="ru-RU" sz="2400" b="1" smtClean="0">
                <a:latin typeface="Times New Roman" pitchFamily="18" charset="0"/>
              </a:rPr>
              <a:t>показ театрализованных сказок из «Большой книги сказок».</a:t>
            </a:r>
            <a:r>
              <a:rPr lang="ru-RU" sz="2400" b="1" smtClean="0">
                <a:solidFill>
                  <a:srgbClr val="0000FF"/>
                </a:solidFill>
              </a:rPr>
              <a:t> 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700213"/>
            <a:ext cx="8229600" cy="1143000"/>
          </a:xfrm>
        </p:spPr>
        <p:txBody>
          <a:bodyPr/>
          <a:lstStyle/>
          <a:p>
            <a:pPr eaLnBrk="1" hangingPunct="1"/>
            <a:r>
              <a:rPr lang="ru-RU" sz="4000" b="1" smtClean="0">
                <a:solidFill>
                  <a:srgbClr val="0000FF"/>
                </a:solidFill>
                <a:latin typeface="Times New Roman" pitchFamily="18" charset="0"/>
              </a:rPr>
              <a:t>РЕЗУЛЬТАТ  ПРОЕКТА</a:t>
            </a:r>
            <a:endParaRPr lang="ru-RU" sz="4000" smtClean="0">
              <a:solidFill>
                <a:srgbClr val="003366"/>
              </a:solidFill>
              <a:latin typeface="Times New Roman" pitchFamily="18" charset="0"/>
            </a:endParaRP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3141663"/>
            <a:ext cx="6985000" cy="3530600"/>
          </a:xfrm>
        </p:spPr>
        <p:txBody>
          <a:bodyPr/>
          <a:lstStyle/>
          <a:p>
            <a:pPr marL="0" indent="0" algn="just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ru-RU" sz="2800" b="1" smtClean="0">
                <a:latin typeface="Times New Roman" pitchFamily="18" charset="0"/>
              </a:rPr>
              <a:t>Реализованные педагогические условия способствовали обогащению социальной ситуации развития детей в процессе организации детской деятельности по книгоиздательству  и созданию итогового проектного продукта «Большой книги сказок»</a:t>
            </a:r>
          </a:p>
        </p:txBody>
      </p:sp>
      <p:pic>
        <p:nvPicPr>
          <p:cNvPr id="24579" name="Рисунок 5" descr="http://nikiforova.uim5.ru/files/Risunok2%281%29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226" t="2438" r="3226" b="2438"/>
          <a:stretch>
            <a:fillRect/>
          </a:stretch>
        </p:blipFill>
        <p:spPr bwMode="auto">
          <a:xfrm>
            <a:off x="7667625" y="4868863"/>
            <a:ext cx="1285875" cy="178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Содержимое 5"/>
          <p:cNvSpPr>
            <a:spLocks noGrp="1"/>
          </p:cNvSpPr>
          <p:nvPr>
            <p:ph idx="1"/>
          </p:nvPr>
        </p:nvSpPr>
        <p:spPr>
          <a:xfrm>
            <a:off x="214313" y="1844675"/>
            <a:ext cx="8715375" cy="4656138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buFontTx/>
              <a:buNone/>
            </a:pPr>
            <a:r>
              <a:rPr lang="ru-RU" sz="3600" b="1" smtClean="0">
                <a:solidFill>
                  <a:srgbClr val="6600CC"/>
                </a:solidFill>
                <a:latin typeface="Times New Roman" pitchFamily="18" charset="0"/>
              </a:rPr>
              <a:t>Срок реализации: </a:t>
            </a:r>
          </a:p>
          <a:p>
            <a:pPr marL="0" indent="0" algn="ctr" eaLnBrk="1" hangingPunct="1">
              <a:spcBef>
                <a:spcPct val="0"/>
              </a:spcBef>
              <a:buFontTx/>
              <a:buNone/>
            </a:pPr>
            <a:r>
              <a:rPr lang="ru-RU" sz="3600" b="1" smtClean="0">
                <a:solidFill>
                  <a:srgbClr val="0000FF"/>
                </a:solidFill>
                <a:latin typeface="Times New Roman" pitchFamily="18" charset="0"/>
              </a:rPr>
              <a:t>- недельный проект.</a:t>
            </a:r>
            <a:br>
              <a:rPr lang="ru-RU" sz="3600" b="1" smtClean="0">
                <a:solidFill>
                  <a:srgbClr val="0000FF"/>
                </a:solidFill>
                <a:latin typeface="Times New Roman" pitchFamily="18" charset="0"/>
              </a:rPr>
            </a:br>
            <a:endParaRPr lang="ru-RU" sz="3600" b="1" smtClean="0">
              <a:solidFill>
                <a:srgbClr val="0066CC"/>
              </a:solidFill>
              <a:latin typeface="Times New Roman" pitchFamily="18" charset="0"/>
            </a:endParaRPr>
          </a:p>
          <a:p>
            <a:pPr marL="0" indent="0" algn="ctr" eaLnBrk="1" hangingPunct="1">
              <a:spcBef>
                <a:spcPct val="0"/>
              </a:spcBef>
              <a:buFontTx/>
              <a:buNone/>
            </a:pPr>
            <a:r>
              <a:rPr lang="ru-RU" sz="3600" b="1" smtClean="0">
                <a:solidFill>
                  <a:srgbClr val="6600CC"/>
                </a:solidFill>
                <a:latin typeface="Times New Roman" pitchFamily="18" charset="0"/>
              </a:rPr>
              <a:t>Тип проекта: </a:t>
            </a:r>
            <a:r>
              <a:rPr lang="ru-RU" sz="3600" b="1" smtClean="0">
                <a:solidFill>
                  <a:srgbClr val="0066CC"/>
                </a:solidFill>
                <a:latin typeface="Times New Roman" pitchFamily="18" charset="0"/>
              </a:rPr>
              <a:t/>
            </a:r>
            <a:br>
              <a:rPr lang="ru-RU" sz="3600" b="1" smtClean="0">
                <a:solidFill>
                  <a:srgbClr val="0066CC"/>
                </a:solidFill>
                <a:latin typeface="Times New Roman" pitchFamily="18" charset="0"/>
              </a:rPr>
            </a:br>
            <a:r>
              <a:rPr lang="ru-RU" sz="3600" b="1" smtClean="0">
                <a:solidFill>
                  <a:srgbClr val="0000FF"/>
                </a:solidFill>
                <a:latin typeface="Times New Roman" pitchFamily="18" charset="0"/>
              </a:rPr>
              <a:t>- творческий.</a:t>
            </a:r>
            <a:br>
              <a:rPr lang="ru-RU" sz="3600" b="1" smtClean="0">
                <a:solidFill>
                  <a:srgbClr val="0000FF"/>
                </a:solidFill>
                <a:latin typeface="Times New Roman" pitchFamily="18" charset="0"/>
              </a:rPr>
            </a:br>
            <a:endParaRPr lang="ru-RU" sz="3600" b="1" smtClean="0">
              <a:solidFill>
                <a:srgbClr val="0066CC"/>
              </a:solidFill>
              <a:latin typeface="Times New Roman" pitchFamily="18" charset="0"/>
            </a:endParaRPr>
          </a:p>
          <a:p>
            <a:pPr marL="0" indent="0" algn="ctr" eaLnBrk="1" hangingPunct="1">
              <a:spcBef>
                <a:spcPct val="0"/>
              </a:spcBef>
              <a:buFontTx/>
              <a:buNone/>
            </a:pPr>
            <a:r>
              <a:rPr lang="ru-RU" sz="3600" b="1" smtClean="0">
                <a:solidFill>
                  <a:srgbClr val="6600CC"/>
                </a:solidFill>
                <a:latin typeface="Times New Roman" pitchFamily="18" charset="0"/>
              </a:rPr>
              <a:t>Вид проекта: </a:t>
            </a:r>
            <a:r>
              <a:rPr lang="ru-RU" sz="3600" b="1" smtClean="0">
                <a:solidFill>
                  <a:srgbClr val="7030A0"/>
                </a:solidFill>
                <a:latin typeface="Times New Roman" pitchFamily="18" charset="0"/>
              </a:rPr>
              <a:t/>
            </a:r>
            <a:br>
              <a:rPr lang="ru-RU" sz="3600" b="1" smtClean="0">
                <a:solidFill>
                  <a:srgbClr val="7030A0"/>
                </a:solidFill>
                <a:latin typeface="Times New Roman" pitchFamily="18" charset="0"/>
              </a:rPr>
            </a:br>
            <a:r>
              <a:rPr lang="ru-RU" sz="3600" b="1" smtClean="0">
                <a:solidFill>
                  <a:srgbClr val="7030A0"/>
                </a:solidFill>
                <a:latin typeface="Times New Roman" pitchFamily="18" charset="0"/>
              </a:rPr>
              <a:t>- </a:t>
            </a:r>
            <a:r>
              <a:rPr lang="ru-RU" sz="3600" b="1" smtClean="0">
                <a:solidFill>
                  <a:srgbClr val="0000FF"/>
                </a:solidFill>
                <a:latin typeface="Times New Roman" pitchFamily="18" charset="0"/>
              </a:rPr>
              <a:t>групповой.</a:t>
            </a:r>
            <a:endParaRPr lang="ru-RU" sz="3600" b="1" smtClean="0">
              <a:latin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36613"/>
            <a:ext cx="8786813" cy="1143000"/>
          </a:xfrm>
        </p:spPr>
        <p:txBody>
          <a:bodyPr/>
          <a:lstStyle/>
          <a:p>
            <a:pPr eaLnBrk="1" hangingPunct="1"/>
            <a:r>
              <a:rPr lang="ru-RU" sz="4000" b="1" smtClean="0">
                <a:solidFill>
                  <a:srgbClr val="0000FF"/>
                </a:solidFill>
                <a:latin typeface="Times New Roman" pitchFamily="18" charset="0"/>
              </a:rPr>
              <a:t>ПРОБЛЕМНОЕ ПОЛЕ  ПРОЕКТА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844675"/>
            <a:ext cx="6985000" cy="421005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ru-RU" sz="2400" b="1" smtClean="0">
                <a:latin typeface="Times New Roman" pitchFamily="18" charset="0"/>
              </a:rPr>
              <a:t>Пробудить в детях и взрослых интерес к книге и ее изготовлению, показать и доказать, что книгу нужно беречь, что чтение сказок — это важное дело, ведь сказка — это не только картинки, но и поучительные истории в которых можно многому научиться.</a:t>
            </a:r>
            <a:r>
              <a:rPr lang="ru-RU" sz="2400" smtClean="0">
                <a:latin typeface="Times New Roman" pitchFamily="18" charset="0"/>
              </a:rPr>
              <a:t> </a:t>
            </a:r>
            <a:r>
              <a:rPr lang="ru-RU" sz="2400" b="1" smtClean="0">
                <a:latin typeface="Times New Roman" pitchFamily="18" charset="0"/>
              </a:rPr>
              <a:t>Многие родители не уделяют достаточного внимания и времени чтению детям сказок. Донести до родителей, что сказки детям читать, не только нужно, но и важно. в группе возникла идея о создании проекта в результате, реализации которого, получилась «Большая книга сказок»</a:t>
            </a:r>
            <a:r>
              <a:rPr lang="ru-RU" sz="2400" smtClean="0">
                <a:latin typeface="Times New Roman" pitchFamily="18" charset="0"/>
              </a:rPr>
              <a:t> </a:t>
            </a:r>
          </a:p>
        </p:txBody>
      </p:sp>
      <p:pic>
        <p:nvPicPr>
          <p:cNvPr id="15363" name="Рисунок 5" descr="http://t2.gstatic.com/images?q=tbn:ANd9GcQ_GWRdzWWTx1l2qrtjbNw69tdpVDtOggiP_Y5AtaP0mEyrrHw8tw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00" y="4500563"/>
            <a:ext cx="21431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700213"/>
            <a:ext cx="8229600" cy="1143000"/>
          </a:xfrm>
        </p:spPr>
        <p:txBody>
          <a:bodyPr/>
          <a:lstStyle/>
          <a:p>
            <a:pPr eaLnBrk="1" hangingPunct="1"/>
            <a:r>
              <a:rPr lang="ru-RU" sz="4000" b="1" smtClean="0">
                <a:solidFill>
                  <a:srgbClr val="0000FF"/>
                </a:solidFill>
                <a:latin typeface="Times New Roman" pitchFamily="18" charset="0"/>
              </a:rPr>
              <a:t>ЦЕЛЬ  ПРОЕКТА</a:t>
            </a:r>
            <a:endParaRPr lang="ru-RU" sz="4000" smtClean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6013" y="3357563"/>
            <a:ext cx="5903912" cy="325755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b="1" smtClean="0">
                <a:latin typeface="Times New Roman" pitchFamily="18" charset="0"/>
              </a:rPr>
              <a:t>Создание социальной ситуации развития детей в процессе организации детской деятельности по книгоиздательству</a:t>
            </a:r>
            <a:r>
              <a:rPr lang="ru-RU" sz="4000" smtClean="0"/>
              <a:t> </a:t>
            </a:r>
          </a:p>
        </p:txBody>
      </p:sp>
      <p:pic>
        <p:nvPicPr>
          <p:cNvPr id="16387" name="Рисунок 5" descr="http://mdou233.edu.yar.ru/images/knigi_71_w200_h180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00813" y="4924425"/>
            <a:ext cx="2254250" cy="193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0"/>
            <a:ext cx="8229600" cy="1143000"/>
          </a:xfrm>
        </p:spPr>
        <p:txBody>
          <a:bodyPr/>
          <a:lstStyle/>
          <a:p>
            <a:pPr eaLnBrk="1" hangingPunct="1"/>
            <a:r>
              <a:rPr lang="ru-RU" b="1" smtClean="0">
                <a:solidFill>
                  <a:srgbClr val="00006C"/>
                </a:solidFill>
              </a:rPr>
              <a:t>ЗАДАЧИ  ПРОЕКТА</a:t>
            </a:r>
            <a:endParaRPr lang="ru-RU" smtClean="0">
              <a:solidFill>
                <a:srgbClr val="00006C"/>
              </a:solidFill>
            </a:endParaRP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00188"/>
            <a:ext cx="8893175" cy="5357812"/>
          </a:xfrm>
        </p:spPr>
        <p:txBody>
          <a:bodyPr/>
          <a:lstStyle/>
          <a:p>
            <a:pPr marL="609600" indent="-609600"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ru-RU" sz="2400" b="1" smtClean="0">
                <a:latin typeface="Times New Roman" pitchFamily="18" charset="0"/>
              </a:rPr>
              <a:t>обеспечить условия для формирования у детей представлений о сказке как источнике народной мудрости и опыта;</a:t>
            </a:r>
          </a:p>
          <a:p>
            <a:pPr marL="609600" indent="-609600"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ru-RU" sz="2400" b="1" smtClean="0">
                <a:latin typeface="Times New Roman" pitchFamily="18" charset="0"/>
              </a:rPr>
              <a:t>способствовать развитию у детей познавательной активности, творческих способностей, коммуникативного фантазирования, связной речи;</a:t>
            </a:r>
          </a:p>
          <a:p>
            <a:pPr marL="609600" indent="-609600"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ru-RU" sz="2400" b="1" smtClean="0">
                <a:latin typeface="Times New Roman" pitchFamily="18" charset="0"/>
              </a:rPr>
              <a:t>создать условия для воспитания у детей читательских интересов и способностей (испытывать сострадание и сочувствие к героям сказки, желание и потребности читать книги и бережно к ним относиться и т.д.);</a:t>
            </a:r>
          </a:p>
          <a:p>
            <a:pPr marL="609600" indent="-609600"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ru-RU" sz="2400" b="1" smtClean="0">
                <a:latin typeface="Times New Roman" pitchFamily="18" charset="0"/>
              </a:rPr>
              <a:t>содействовать проявлению партнерских отношений между детьми, развитию коммуникативных качеств, эмоциональной вовлеченности в совместную деятельность. 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60" name="Organization Chart 4"/>
          <p:cNvGraphicFramePr>
            <a:graphicFrameLocks/>
          </p:cNvGraphicFramePr>
          <p:nvPr/>
        </p:nvGraphicFramePr>
        <p:xfrm>
          <a:off x="0" y="0"/>
          <a:ext cx="8915400" cy="6553200"/>
        </p:xfrm>
        <a:graphic>
          <a:graphicData uri="http://schemas.openxmlformats.org/drawingml/2006/compatibility">
            <com:legacyDrawing xmlns:com="http://schemas.openxmlformats.org/drawingml/2006/compatibility" spid="_x0000_s19460"/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1989138"/>
            <a:ext cx="8643938" cy="1143000"/>
          </a:xfrm>
        </p:spPr>
        <p:txBody>
          <a:bodyPr/>
          <a:lstStyle/>
          <a:p>
            <a:pPr eaLnBrk="1" hangingPunct="1"/>
            <a:r>
              <a:rPr lang="ru-RU" b="1" smtClean="0">
                <a:solidFill>
                  <a:srgbClr val="0000FF"/>
                </a:solidFill>
              </a:rPr>
              <a:t>ПЛАН  РЕАЛИЗАЦИИ  ПРОЕКТА</a:t>
            </a:r>
            <a:endParaRPr lang="ru-RU" smtClean="0">
              <a:solidFill>
                <a:srgbClr val="003366"/>
              </a:solidFill>
            </a:endParaRP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3327400"/>
            <a:ext cx="8355013" cy="35306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ru-RU" sz="2800" b="1" smtClean="0">
                <a:latin typeface="Times New Roman" pitchFamily="18" charset="0"/>
              </a:rPr>
              <a:t>1 этап - организационно-подготовительный</a:t>
            </a:r>
          </a:p>
          <a:p>
            <a:pPr marL="0" indent="0">
              <a:buFontTx/>
              <a:buNone/>
            </a:pPr>
            <a:r>
              <a:rPr lang="ru-RU" sz="2800" b="1" smtClean="0">
                <a:latin typeface="Times New Roman" pitchFamily="18" charset="0"/>
              </a:rPr>
              <a:t>2 этап - основной:</a:t>
            </a:r>
          </a:p>
          <a:p>
            <a:pPr marL="0" indent="0"/>
            <a:r>
              <a:rPr lang="ru-RU" sz="2800" b="1" smtClean="0">
                <a:latin typeface="Times New Roman" pitchFamily="18" charset="0"/>
              </a:rPr>
              <a:t>  Работа с детьми </a:t>
            </a:r>
          </a:p>
          <a:p>
            <a:pPr marL="0" indent="0"/>
            <a:r>
              <a:rPr lang="ru-RU" sz="2800" b="1" smtClean="0">
                <a:latin typeface="Times New Roman" pitchFamily="18" charset="0"/>
              </a:rPr>
              <a:t>  Работа с родителями</a:t>
            </a:r>
          </a:p>
          <a:p>
            <a:pPr marL="0" indent="0"/>
            <a:r>
              <a:rPr lang="ru-RU" sz="2800" b="1" smtClean="0">
                <a:latin typeface="Times New Roman" pitchFamily="18" charset="0"/>
              </a:rPr>
              <a:t>  Совместная деятельность родителей и детей</a:t>
            </a:r>
          </a:p>
          <a:p>
            <a:pPr marL="0" indent="0">
              <a:buFontTx/>
              <a:buNone/>
            </a:pPr>
            <a:r>
              <a:rPr lang="ru-RU" sz="2800" b="1" smtClean="0">
                <a:latin typeface="Times New Roman" pitchFamily="18" charset="0"/>
              </a:rPr>
              <a:t>3 этап - итоговый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>
          <a:xfrm>
            <a:off x="539750" y="1412875"/>
            <a:ext cx="8229600" cy="1143000"/>
          </a:xfrm>
        </p:spPr>
        <p:txBody>
          <a:bodyPr/>
          <a:lstStyle/>
          <a:p>
            <a:pPr eaLnBrk="1" hangingPunct="1"/>
            <a:r>
              <a:rPr lang="ru-RU" sz="4000" b="1" smtClean="0">
                <a:solidFill>
                  <a:srgbClr val="0000FF"/>
                </a:solidFill>
                <a:latin typeface="Times New Roman" pitchFamily="18" charset="0"/>
              </a:rPr>
              <a:t>Организационно-подготовительный этап</a:t>
            </a:r>
            <a:r>
              <a:rPr lang="ru-RU" sz="4000" smtClean="0">
                <a:latin typeface="Times New Roman" pitchFamily="18" charset="0"/>
              </a:rPr>
              <a:t> </a:t>
            </a:r>
          </a:p>
        </p:txBody>
      </p:sp>
      <p:sp>
        <p:nvSpPr>
          <p:cNvPr id="21506" name="Содержимое 2"/>
          <p:cNvSpPr>
            <a:spLocks noGrp="1"/>
          </p:cNvSpPr>
          <p:nvPr>
            <p:ph idx="1"/>
          </p:nvPr>
        </p:nvSpPr>
        <p:spPr>
          <a:xfrm>
            <a:off x="827088" y="2997200"/>
            <a:ext cx="8031162" cy="3662363"/>
          </a:xfrm>
        </p:spPr>
        <p:txBody>
          <a:bodyPr/>
          <a:lstStyle/>
          <a:p>
            <a:pPr marL="363538" indent="-363538" eaLnBrk="1" hangingPunct="1"/>
            <a:r>
              <a:rPr lang="ru-RU" sz="2400" b="1" smtClean="0">
                <a:latin typeface="Times New Roman" pitchFamily="18" charset="0"/>
              </a:rPr>
              <a:t>постановка цели и задач, определение методов работы, предварительная работа с детьми и их родителями;</a:t>
            </a:r>
          </a:p>
          <a:p>
            <a:pPr marL="363538" indent="-363538" eaLnBrk="1" hangingPunct="1"/>
            <a:r>
              <a:rPr lang="ru-RU" sz="2400" b="1" smtClean="0">
                <a:latin typeface="Times New Roman" pitchFamily="18" charset="0"/>
              </a:rPr>
              <a:t>изучение методико-педагогической литературы по данной теме;</a:t>
            </a:r>
          </a:p>
          <a:p>
            <a:pPr marL="363538" indent="-363538" eaLnBrk="1" hangingPunct="1"/>
            <a:r>
              <a:rPr lang="ru-RU" sz="2400" b="1" smtClean="0">
                <a:latin typeface="Times New Roman" pitchFamily="18" charset="0"/>
              </a:rPr>
              <a:t>составление конспектов образовательной деятельности;</a:t>
            </a:r>
          </a:p>
          <a:p>
            <a:pPr marL="363538" indent="-363538" eaLnBrk="1" hangingPunct="1"/>
            <a:r>
              <a:rPr lang="ru-RU" sz="2400" b="1" smtClean="0">
                <a:latin typeface="Times New Roman" pitchFamily="18" charset="0"/>
              </a:rPr>
              <a:t>подготовка консультаций для родителей.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633413"/>
          </a:xfrm>
        </p:spPr>
        <p:txBody>
          <a:bodyPr/>
          <a:lstStyle/>
          <a:p>
            <a:pPr eaLnBrk="1" hangingPunct="1"/>
            <a:r>
              <a:rPr lang="ru-RU" sz="4000" b="1" smtClean="0">
                <a:solidFill>
                  <a:srgbClr val="00006C"/>
                </a:solidFill>
                <a:latin typeface="Times New Roman" pitchFamily="18" charset="0"/>
              </a:rPr>
              <a:t>Основной этап</a:t>
            </a:r>
            <a:r>
              <a:rPr lang="ru-RU" sz="4000" smtClean="0"/>
              <a:t> </a:t>
            </a:r>
          </a:p>
        </p:txBody>
      </p:sp>
      <p:sp>
        <p:nvSpPr>
          <p:cNvPr id="21506" name="Содержимое 2"/>
          <p:cNvSpPr>
            <a:spLocks noGrp="1"/>
          </p:cNvSpPr>
          <p:nvPr>
            <p:ph idx="1"/>
          </p:nvPr>
        </p:nvSpPr>
        <p:spPr>
          <a:xfrm>
            <a:off x="0" y="549275"/>
            <a:ext cx="9144000" cy="6308725"/>
          </a:xfrm>
        </p:spPr>
        <p:txBody>
          <a:bodyPr/>
          <a:lstStyle/>
          <a:p>
            <a:pPr marL="261938" indent="-261938" algn="ctr" eaLnBrk="1" hangingPunct="1">
              <a:buFontTx/>
              <a:buNone/>
              <a:defRPr/>
            </a:pPr>
            <a:r>
              <a:rPr lang="ru-RU" sz="2000" b="1" u="sng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Работа с детьми:</a:t>
            </a:r>
          </a:p>
          <a:p>
            <a:pPr marL="261938" indent="-261938" eaLnBrk="1" hangingPunct="1">
              <a:lnSpc>
                <a:spcPct val="90000"/>
              </a:lnSpc>
              <a:defRPr/>
            </a:pPr>
            <a:r>
              <a:rPr lang="ru-RU" sz="2000" b="1" smtClean="0">
                <a:latin typeface="Times New Roman" pitchFamily="18" charset="0"/>
              </a:rPr>
              <a:t>изготовление книги «Большая книга сказок»</a:t>
            </a:r>
          </a:p>
          <a:p>
            <a:pPr marL="261938" indent="-261938" eaLnBrk="1" hangingPunct="1">
              <a:lnSpc>
                <a:spcPct val="90000"/>
              </a:lnSpc>
              <a:defRPr/>
            </a:pPr>
            <a:r>
              <a:rPr lang="ru-RU" sz="2000" b="1" smtClean="0">
                <a:latin typeface="Times New Roman" pitchFamily="18" charset="0"/>
              </a:rPr>
              <a:t>обновление книжного уголка;</a:t>
            </a:r>
          </a:p>
          <a:p>
            <a:pPr marL="261938" indent="-261938" eaLnBrk="1" hangingPunct="1">
              <a:lnSpc>
                <a:spcPct val="90000"/>
              </a:lnSpc>
              <a:defRPr/>
            </a:pPr>
            <a:r>
              <a:rPr lang="ru-RU" sz="2000" b="1" smtClean="0">
                <a:latin typeface="Times New Roman" pitchFamily="18" charset="0"/>
              </a:rPr>
              <a:t>сюжетно-ролевые, театрализованные, подвижные, дидактические, коммуникативные игры с элементами волшебства;</a:t>
            </a:r>
          </a:p>
          <a:p>
            <a:pPr marL="261938" indent="-261938" eaLnBrk="1" hangingPunct="1">
              <a:lnSpc>
                <a:spcPct val="90000"/>
              </a:lnSpc>
              <a:defRPr/>
            </a:pPr>
            <a:r>
              <a:rPr lang="ru-RU" sz="2000" b="1" smtClean="0">
                <a:latin typeface="Times New Roman" pitchFamily="18" charset="0"/>
              </a:rPr>
              <a:t>словесное рисование детьми по прочтении текста характеров героев, обстановки, «интерьера» сказки;</a:t>
            </a:r>
          </a:p>
          <a:p>
            <a:pPr marL="261938" indent="-261938" eaLnBrk="1" hangingPunct="1">
              <a:lnSpc>
                <a:spcPct val="90000"/>
              </a:lnSpc>
              <a:defRPr/>
            </a:pPr>
            <a:r>
              <a:rPr lang="ru-RU" sz="2000" b="1" smtClean="0">
                <a:latin typeface="Times New Roman" pitchFamily="18" charset="0"/>
              </a:rPr>
              <a:t>изготовление масок для драматизации сказок;</a:t>
            </a:r>
          </a:p>
          <a:p>
            <a:pPr marL="261938" indent="-261938" eaLnBrk="1" hangingPunct="1">
              <a:lnSpc>
                <a:spcPct val="90000"/>
              </a:lnSpc>
              <a:defRPr/>
            </a:pPr>
            <a:r>
              <a:rPr lang="ru-RU" sz="2000" b="1" smtClean="0">
                <a:latin typeface="Times New Roman" pitchFamily="18" charset="0"/>
              </a:rPr>
              <a:t>создание книжных выставок;</a:t>
            </a:r>
          </a:p>
          <a:p>
            <a:pPr marL="261938" indent="-261938" eaLnBrk="1" hangingPunct="1">
              <a:lnSpc>
                <a:spcPct val="90000"/>
              </a:lnSpc>
              <a:defRPr/>
            </a:pPr>
            <a:r>
              <a:rPr lang="ru-RU" sz="2000" b="1" smtClean="0">
                <a:latin typeface="Times New Roman" pitchFamily="18" charset="0"/>
              </a:rPr>
              <a:t>создание выставки детских работ.</a:t>
            </a:r>
          </a:p>
          <a:p>
            <a:pPr marL="261938" indent="-261938" algn="ctr" eaLnBrk="1" hangingPunct="1">
              <a:lnSpc>
                <a:spcPct val="90000"/>
              </a:lnSpc>
              <a:buFontTx/>
              <a:buNone/>
              <a:defRPr/>
            </a:pPr>
            <a:r>
              <a:rPr lang="ru-RU" sz="2000" b="1" u="sng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Работа с родителями:</a:t>
            </a:r>
          </a:p>
          <a:p>
            <a:pPr marL="261938" indent="-261938" eaLnBrk="1" hangingPunct="1">
              <a:lnSpc>
                <a:spcPct val="90000"/>
              </a:lnSpc>
              <a:defRPr/>
            </a:pPr>
            <a:r>
              <a:rPr lang="ru-RU" sz="2000" b="1" smtClean="0">
                <a:latin typeface="Times New Roman" pitchFamily="18" charset="0"/>
              </a:rPr>
              <a:t>выставка любимых книг и сказок родителей;</a:t>
            </a:r>
          </a:p>
          <a:p>
            <a:pPr marL="261938" indent="-261938" eaLnBrk="1" hangingPunct="1">
              <a:lnSpc>
                <a:spcPct val="90000"/>
              </a:lnSpc>
              <a:defRPr/>
            </a:pPr>
            <a:r>
              <a:rPr lang="ru-RU" sz="2000" b="1" smtClean="0">
                <a:latin typeface="Times New Roman" pitchFamily="18" charset="0"/>
              </a:rPr>
              <a:t>консультация: «Как устроить домашний театр для детей», «Играем вместе с детьми»</a:t>
            </a:r>
          </a:p>
          <a:p>
            <a:pPr marL="261938" indent="-261938" eaLnBrk="1" hangingPunct="1">
              <a:lnSpc>
                <a:spcPct val="90000"/>
              </a:lnSpc>
              <a:defRPr/>
            </a:pPr>
            <a:r>
              <a:rPr lang="ru-RU" sz="2000" b="1" smtClean="0">
                <a:latin typeface="Times New Roman" pitchFamily="18" charset="0"/>
              </a:rPr>
              <a:t>подбор и изготовление атрибутов к драматизации сказок в группе.</a:t>
            </a:r>
          </a:p>
          <a:p>
            <a:pPr marL="261938" indent="-261938" algn="ctr" eaLnBrk="1" hangingPunct="1">
              <a:lnSpc>
                <a:spcPct val="90000"/>
              </a:lnSpc>
              <a:buFontTx/>
              <a:buNone/>
              <a:defRPr/>
            </a:pPr>
            <a:r>
              <a:rPr lang="ru-RU" sz="2000" b="1" u="sng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Родители-дети:</a:t>
            </a:r>
          </a:p>
          <a:p>
            <a:pPr marL="261938" indent="-261938" eaLnBrk="1" hangingPunct="1">
              <a:lnSpc>
                <a:spcPct val="90000"/>
              </a:lnSpc>
              <a:defRPr/>
            </a:pPr>
            <a:r>
              <a:rPr lang="ru-RU" sz="2000" b="1" smtClean="0">
                <a:latin typeface="Times New Roman" pitchFamily="18" charset="0"/>
              </a:rPr>
              <a:t>рисование любимого сказочного героя или сюжета из любимой сказки; </a:t>
            </a:r>
          </a:p>
          <a:p>
            <a:pPr marL="261938" indent="-261938" eaLnBrk="1" hangingPunct="1">
              <a:lnSpc>
                <a:spcPct val="90000"/>
              </a:lnSpc>
              <a:defRPr/>
            </a:pPr>
            <a:r>
              <a:rPr lang="ru-RU" sz="2000" b="1" smtClean="0">
                <a:latin typeface="Times New Roman" pitchFamily="18" charset="0"/>
              </a:rPr>
              <a:t>Поделки «Мой любимый сказочный герой»;</a:t>
            </a:r>
          </a:p>
          <a:p>
            <a:pPr marL="261938" indent="-261938" eaLnBrk="1" hangingPunct="1">
              <a:lnSpc>
                <a:spcPct val="90000"/>
              </a:lnSpc>
              <a:defRPr/>
            </a:pPr>
            <a:r>
              <a:rPr lang="ru-RU" sz="2000" b="1" smtClean="0">
                <a:latin typeface="Times New Roman" pitchFamily="18" charset="0"/>
              </a:rPr>
              <a:t>составление сказки собственного сочинения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ары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Тема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Шары</Template>
  <TotalTime>318</TotalTime>
  <Words>422</Words>
  <Application>Microsoft Office PowerPoint</Application>
  <PresentationFormat>Экран (4:3)</PresentationFormat>
  <Paragraphs>75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Шары</vt:lpstr>
      <vt:lpstr>Слайд 1</vt:lpstr>
      <vt:lpstr>Слайд 2</vt:lpstr>
      <vt:lpstr>ПРОБЛЕМНОЕ ПОЛЕ  ПРОЕКТА</vt:lpstr>
      <vt:lpstr>ЦЕЛЬ  ПРОЕКТА</vt:lpstr>
      <vt:lpstr>ЗАДАЧИ  ПРОЕКТА</vt:lpstr>
      <vt:lpstr>Слайд 6</vt:lpstr>
      <vt:lpstr>ПЛАН  РЕАЛИЗАЦИИ  ПРОЕКТА</vt:lpstr>
      <vt:lpstr>Организационно-подготовительный этап </vt:lpstr>
      <vt:lpstr>Основной этап </vt:lpstr>
      <vt:lpstr>Итоговый этап </vt:lpstr>
      <vt:lpstr>РЕЗУЛЬТАТ  ПРОЕКТА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«ОБЕСПЕЧИМ ПРИХОД  ВЕСНЫ ПЕНИЕМ  ПТИЦ»</dc:title>
  <dc:creator>МАМА</dc:creator>
  <cp:lastModifiedBy>1</cp:lastModifiedBy>
  <cp:revision>37</cp:revision>
  <dcterms:created xsi:type="dcterms:W3CDTF">2013-03-23T05:42:14Z</dcterms:created>
  <dcterms:modified xsi:type="dcterms:W3CDTF">2015-02-27T02:03:28Z</dcterms:modified>
</cp:coreProperties>
</file>