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83" r:id="rId3"/>
    <p:sldId id="284" r:id="rId4"/>
    <p:sldId id="267" r:id="rId5"/>
    <p:sldId id="277" r:id="rId6"/>
    <p:sldId id="278" r:id="rId7"/>
    <p:sldId id="264" r:id="rId8"/>
    <p:sldId id="279" r:id="rId9"/>
    <p:sldId id="265" r:id="rId10"/>
    <p:sldId id="285" r:id="rId11"/>
    <p:sldId id="266" r:id="rId12"/>
    <p:sldId id="281" r:id="rId13"/>
    <p:sldId id="282" r:id="rId14"/>
    <p:sldId id="273" r:id="rId15"/>
    <p:sldId id="286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browse/>
    <p:sldAll/>
    <p:penClr>
      <a:schemeClr val="tx1"/>
    </p:penClr>
  </p:showPr>
  <p:clrMru>
    <a:srgbClr val="3333FF"/>
    <a:srgbClr val="000000"/>
    <a:srgbClr val="FFFF00"/>
    <a:srgbClr val="FFFFCC"/>
    <a:srgbClr val="003300"/>
    <a:srgbClr val="00CC99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660"/>
  </p:normalViewPr>
  <p:slideViewPr>
    <p:cSldViewPr>
      <p:cViewPr>
        <p:scale>
          <a:sx n="75" d="100"/>
          <a:sy n="75" d="100"/>
        </p:scale>
        <p:origin x="-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CF3129E-E8F2-44DD-AFCC-FE9D2B1A54C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advTm="2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6DAD9-A2FC-46B9-812C-8B374383DE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4FE98-1285-4DBA-A535-D8FAE890D6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65B55C3-A678-47BA-8434-AB81CEDB23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A974C-BD3E-4D04-A2E7-430D422D53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27399-7721-480E-9EF8-59FE20356D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555A5-67A3-479E-AD1F-98CD7304E6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DB0E2-0E55-405F-ADD3-E49DBDEFD8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ED476-1B05-48F4-AF5A-B105BF1601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E1AE7-A65B-4ABB-BEF7-A35E37BFE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E9AEF-0F82-411A-8C21-6E8F9DA8E2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340D0-27EB-401F-A37B-B19DE4BA71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9998769C-89C9-41B2-9239-67C11B8AC32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 advTm="25000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14554"/>
            <a:ext cx="7772400" cy="2643206"/>
          </a:xfrm>
        </p:spPr>
        <p:txBody>
          <a:bodyPr/>
          <a:lstStyle/>
          <a:p>
            <a:r>
              <a:rPr lang="ru-RU" sz="4000" dirty="0" smtClean="0"/>
              <a:t>«Разработка научно-методического  сопровождения Учреждения  в условиях введения ФГОС ДО»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357166"/>
            <a:ext cx="7572428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бюджетное дошкольное образовательное учреждение «Детский сад общеразвивающего вида с приоритетным осуществлением деятельности по познавательно-речевому направлению развития воспитанников № 4 «Ручеек»</a:t>
            </a:r>
            <a:endParaRPr lang="ru-RU" sz="20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80" y="5429264"/>
            <a:ext cx="4222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Шаримова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Л.В., 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старший воспитатель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sz="4800" dirty="0" smtClean="0">
                <a:solidFill>
                  <a:srgbClr val="3333FF"/>
                </a:solidFill>
              </a:rPr>
              <a:t>Методическая служба</a:t>
            </a:r>
            <a:endParaRPr lang="ru-RU" sz="4800" dirty="0">
              <a:solidFill>
                <a:srgbClr val="3333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708920"/>
            <a:ext cx="2664296" cy="127444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>
                <a:solidFill>
                  <a:srgbClr val="FFC000"/>
                </a:solidFill>
                <a:latin typeface="+mj-lt"/>
                <a:cs typeface="Times New Roman" pitchFamily="18" charset="0"/>
              </a:rPr>
              <a:t>Организационно-методический блок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63888" y="3933056"/>
            <a:ext cx="2520280" cy="127444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>
                <a:solidFill>
                  <a:srgbClr val="FFC000"/>
                </a:solidFill>
              </a:rPr>
              <a:t>Информационно-методический блок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72200" y="2636912"/>
            <a:ext cx="2448272" cy="127444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>
                <a:solidFill>
                  <a:srgbClr val="FFC000"/>
                </a:solidFill>
              </a:rPr>
              <a:t>Мониторинговый  блок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547664" y="1772816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427984" y="2276872"/>
            <a:ext cx="484632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020272" y="1700808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25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88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effectLst/>
              </a:rPr>
              <a:t>Организационно-методический блок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142984"/>
          <a:ext cx="8858312" cy="54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738"/>
                <a:gridCol w="3783076"/>
                <a:gridCol w="2825498"/>
              </a:tblGrid>
              <a:tr h="68150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Цель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Содержание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</a:t>
                      </a:r>
                      <a:endParaRPr lang="ru-RU" sz="18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4747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Поддержка формирования и развития кадрового потенциала;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внедрение эффективных технологий образования воспитанников</a:t>
                      </a:r>
                      <a:endParaRPr lang="ru-RU" sz="1600" b="0" dirty="0" smtClean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ИКТ, позволяющие провести обучение 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педагогов Учреждения;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постоянно действующий семинар по теме «Изучаем и работаем по ФГОС ДО»;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педагогический совет «Партнерство Учреждения и семьи в рамках реализации ФГОС ДО» 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консультирование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педагогов по внедрению ФГОС ДО;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педагогические мастерские;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смотры-конкурсы;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самообразование педагогов с творческой защитой;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открытые мероприятия;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выставка методической продукции по вопросам введения ФГОС ДО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знание содержания  и структуры ФГОС ДО, принятие  идеологии ФГОС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ДО;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освоение педагогами новых подходов, методов и технологий образовательной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деятельности: ИКТ, проектная деятельность, ТРИЗ,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социо-игровые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технологии и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индивидуальные образовательные маршруты воспитанников;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портфолио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воспитанников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5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944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C000"/>
                </a:solidFill>
                <a:effectLst/>
              </a:rPr>
              <a:t>   Информационно-методический блок  </a:t>
            </a:r>
            <a:endParaRPr lang="ru-RU" sz="2800" b="1" dirty="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38"/>
          <a:ext cx="8229600" cy="5464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64"/>
                <a:gridCol w="2943236"/>
                <a:gridCol w="2743200"/>
              </a:tblGrid>
              <a:tr h="98395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Цель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Содержание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</a:t>
                      </a:r>
                      <a:endParaRPr lang="ru-RU" sz="18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4231004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 обмена опытом профессиональной деятельности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ежемесячные педагогические вторники;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размещение материалов на сайт Учреждения;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научно-практических конференциях;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комплектование методического кабинета учебно-методическими пособиями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Подготовка, разработка методических продуктов инновационной деятельности: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печатной, электронной продукции: статьи, методические (наглядные) пособия, методические рекомендации,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буклеты, памятки и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ctr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медиатеки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образовательных ресурсов.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5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65198"/>
          </a:xfrm>
        </p:spPr>
        <p:txBody>
          <a:bodyPr/>
          <a:lstStyle/>
          <a:p>
            <a:r>
              <a:rPr lang="ru-RU" sz="3200" dirty="0" smtClean="0">
                <a:solidFill>
                  <a:srgbClr val="FFC000"/>
                </a:solidFill>
                <a:effectLst/>
              </a:rPr>
              <a:t>            </a:t>
            </a:r>
            <a:r>
              <a:rPr lang="ru-RU" sz="3200" b="1" dirty="0" smtClean="0">
                <a:solidFill>
                  <a:srgbClr val="FFC000"/>
                </a:solidFill>
                <a:effectLst/>
              </a:rPr>
              <a:t>Мониторинговый  блок </a:t>
            </a:r>
            <a:r>
              <a:rPr lang="ru-RU" sz="3200" dirty="0" smtClean="0">
                <a:solidFill>
                  <a:srgbClr val="FFC000"/>
                </a:solidFill>
                <a:effectLst/>
              </a:rPr>
              <a:t> </a:t>
            </a:r>
            <a:endParaRPr lang="ru-RU" sz="3200" dirty="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357312"/>
          <a:ext cx="8643999" cy="5072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33"/>
                <a:gridCol w="2881333"/>
                <a:gridCol w="2881333"/>
              </a:tblGrid>
              <a:tr h="102217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Цель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Результат</a:t>
                      </a:r>
                      <a:endParaRPr lang="ru-RU" sz="18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4049913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Получение аналитико-диагностической и прогностической информации; текущий контроль состояния и результативности образовательной деятельности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анкетирование, опросы участников образовательного процесса;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экспертиза методических материалов.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Оценка результативности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деятельности</a:t>
                      </a:r>
                      <a:r>
                        <a:rPr lang="ru-RU" baseline="0" dirty="0" smtClean="0"/>
                        <a:t>  по созданию условий введения ФГОС ДО;</a:t>
                      </a:r>
                    </a:p>
                    <a:p>
                      <a:pPr algn="ctr"/>
                      <a:r>
                        <a:rPr lang="ru-RU" baseline="0" dirty="0" smtClean="0"/>
                        <a:t>Определение перспектив дальнейшей работы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5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C000"/>
                </a:solidFill>
              </a:rPr>
              <a:t>Результат, к которому стремимся: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      - осознанная готовность педагогов к реализации стандарта; 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 субъектная позиция педагога в отношении внедрения ФГОС дошкольного образования;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 повышение профессиональной компетентности педагогов; 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 активизация педагогической рефлексии собственной профессиональной деятельности; 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  самореализация педагога в профессиональной деятельности.</a:t>
            </a:r>
          </a:p>
          <a:p>
            <a:pPr>
              <a:lnSpc>
                <a:spcPct val="80000"/>
              </a:lnSpc>
              <a:buNone/>
            </a:pPr>
            <a:endParaRPr lang="ru-RU" sz="2000" dirty="0"/>
          </a:p>
        </p:txBody>
      </p:sp>
    </p:spTree>
  </p:cSld>
  <p:clrMapOvr>
    <a:masterClrMapping/>
  </p:clrMapOvr>
  <p:transition advTm="25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  «Мы живем в изменяющемся мире, и если превратить стандарт в якорь, который в свое время упал с корабля в одной точке, то он превратится в тормоз»</a:t>
            </a:r>
          </a:p>
          <a:p>
            <a:pPr algn="just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ru-RU" i="1" dirty="0" smtClean="0">
                <a:solidFill>
                  <a:srgbClr val="0070C0"/>
                </a:solidFill>
              </a:rPr>
              <a:t>                                              А.  </a:t>
            </a:r>
            <a:r>
              <a:rPr lang="ru-RU" i="1" dirty="0" err="1" smtClean="0">
                <a:solidFill>
                  <a:srgbClr val="0070C0"/>
                </a:solidFill>
              </a:rPr>
              <a:t>Асмолов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Tm="25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528004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Благодарю за внимание!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Творческих успехов!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401080" cy="13843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Цель инновационного проекта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обеспечение научно-методической и организационно-педагогической поддержки педагогов, ориентированной на изменение профессиональной позиции педагога и совершенствование опыта практической деятельности в решении задач введения ФГОС ДО.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2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</a:t>
            </a:r>
            <a:r>
              <a:rPr lang="ru-RU" sz="4000" b="1" dirty="0" smtClean="0">
                <a:solidFill>
                  <a:srgbClr val="0070C0"/>
                </a:solidFill>
              </a:rPr>
              <a:t>Задачи проекта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b="1" dirty="0" smtClean="0"/>
              <a:t> </a:t>
            </a:r>
            <a:r>
              <a:rPr lang="ru-RU" sz="2400" dirty="0" smtClean="0"/>
              <a:t>Проанализировать готовность педагогов к внедрению Федеральных государственных образовательных стандартов дошкольного образования и выявить профессиональные затруднения.</a:t>
            </a:r>
          </a:p>
          <a:p>
            <a:pPr lvl="0" algn="just"/>
            <a:r>
              <a:rPr lang="ru-RU" sz="2400" dirty="0" smtClean="0"/>
              <a:t> Организовать научно- методическое сопровождение педагогов, внедряющих ФГОС ДО. </a:t>
            </a:r>
          </a:p>
          <a:p>
            <a:pPr lvl="0" algn="just"/>
            <a:r>
              <a:rPr lang="ru-RU" sz="2400" dirty="0" smtClean="0"/>
              <a:t>Оценить результативность проекта и определить перспективы деятельности по подготовке педагогов к переходу на ФГОС ДО  в Учреждении.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25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08008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Организационно- управленческие условия введения ФГОС ДО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857784"/>
          </a:xfrm>
        </p:spPr>
        <p:txBody>
          <a:bodyPr/>
          <a:lstStyle/>
          <a:p>
            <a:pPr>
              <a:buFontTx/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85861"/>
          <a:ext cx="8643999" cy="5572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4286280"/>
                <a:gridCol w="2643207"/>
              </a:tblGrid>
              <a:tr h="578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ru-RU" sz="16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Цель</a:t>
                      </a:r>
                      <a:endParaRPr lang="ru-RU" sz="16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Содержание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4993407">
                <a:tc>
                  <a:txBody>
                    <a:bodyPr/>
                    <a:lstStyle/>
                    <a:p>
                      <a:pPr algn="ctr"/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приведение нормативной базы в соответствие с ФГОС ДО</a:t>
                      </a:r>
                      <a:endParaRPr lang="ru-RU" sz="1700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план-график внедрения ФГОС ДО;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оценки готовности Учреждения и </a:t>
                      </a:r>
                      <a:r>
                        <a:rPr lang="ru-RU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педколлектива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введению ФГОС ДО;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проблемный анализ;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развития Учреждения на 2014- 2017 гг.;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банк нормативно-правовых документов федерального, регионального, муниципального уровней, регламентирующих введение и реализацию ФГОС 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локальные акты Учреждения;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 образовательной  программы Учреждения в соответствии с ФГОС ДО;</a:t>
                      </a: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план-график повышения квалификации </a:t>
                      </a:r>
                      <a:r>
                        <a:rPr lang="ru-RU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педкадров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2014 – 2017 </a:t>
                      </a:r>
                      <a:r>
                        <a:rPr lang="ru-RU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гг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повышение эффективности управления Учреждением, готовности к обновлению;</a:t>
                      </a:r>
                    </a:p>
                    <a:p>
                      <a:pPr algn="ctr"/>
                      <a:endParaRPr lang="ru-RU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пакета документов, регламентирующих деятельность Учреждения по переходу на ФГОС ДО;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45005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условия для повышения профессионального уровня педагогов по вопросам введения ФГОС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1942"/>
            <a:ext cx="8229600" cy="194785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2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493694"/>
          </a:xfrm>
        </p:spPr>
        <p:txBody>
          <a:bodyPr/>
          <a:lstStyle/>
          <a:p>
            <a:pPr algn="ctr"/>
            <a:r>
              <a:rPr lang="ru-RU" sz="2200" dirty="0" smtClean="0">
                <a:solidFill>
                  <a:srgbClr val="FFC000"/>
                </a:solidFill>
              </a:rPr>
              <a:t>Формированием новой компетенции педагога в соответствии с требованиями к кадровым условиям ФГОС ДО</a:t>
            </a:r>
            <a:endParaRPr lang="ru-RU" sz="22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472519" cy="5194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4668"/>
                <a:gridCol w="2314620"/>
                <a:gridCol w="3043231"/>
              </a:tblGrid>
              <a:tr h="71438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задачи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Содержание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</a:t>
                      </a:r>
                      <a:endParaRPr lang="ru-RU" sz="18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4200311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- Выявление</a:t>
                      </a:r>
                      <a:r>
                        <a:rPr lang="ru-RU" sz="1600" b="0" baseline="0" dirty="0" smtClean="0"/>
                        <a:t> 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образовательных потребностей и профессиональных затруднений педагогов в условиях организации инновационной деятельности и введения ФГОС ДО;</a:t>
                      </a:r>
                    </a:p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Обеспечение  информационными и научно-методическими ресурсами;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Реализация индивидуальных программ профессионального роста каждого педагога;</a:t>
                      </a:r>
                    </a:p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Выявление ценного опыта  педагогов</a:t>
                      </a:r>
                      <a:endParaRPr lang="ru-RU" sz="1600" b="0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Реализуется в блоках:</a:t>
                      </a:r>
                    </a:p>
                    <a:p>
                      <a:pPr lvl="0"/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организационно-методический,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информационно-методический,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мониторинговый</a:t>
                      </a:r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осознанная готовность педагогов к реализации стандарта; </a:t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субъектная позиция педагога в отношении внедрения ФГОС дошкольного образования;</a:t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повышение профессиональной компетентности педагогов; </a:t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активизация педагогической рефлексии собственной профессиональной деятельности; </a:t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 самореализация педагога в профессиональной деятельности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9376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мотивационные условия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305312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endParaRPr lang="ru-RU" sz="2000" dirty="0">
              <a:solidFill>
                <a:srgbClr val="3333FF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643050"/>
          <a:ext cx="8143932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110183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Цель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</a:t>
                      </a:r>
                      <a:endParaRPr lang="ru-RU" sz="18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3684509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Создать мотивационные условия, благоприятные для профессионального  развития и решения задач внедрения ФГОС ДО</a:t>
                      </a:r>
                      <a:endParaRPr lang="ru-RU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Психологическое сопровождение педагогов через </a:t>
                      </a:r>
                      <a:r>
                        <a:rPr lang="ru-RU" sz="16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тренинговые</a:t>
                      </a:r>
                      <a:r>
                        <a:rPr lang="ru-RU" sz="16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 занятия</a:t>
                      </a:r>
                      <a:endParaRPr lang="ru-RU" sz="16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Способность  педагогов к  мотивации на саморазвитие,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внутренней позиции успешного педагога</a:t>
                      </a:r>
                      <a:endParaRPr lang="ru-RU" sz="1600" dirty="0">
                        <a:solidFill>
                          <a:schemeClr val="bg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05378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Основными формами методической работы с педагогами должны стать мероприятия, реализующие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когда педагоги получают не готовые знания, а «добывают» их в процессе самостоятельного изучения литературы, сравнения и анализа разных точек зрения на проблему, закрепления знаний в деловых играх, решения проблемных ситуаций.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5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Условия для повышения профессионального уровня педагогов по вопросам введения ФГОС ДО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                ПРИНЦИПЫ: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прежде чем приступить к освоению нового, необходимо потратить достаточно времени для того, чтобы все его участники понимали смысл вносимых изменений не на уровне отдельных действий, а на глубоком уровне ценностей и целей.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обучать тому, что необходимо в практике;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обучать через деятельность;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 для того чтобы освоить содержание, необходимо соблюдение цикла: теоретическая подготовка – практика – самообразование – профессиональное общение;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использование активных форм обучения, для того, чтоб заинтересовать большинство педагогов на участие в методической работе.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8" grpId="1"/>
      <p:bldP spid="24578" grpId="2"/>
    </p:bldLst>
  </p:timing>
</p:sld>
</file>

<file path=ppt/theme/theme1.xml><?xml version="1.0" encoding="utf-8"?>
<a:theme xmlns:a="http://schemas.openxmlformats.org/drawingml/2006/main" name="Океан">
  <a:themeElements>
    <a:clrScheme name="Океан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948</TotalTime>
  <Words>814</Words>
  <Application>Microsoft Office PowerPoint</Application>
  <PresentationFormat>Экран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Океан</vt:lpstr>
      <vt:lpstr>«Разработка научно-методического  сопровождения Учреждения  в условиях введения ФГОС ДО»</vt:lpstr>
      <vt:lpstr>Цель инновационного проекта</vt:lpstr>
      <vt:lpstr>        Задачи проекта</vt:lpstr>
      <vt:lpstr>Организационно- управленческие условия введения ФГОС ДО</vt:lpstr>
      <vt:lpstr>условия для повышения профессионального уровня педагогов по вопросам введения ФГОС</vt:lpstr>
      <vt:lpstr>Формированием новой компетенции педагога в соответствии с требованиями к кадровым условиям ФГОС ДО</vt:lpstr>
      <vt:lpstr>мотивационные условия</vt:lpstr>
      <vt:lpstr>Слайд 8</vt:lpstr>
      <vt:lpstr>Условия для повышения профессионального уровня педагогов по вопросам введения ФГОС ДО</vt:lpstr>
      <vt:lpstr>     Методическая служба</vt:lpstr>
      <vt:lpstr>Организационно-методический блок</vt:lpstr>
      <vt:lpstr>   Информационно-методический блок  </vt:lpstr>
      <vt:lpstr>            Мониторинговый  блок  </vt:lpstr>
      <vt:lpstr>Результат, к которому стремимся:</vt:lpstr>
      <vt:lpstr>Слайд 15</vt:lpstr>
      <vt:lpstr>Благодарю за внимание!  Творческих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Унифицированные бланки планирования образовательной работы в группах детского сада</dc:title>
  <dc:creator>Сергей</dc:creator>
  <cp:lastModifiedBy>Windows User</cp:lastModifiedBy>
  <cp:revision>163</cp:revision>
  <dcterms:created xsi:type="dcterms:W3CDTF">2010-05-21T04:49:05Z</dcterms:created>
  <dcterms:modified xsi:type="dcterms:W3CDTF">2015-03-30T11:26:40Z</dcterms:modified>
</cp:coreProperties>
</file>