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9" r:id="rId1"/>
  </p:sldMasterIdLst>
  <p:sldIdLst>
    <p:sldId id="256" r:id="rId2"/>
    <p:sldId id="283" r:id="rId3"/>
    <p:sldId id="284" r:id="rId4"/>
    <p:sldId id="267" r:id="rId5"/>
    <p:sldId id="277" r:id="rId6"/>
    <p:sldId id="278" r:id="rId7"/>
    <p:sldId id="264" r:id="rId8"/>
    <p:sldId id="279" r:id="rId9"/>
    <p:sldId id="265" r:id="rId10"/>
    <p:sldId id="285" r:id="rId11"/>
    <p:sldId id="266" r:id="rId12"/>
    <p:sldId id="281" r:id="rId13"/>
    <p:sldId id="282" r:id="rId14"/>
    <p:sldId id="273" r:id="rId15"/>
    <p:sldId id="286" r:id="rId16"/>
    <p:sldId id="270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browse/>
    <p:sldAll/>
    <p:penClr>
      <a:schemeClr val="tx1"/>
    </p:penClr>
  </p:showPr>
  <p:clrMru>
    <a:srgbClr val="3333FF"/>
    <a:srgbClr val="000000"/>
    <a:srgbClr val="FFFF00"/>
    <a:srgbClr val="FFFFCC"/>
    <a:srgbClr val="003300"/>
    <a:srgbClr val="00CC99"/>
    <a:srgbClr val="6600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660"/>
  </p:normalViewPr>
  <p:slideViewPr>
    <p:cSldViewPr>
      <p:cViewPr>
        <p:scale>
          <a:sx n="75" d="100"/>
          <a:sy n="75" d="100"/>
        </p:scale>
        <p:origin x="-134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97075"/>
            <a:ext cx="7772400" cy="1431925"/>
          </a:xfrm>
        </p:spPr>
        <p:txBody>
          <a:bodyPr anchor="b" anchorCtr="1"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5364" name="Freeform 4"/>
          <p:cNvSpPr>
            <a:spLocks/>
          </p:cNvSpPr>
          <p:nvPr/>
        </p:nvSpPr>
        <p:spPr bwMode="auto">
          <a:xfrm>
            <a:off x="285750" y="2803525"/>
            <a:ext cx="1588" cy="3035300"/>
          </a:xfrm>
          <a:custGeom>
            <a:avLst/>
            <a:gdLst>
              <a:gd name="T0" fmla="*/ 0 h 1912"/>
              <a:gd name="T1" fmla="*/ 6 h 1912"/>
              <a:gd name="T2" fmla="*/ 6 h 1912"/>
              <a:gd name="T3" fmla="*/ 60 h 1912"/>
              <a:gd name="T4" fmla="*/ 1912 h 1912"/>
              <a:gd name="T5" fmla="*/ 1912 h 1912"/>
              <a:gd name="T6" fmla="*/ 0 h 1912"/>
              <a:gd name="T7" fmla="*/ 0 h 1912"/>
            </a:gdLst>
            <a:ahLst/>
            <a:cxnLst>
              <a:cxn ang="0">
                <a:pos x="0" y="T0"/>
              </a:cxn>
              <a:cxn ang="0">
                <a:pos x="0" y="T1"/>
              </a:cxn>
              <a:cxn ang="0">
                <a:pos x="0" y="T2"/>
              </a:cxn>
              <a:cxn ang="0">
                <a:pos x="0" y="T3"/>
              </a:cxn>
              <a:cxn ang="0">
                <a:pos x="0" y="T4"/>
              </a:cxn>
              <a:cxn ang="0">
                <a:pos x="0" y="T5"/>
              </a:cxn>
              <a:cxn ang="0">
                <a:pos x="0" y="T6"/>
              </a:cxn>
              <a:cxn ang="0">
                <a:pos x="0" y="T7"/>
              </a:cxn>
            </a:cxnLst>
            <a:rect l="0" t="0" r="r" b="b"/>
            <a:pathLst>
              <a:path h="1912">
                <a:moveTo>
                  <a:pt x="0" y="0"/>
                </a:moveTo>
                <a:lnTo>
                  <a:pt x="0" y="6"/>
                </a:lnTo>
                <a:lnTo>
                  <a:pt x="0" y="6"/>
                </a:lnTo>
                <a:lnTo>
                  <a:pt x="0" y="60"/>
                </a:lnTo>
                <a:lnTo>
                  <a:pt x="0" y="1912"/>
                </a:lnTo>
                <a:lnTo>
                  <a:pt x="0" y="191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6BBA27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CF3129E-E8F2-44DD-AFCC-FE9D2B1A54C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A6DAD9-A2FC-46B9-812C-8B374383DE7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92100"/>
            <a:ext cx="2057400" cy="57277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92100"/>
            <a:ext cx="6019800" cy="57277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64FE98-1285-4DBA-A535-D8FAE890D6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905000"/>
            <a:ext cx="82296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65B55C3-A678-47BA-8434-AB81CEDB232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A974C-BD3E-4D04-A2E7-430D422D537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27399-7721-480E-9EF8-59FE20356D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555A5-67A3-479E-AD1F-98CD7304E64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9DB0E2-0E55-405F-ADD3-E49DBDEFD89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9ED476-1B05-48F4-AF5A-B105BF16018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4E1AE7-A65B-4ABB-BEF7-A35E37BFED3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7E9AEF-0F82-411A-8C21-6E8F9DA8E2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D340D0-27EB-401F-A37B-B19DE4BA71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 advTm="2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2100"/>
            <a:ext cx="8229600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050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endParaRPr lang="ru-RU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fld id="{9998769C-89C9-41B2-9239-67C11B8AC320}" type="slidenum">
              <a:rPr lang="ru-RU"/>
              <a:pPr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ransition advTm="25000">
    <p:fade/>
  </p:transition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120000"/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Tahoma" pitchFamily="34" charset="0"/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v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14554"/>
            <a:ext cx="7772400" cy="2643206"/>
          </a:xfrm>
        </p:spPr>
        <p:txBody>
          <a:bodyPr/>
          <a:lstStyle/>
          <a:p>
            <a:r>
              <a:rPr lang="ru-RU" sz="4000" dirty="0" smtClean="0"/>
              <a:t>«Разработка научно-методического  сопровождения Учреждения  в условиях введения ФГОС ДО»</a:t>
            </a:r>
            <a:endParaRPr lang="ru-RU" sz="4000" dirty="0">
              <a:solidFill>
                <a:srgbClr val="FFFF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2910" y="357166"/>
            <a:ext cx="7572428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000" i="1" dirty="0" smtClean="0">
                <a:solidFill>
                  <a:schemeClr val="accent5">
                    <a:lumMod val="50000"/>
                  </a:schemeClr>
                </a:solidFill>
              </a:rPr>
              <a:t>муниципальное бюджетное дошкольное образовательное учреждение «Детский сад общеразвивающего вида с приоритетным осуществлением деятельности по познавательно-речевому направлению развития воспитанников № 4 «Ручеек»</a:t>
            </a:r>
            <a:endParaRPr lang="ru-RU" sz="20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86380" y="5429264"/>
            <a:ext cx="42220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>
                <a:solidFill>
                  <a:schemeClr val="accent5">
                    <a:lumMod val="50000"/>
                  </a:schemeClr>
                </a:solidFill>
              </a:rPr>
              <a:t>Шаримова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 Л.В., </a:t>
            </a:r>
          </a:p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старший воспитатель</a:t>
            </a:r>
            <a:endParaRPr lang="ru-RU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    </a:t>
            </a:r>
            <a:r>
              <a:rPr lang="ru-RU" sz="4800" dirty="0" smtClean="0">
                <a:solidFill>
                  <a:srgbClr val="3333FF"/>
                </a:solidFill>
              </a:rPr>
              <a:t>Методическая служба</a:t>
            </a:r>
            <a:endParaRPr lang="ru-RU" sz="4800" dirty="0">
              <a:solidFill>
                <a:srgbClr val="3333FF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23528" y="2708920"/>
            <a:ext cx="2664296" cy="12744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  <a:latin typeface="+mj-lt"/>
                <a:cs typeface="Times New Roman" pitchFamily="18" charset="0"/>
              </a:rPr>
              <a:t>Организационно-методический блок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563888" y="3933056"/>
            <a:ext cx="2520280" cy="12744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</a:rPr>
              <a:t>Информационно-методический блок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372200" y="2636912"/>
            <a:ext cx="2448272" cy="1274440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ru-RU" b="1" dirty="0" smtClean="0">
                <a:solidFill>
                  <a:srgbClr val="FFC000"/>
                </a:solidFill>
              </a:rPr>
              <a:t>Мониторинговый  блок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1547664" y="177281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>
            <a:off x="4427984" y="2276872"/>
            <a:ext cx="484632" cy="12961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020272" y="1700808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850884"/>
          </a:xfrm>
        </p:spPr>
        <p:txBody>
          <a:bodyPr/>
          <a:lstStyle/>
          <a:p>
            <a:pPr algn="ctr"/>
            <a:r>
              <a:rPr lang="ru-RU" sz="2800" b="1" dirty="0" smtClean="0">
                <a:solidFill>
                  <a:srgbClr val="FFC000"/>
                </a:solidFill>
                <a:effectLst/>
              </a:rPr>
              <a:t>Организационно-методический блок</a:t>
            </a:r>
            <a:endParaRPr lang="ru-RU" sz="2800" b="1" dirty="0">
              <a:solidFill>
                <a:srgbClr val="FFFF00"/>
              </a:solidFill>
            </a:endParaRP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42844" y="1142984"/>
          <a:ext cx="8858312" cy="5429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49738"/>
                <a:gridCol w="3783076"/>
                <a:gridCol w="2825498"/>
              </a:tblGrid>
              <a:tr h="681503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Цель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Содержание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747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Поддержка формирования и развития кадрового потенциала;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kern="12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внедрение эффективных технологий образования воспитанников</a:t>
                      </a:r>
                      <a:endParaRPr lang="ru-RU" sz="1600" b="0" dirty="0" smtClean="0">
                        <a:solidFill>
                          <a:schemeClr val="accent5">
                            <a:lumMod val="25000"/>
                          </a:schemeClr>
                        </a:solidFill>
                        <a:effectLst/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ИКТ, позволяющие провести обучение 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педагогов Учреждения;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постоянно действующий семинар по теме «Изучаем и работаем по ФГОС ДО»;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педагогический совет «Партнерство Учреждения и семьи в рамках реализации ФГОС ДО» 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консультирование</a:t>
                      </a:r>
                      <a:r>
                        <a:rPr lang="ru-RU" sz="16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педагогов по внедрению ФГОС ДО;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педагогические мастерские;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смотры-конкурсы;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самообразование педагогов с творческой защитой;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открытые мероприятия;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выставка методической продукции по вопросам введения ФГОС ДО</a:t>
                      </a:r>
                      <a:endParaRPr lang="ru-RU" sz="16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знание содержания  и структуры ФГОС ДО, принятие  идеологии ФГОС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ДО;</a:t>
                      </a: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освоение педагогами новых подходов, методов и технологий образовательной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деятельности: ИКТ, проектная деятельность, ТРИЗ,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социо-игровые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технологии и </a:t>
                      </a: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индивидуальные образовательные маршруты воспитанников;</a:t>
                      </a: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6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портфолио</a:t>
                      </a:r>
                      <a:r>
                        <a:rPr lang="ru-RU" sz="16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воспитанников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779446"/>
          </a:xfrm>
        </p:spPr>
        <p:txBody>
          <a:bodyPr/>
          <a:lstStyle/>
          <a:p>
            <a:r>
              <a:rPr lang="ru-RU" sz="2800" b="1" dirty="0" smtClean="0">
                <a:solidFill>
                  <a:srgbClr val="FFC000"/>
                </a:solidFill>
                <a:effectLst/>
              </a:rPr>
              <a:t>   Информационно-методический блок  </a:t>
            </a:r>
            <a:endParaRPr lang="ru-RU" sz="2800" b="1" dirty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38"/>
          <a:ext cx="8229600" cy="5464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3164"/>
                <a:gridCol w="2943236"/>
                <a:gridCol w="2743200"/>
              </a:tblGrid>
              <a:tr h="983954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Цель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Содержание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231004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 обмена опытом профессиональной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ежемесячные педагогические вторники;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размещение материалов на сайт Учреждения;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участие в научно-практических конференциях;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комплектование методического кабинета учебно-методическими пособиями 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Подготовка, разработка методических продуктов инновационной деятельности:</a:t>
                      </a:r>
                    </a:p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печатной, электронной продукции: статьи, методические (наглядные) пособия, методические рекомендации, 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буклеты, памятки и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др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algn="ctr"/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</a:t>
                      </a:r>
                      <a:r>
                        <a:rPr lang="ru-RU" sz="1800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медиатеки</a:t>
                      </a:r>
                      <a:r>
                        <a:rPr lang="ru-RU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образовательных ресурсов.</a:t>
                      </a: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065198"/>
          </a:xfrm>
        </p:spPr>
        <p:txBody>
          <a:bodyPr/>
          <a:lstStyle/>
          <a:p>
            <a:r>
              <a:rPr lang="ru-RU" sz="3200" dirty="0" smtClean="0">
                <a:solidFill>
                  <a:srgbClr val="FFC000"/>
                </a:solidFill>
                <a:effectLst/>
              </a:rPr>
              <a:t>            </a:t>
            </a:r>
            <a:r>
              <a:rPr lang="ru-RU" sz="3200" b="1" dirty="0" smtClean="0">
                <a:solidFill>
                  <a:srgbClr val="FFC000"/>
                </a:solidFill>
                <a:effectLst/>
              </a:rPr>
              <a:t>Мониторинговый  блок </a:t>
            </a:r>
            <a:r>
              <a:rPr lang="ru-RU" sz="3200" dirty="0" smtClean="0">
                <a:solidFill>
                  <a:srgbClr val="FFC000"/>
                </a:solidFill>
                <a:effectLst/>
              </a:rPr>
              <a:t> </a:t>
            </a:r>
            <a:endParaRPr lang="ru-RU" sz="3200" dirty="0">
              <a:solidFill>
                <a:srgbClr val="FFC000"/>
              </a:solidFill>
              <a:effectLst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357312"/>
          <a:ext cx="8643999" cy="5072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1333"/>
                <a:gridCol w="2881333"/>
                <a:gridCol w="2881333"/>
              </a:tblGrid>
              <a:tr h="1022171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Цель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Результат</a:t>
                      </a:r>
                      <a:endParaRPr lang="ru-RU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049913">
                <a:tc>
                  <a:txBody>
                    <a:bodyPr/>
                    <a:lstStyle/>
                    <a:p>
                      <a:pPr algn="ctr"/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Получение аналитико-диагностической и прогностической информации; текущий контроль состояния и результативности образовательной деятельности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анкетирование, опросы участников образовательного процесса;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экспертиза методических материалов.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Оценка результативности</a:t>
                      </a:r>
                      <a:r>
                        <a:rPr lang="ru-RU" baseline="0" dirty="0" smtClean="0"/>
                        <a:t> </a:t>
                      </a:r>
                      <a:r>
                        <a:rPr lang="ru-RU" dirty="0" smtClean="0"/>
                        <a:t>деятельности</a:t>
                      </a:r>
                      <a:r>
                        <a:rPr lang="ru-RU" baseline="0" dirty="0" smtClean="0"/>
                        <a:t>  по созданию условий введения ФГОС ДО;</a:t>
                      </a:r>
                    </a:p>
                    <a:p>
                      <a:pPr algn="ctr"/>
                      <a:r>
                        <a:rPr lang="ru-RU" baseline="0" dirty="0" smtClean="0"/>
                        <a:t>Определение перспектив дальнейшей работы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>
                <a:solidFill>
                  <a:srgbClr val="FFC000"/>
                </a:solidFill>
              </a:rPr>
              <a:t>Результат, к которому стремимся: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       - осознанная готовность педагогов к реализации стандарта; 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субъектная позиция педагога в отношении внедрения ФГОС дошкольного образования;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повышение профессиональной компетентности педагогов; 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активизация педагогической рефлексии собственной профессиональной деятельности; 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000" dirty="0" smtClean="0">
                <a:solidFill>
                  <a:schemeClr val="accent6">
                    <a:lumMod val="50000"/>
                  </a:schemeClr>
                </a:solidFill>
              </a:rPr>
              <a:t>-  самореализация педагога в профессиональной деятельности.</a:t>
            </a:r>
          </a:p>
          <a:p>
            <a:pPr>
              <a:lnSpc>
                <a:spcPct val="80000"/>
              </a:lnSpc>
              <a:buNone/>
            </a:pPr>
            <a:endParaRPr lang="ru-RU" sz="2000" dirty="0"/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rgbClr val="0070C0"/>
                </a:solidFill>
              </a:rPr>
              <a:t>  «Мы живем в изменяющемся мире, и если превратить стандарт в якорь, который в свое время упал с корабля в одной точке, то он превратится в тормоз»</a:t>
            </a:r>
          </a:p>
          <a:p>
            <a:pPr algn="just">
              <a:buNone/>
            </a:pPr>
            <a:endParaRPr lang="ru-RU" dirty="0" smtClean="0">
              <a:solidFill>
                <a:srgbClr val="0070C0"/>
              </a:solidFill>
            </a:endParaRPr>
          </a:p>
          <a:p>
            <a:pPr algn="just">
              <a:buNone/>
            </a:pPr>
            <a:r>
              <a:rPr lang="ru-RU" i="1" dirty="0" smtClean="0">
                <a:solidFill>
                  <a:srgbClr val="0070C0"/>
                </a:solidFill>
              </a:rPr>
              <a:t>                                              А.  </a:t>
            </a:r>
            <a:r>
              <a:rPr lang="ru-RU" i="1" dirty="0" err="1" smtClean="0">
                <a:solidFill>
                  <a:srgbClr val="0070C0"/>
                </a:solidFill>
              </a:rPr>
              <a:t>Асмолов</a:t>
            </a:r>
            <a:endParaRPr lang="ru-RU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528004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FF00"/>
                </a:solidFill>
              </a:rPr>
              <a:t>Благодарю за внимание!</a:t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/>
            </a:r>
            <a:br>
              <a:rPr lang="ru-RU" sz="4000" dirty="0" smtClean="0">
                <a:solidFill>
                  <a:srgbClr val="FFFF00"/>
                </a:solidFill>
              </a:rPr>
            </a:br>
            <a:r>
              <a:rPr lang="ru-RU" sz="4000" dirty="0" smtClean="0">
                <a:solidFill>
                  <a:srgbClr val="FFFF00"/>
                </a:solidFill>
              </a:rPr>
              <a:t>Творческих успехов!</a:t>
            </a:r>
            <a:endParaRPr lang="ru-RU" sz="40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8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401080" cy="1384300"/>
          </a:xfrm>
        </p:spPr>
        <p:txBody>
          <a:bodyPr/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Цель инновационного проекта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обеспечение научно-методической и организационно-педагогической поддержки педагогов, ориентированной на изменение профессиональной позиции педагога и совершенствование опыта практической деятельности в решении задач введения ФГОС ДО.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        </a:t>
            </a:r>
            <a:r>
              <a:rPr lang="ru-RU" sz="4000" b="1" dirty="0" smtClean="0">
                <a:solidFill>
                  <a:srgbClr val="0070C0"/>
                </a:solidFill>
              </a:rPr>
              <a:t>Задачи проекта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b="1" dirty="0" smtClean="0"/>
              <a:t> </a:t>
            </a:r>
            <a:r>
              <a:rPr lang="ru-RU" sz="2400" dirty="0" smtClean="0"/>
              <a:t>Проанализировать готовность педагогов к внедрению Федеральных государственных образовательных стандартов дошкольного образования и выявить профессиональные затруднения.</a:t>
            </a:r>
          </a:p>
          <a:p>
            <a:pPr lvl="0" algn="just"/>
            <a:r>
              <a:rPr lang="ru-RU" sz="2400" dirty="0" smtClean="0"/>
              <a:t> Организовать научно- методическое сопровождение педагогов, внедряющих ФГОС ДО. </a:t>
            </a:r>
          </a:p>
          <a:p>
            <a:pPr lvl="0" algn="just"/>
            <a:r>
              <a:rPr lang="ru-RU" sz="2400" dirty="0" smtClean="0"/>
              <a:t>Оценить результативность проекта и определить перспективы деятельности по подготовке педагогов к переходу на ФГОС ДО  в Учреждении.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708008"/>
          </a:xfrm>
        </p:spPr>
        <p:txBody>
          <a:bodyPr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Организационно- управленческие условия введения ФГОС ДО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4857784"/>
          </a:xfrm>
        </p:spPr>
        <p:txBody>
          <a:bodyPr/>
          <a:lstStyle/>
          <a:p>
            <a:pPr>
              <a:buFontTx/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285720" y="1285861"/>
          <a:ext cx="8643999" cy="55721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4512"/>
                <a:gridCol w="4286280"/>
                <a:gridCol w="2643207"/>
              </a:tblGrid>
              <a:tr h="5787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lang="ru-RU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Цель</a:t>
                      </a:r>
                      <a:endParaRPr lang="ru-RU" sz="16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      Содержание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1600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993407">
                <a:tc>
                  <a:txBody>
                    <a:bodyPr/>
                    <a:lstStyle/>
                    <a:p>
                      <a:pPr algn="ctr"/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приведение нормативной базы в соответствие с ФГОС ДО</a:t>
                      </a:r>
                      <a:endParaRPr lang="ru-RU" sz="1700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план-график внедрения ФГОС ДО;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мониторинг оценки готовности Учреждения и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педколлектива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 введению ФГОС ДО;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проблемный анализ;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программа развития Учреждения на 2014- 2017 гг.;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банк нормативно-правовых документов федерального, регионального, муниципального уровней, регламентирующих введение и реализацию ФГОС 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локальные акты Учреждения;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проект  образовательной  программы Учреждения в соответствии с ФГОС ДО;</a:t>
                      </a:r>
                    </a:p>
                    <a:p>
                      <a:pPr algn="ctr">
                        <a:buFont typeface="Wingdings" pitchFamily="2" charset="2"/>
                        <a:buChar char="Ø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план-график повышения квалификации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педкадров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на 2014 – 2017 </a:t>
                      </a:r>
                      <a:r>
                        <a:rPr lang="ru-RU" sz="17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гг</a:t>
                      </a: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повышение эффективности управления Учреждением, готовности к обновлению;</a:t>
                      </a:r>
                    </a:p>
                    <a:p>
                      <a:pPr algn="ctr"/>
                      <a:endParaRPr lang="ru-RU" sz="17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>
                        <a:buFontTx/>
                        <a:buChar char="-"/>
                      </a:pPr>
                      <a:r>
                        <a:rPr lang="ru-RU" sz="17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наличие пакета документов, регламентирующих деятельность Учреждения по переходу на ФГОС ДО;</a:t>
                      </a:r>
                    </a:p>
                    <a:p>
                      <a:pPr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/>
      <p:bldP spid="2662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450059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FFC000"/>
                </a:solidFill>
              </a:rPr>
              <a:t>условия для повышения профессионального уровня педагогов по вопросам введения ФГОС</a:t>
            </a:r>
            <a:endParaRPr lang="ru-RU" dirty="0">
              <a:solidFill>
                <a:srgbClr val="FFC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071942"/>
            <a:ext cx="8229600" cy="1947858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493694"/>
          </a:xfrm>
        </p:spPr>
        <p:txBody>
          <a:bodyPr/>
          <a:lstStyle/>
          <a:p>
            <a:pPr algn="ctr"/>
            <a:r>
              <a:rPr lang="ru-RU" sz="2200" dirty="0" smtClean="0">
                <a:solidFill>
                  <a:srgbClr val="FFC000"/>
                </a:solidFill>
              </a:rPr>
              <a:t>Формированием новой компетенции педагога в соответствии с требованиями к кадровым условиям ФГОС ДО</a:t>
            </a:r>
            <a:endParaRPr lang="ru-RU" sz="2200" dirty="0">
              <a:solidFill>
                <a:srgbClr val="FFC00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142984"/>
          <a:ext cx="8472519" cy="51949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14668"/>
                <a:gridCol w="2314620"/>
                <a:gridCol w="3043231"/>
              </a:tblGrid>
              <a:tr h="714380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   задачи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Содержание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4200311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/>
                        <a:t>- Выявление</a:t>
                      </a:r>
                      <a:r>
                        <a:rPr lang="ru-RU" sz="1600" b="0" baseline="0" dirty="0" smtClean="0"/>
                        <a:t>  </a:t>
                      </a:r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образовательных потребностей и профессиональных затруднений педагогов в условиях организации инновационной деятельности и введения ФГОС ДО;</a:t>
                      </a: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Обеспечение  информационными и научно-методическими ресурсами;</a:t>
                      </a:r>
                    </a:p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Реализация индивидуальных программ профессионального роста каждого педагога;</a:t>
                      </a:r>
                    </a:p>
                    <a:p>
                      <a:pPr algn="ctr"/>
                      <a:r>
                        <a:rPr lang="ru-RU" sz="16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 Выявление ценного опыта  педагогов</a:t>
                      </a:r>
                      <a:endParaRPr lang="ru-RU" sz="1600" b="0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Реализуется в блоках:</a:t>
                      </a:r>
                    </a:p>
                    <a:p>
                      <a:pPr lvl="0"/>
                      <a:endParaRPr lang="ru-RU" sz="16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организационно-методический,</a:t>
                      </a:r>
                    </a:p>
                    <a:p>
                      <a:pPr lvl="0"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информационно-методический,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мониторинговый</a:t>
                      </a: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1) осознанная готовность педагогов к реализации стандарта; 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субъектная позиция педагога в отношении внедрения ФГОС дошкольного образования;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повышение профессиональной компетентности педагогов; 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4) активизация педагогической рефлексии собственной профессиональной деятельности; </a:t>
                      </a:r>
                      <a:b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5) самореализация педагога в профессиональной деятельности</a:t>
                      </a:r>
                      <a:endParaRPr lang="ru-RU" sz="1600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92100"/>
            <a:ext cx="8229600" cy="993760"/>
          </a:xfrm>
        </p:spPr>
        <p:txBody>
          <a:bodyPr/>
          <a:lstStyle/>
          <a:p>
            <a:pPr algn="ctr"/>
            <a:r>
              <a:rPr lang="ru-RU" sz="4000" dirty="0" smtClean="0">
                <a:solidFill>
                  <a:srgbClr val="FFC000"/>
                </a:solidFill>
              </a:rPr>
              <a:t>мотивационные условия</a:t>
            </a:r>
            <a:endParaRPr lang="ru-RU" sz="4000" dirty="0">
              <a:solidFill>
                <a:srgbClr val="FFC000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14488"/>
            <a:ext cx="8229600" cy="4305312"/>
          </a:xfrm>
        </p:spPr>
        <p:txBody>
          <a:bodyPr/>
          <a:lstStyle/>
          <a:p>
            <a:pPr marL="609600" indent="-609600">
              <a:lnSpc>
                <a:spcPct val="80000"/>
              </a:lnSpc>
              <a:buNone/>
            </a:pPr>
            <a:endParaRPr lang="ru-RU" sz="2000" dirty="0">
              <a:solidFill>
                <a:srgbClr val="3333FF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1643050"/>
          <a:ext cx="8143932" cy="4786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644"/>
                <a:gridCol w="2714644"/>
                <a:gridCol w="2714644"/>
              </a:tblGrid>
              <a:tr h="1101837"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         Цель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Содержание</a:t>
                      </a:r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endParaRPr lang="ru-RU" sz="1800" dirty="0" smtClean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  <a:p>
                      <a:endParaRPr lang="ru-RU" dirty="0"/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  <a:tr h="3684509"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Создать мотивационные условия, благоприятные для профессионального  развития и решения задач внедрения ФГОС ДО</a:t>
                      </a:r>
                      <a:endParaRPr lang="ru-RU" sz="1600" dirty="0" smtClean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Психологическое сопровождение педагогов через </a:t>
                      </a:r>
                      <a:r>
                        <a:rPr lang="ru-RU" sz="1600" dirty="0" err="1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тренинговые</a:t>
                      </a:r>
                      <a:r>
                        <a:rPr lang="ru-RU" sz="1600" dirty="0" smtClean="0">
                          <a:solidFill>
                            <a:schemeClr val="accent5">
                              <a:lumMod val="25000"/>
                            </a:schemeClr>
                          </a:solidFill>
                        </a:rPr>
                        <a:t> занятия</a:t>
                      </a:r>
                      <a:endParaRPr lang="ru-RU" sz="1600" dirty="0">
                        <a:solidFill>
                          <a:schemeClr val="accent5">
                            <a:lumMod val="2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Способность  педагогов к  мотивации на саморазвитие,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сформированность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внутренней позиции успешного педагога</a:t>
                      </a:r>
                      <a:endParaRPr lang="ru-RU" sz="1600" dirty="0">
                        <a:solidFill>
                          <a:schemeClr val="bg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4" grpId="0"/>
      <p:bldP spid="2355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805378"/>
          </a:xfrm>
        </p:spPr>
        <p:txBody>
          <a:bodyPr/>
          <a:lstStyle/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Основными формами методической работы с педагогами должны стать мероприятия, реализующие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деятельностный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подход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когда педагоги получают не готовые знания, а «добывают» их в процессе самостоятельного изучения литературы, сравнения и анализа разных точек зрения на проблему, закрепления знаний в деловых играх, решения проблемных ситуаций. 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 smtClean="0">
                <a:solidFill>
                  <a:srgbClr val="FFC000"/>
                </a:solidFill>
              </a:rPr>
              <a:t>Условия для повышения профессионального уровня педагогов по вопросам введения ФГОС ДО</a:t>
            </a:r>
            <a:endParaRPr lang="ru-RU" sz="2800" dirty="0">
              <a:solidFill>
                <a:srgbClr val="FFC000"/>
              </a:solidFill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                ПРИНЦИПЫ: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прежде чем приступить к освоению нового, необходимо потратить достаточно времени для того, чтобы все его участники понимали смысл вносимых изменений не на уровне отдельных действий, а на глубоком уровне ценностей и целей.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обучать тому, что необходимо в практике;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обучать через деятельность;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 для того чтобы освоить содержание, необходимо соблюдение цикла: теоретическая подготовка – практика – самообразование – профессиональное общение;</a:t>
            </a:r>
          </a:p>
          <a:p>
            <a:pPr algn="just"/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</a:rPr>
              <a:t> использование активных форм обучения, для того, чтоб заинтересовать большинство педагогов на участие в методической работе.</a:t>
            </a:r>
          </a:p>
          <a:p>
            <a:pPr>
              <a:lnSpc>
                <a:spcPct val="80000"/>
              </a:lnSpc>
              <a:buFontTx/>
              <a:buNone/>
            </a:pPr>
            <a:endParaRPr lang="ru-RU" sz="2000" dirty="0">
              <a:solidFill>
                <a:srgbClr val="3333FF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ru-RU" sz="2000" dirty="0">
              <a:solidFill>
                <a:srgbClr val="3333FF"/>
              </a:solidFill>
            </a:endParaRPr>
          </a:p>
        </p:txBody>
      </p:sp>
    </p:spTree>
  </p:cSld>
  <p:clrMapOvr>
    <a:masterClrMapping/>
  </p:clrMapOvr>
  <p:transition advTm="25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autoRev="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449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</p:cBhvr>
                                      <p:to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/>
      <p:bldP spid="24578" grpId="1"/>
      <p:bldP spid="24578" grpId="2"/>
    </p:bldLst>
  </p:timing>
</p:sld>
</file>

<file path=ppt/theme/theme1.xml><?xml version="1.0" encoding="utf-8"?>
<a:theme xmlns:a="http://schemas.openxmlformats.org/drawingml/2006/main" name="Океан">
  <a:themeElements>
    <a:clrScheme name="Океан 2">
      <a:dk1>
        <a:srgbClr val="000066"/>
      </a:dk1>
      <a:lt1>
        <a:srgbClr val="FFFFFF"/>
      </a:lt1>
      <a:dk2>
        <a:srgbClr val="5D93FF"/>
      </a:dk2>
      <a:lt2>
        <a:srgbClr val="FFFFFF"/>
      </a:lt2>
      <a:accent1>
        <a:srgbClr val="6666FF"/>
      </a:accent1>
      <a:accent2>
        <a:srgbClr val="9999FF"/>
      </a:accent2>
      <a:accent3>
        <a:srgbClr val="B6C8FF"/>
      </a:accent3>
      <a:accent4>
        <a:srgbClr val="DADADA"/>
      </a:accent4>
      <a:accent5>
        <a:srgbClr val="B8B8FF"/>
      </a:accent5>
      <a:accent6>
        <a:srgbClr val="8A8AE7"/>
      </a:accent6>
      <a:hlink>
        <a:srgbClr val="FF3300"/>
      </a:hlink>
      <a:folHlink>
        <a:srgbClr val="FF9900"/>
      </a:folHlink>
    </a:clrScheme>
    <a:fontScheme name="Океан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кеан 1">
        <a:dk1>
          <a:srgbClr val="010199"/>
        </a:dk1>
        <a:lt1>
          <a:srgbClr val="FFFFFF"/>
        </a:lt1>
        <a:dk2>
          <a:srgbClr val="000099"/>
        </a:dk2>
        <a:lt2>
          <a:srgbClr val="FFFFFF"/>
        </a:lt2>
        <a:accent1>
          <a:srgbClr val="33CCCC"/>
        </a:accent1>
        <a:accent2>
          <a:srgbClr val="00C600"/>
        </a:accent2>
        <a:accent3>
          <a:srgbClr val="AAAACA"/>
        </a:accent3>
        <a:accent4>
          <a:srgbClr val="DADADA"/>
        </a:accent4>
        <a:accent5>
          <a:srgbClr val="ADE2E2"/>
        </a:accent5>
        <a:accent6>
          <a:srgbClr val="00B300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2">
        <a:dk1>
          <a:srgbClr val="000066"/>
        </a:dk1>
        <a:lt1>
          <a:srgbClr val="FFFFFF"/>
        </a:lt1>
        <a:dk2>
          <a:srgbClr val="5D93FF"/>
        </a:dk2>
        <a:lt2>
          <a:srgbClr val="FFFFFF"/>
        </a:lt2>
        <a:accent1>
          <a:srgbClr val="6666FF"/>
        </a:accent1>
        <a:accent2>
          <a:srgbClr val="9999FF"/>
        </a:accent2>
        <a:accent3>
          <a:srgbClr val="B6C8FF"/>
        </a:accent3>
        <a:accent4>
          <a:srgbClr val="DADADA"/>
        </a:accent4>
        <a:accent5>
          <a:srgbClr val="B8B8FF"/>
        </a:accent5>
        <a:accent6>
          <a:srgbClr val="8A8AE7"/>
        </a:accent6>
        <a:hlink>
          <a:srgbClr val="FF33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3">
        <a:dk1>
          <a:srgbClr val="000000"/>
        </a:dk1>
        <a:lt1>
          <a:srgbClr val="FFFFFF"/>
        </a:lt1>
        <a:dk2>
          <a:srgbClr val="572E88"/>
        </a:dk2>
        <a:lt2>
          <a:srgbClr val="FFFFFF"/>
        </a:lt2>
        <a:accent1>
          <a:srgbClr val="FF6600"/>
        </a:accent1>
        <a:accent2>
          <a:srgbClr val="FFCC00"/>
        </a:accent2>
        <a:accent3>
          <a:srgbClr val="B4ADC3"/>
        </a:accent3>
        <a:accent4>
          <a:srgbClr val="DADADA"/>
        </a:accent4>
        <a:accent5>
          <a:srgbClr val="FFB8AA"/>
        </a:accent5>
        <a:accent6>
          <a:srgbClr val="E7B900"/>
        </a:accent6>
        <a:hlink>
          <a:srgbClr val="33CCCC"/>
        </a:hlink>
        <a:folHlink>
          <a:srgbClr val="36CC6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4">
        <a:dk1>
          <a:srgbClr val="003366"/>
        </a:dk1>
        <a:lt1>
          <a:srgbClr val="FFFFFF"/>
        </a:lt1>
        <a:dk2>
          <a:srgbClr val="666699"/>
        </a:dk2>
        <a:lt2>
          <a:srgbClr val="FFFFFF"/>
        </a:lt2>
        <a:accent1>
          <a:srgbClr val="9966FF"/>
        </a:accent1>
        <a:accent2>
          <a:srgbClr val="00CC66"/>
        </a:accent2>
        <a:accent3>
          <a:srgbClr val="B8B8CA"/>
        </a:accent3>
        <a:accent4>
          <a:srgbClr val="DADADA"/>
        </a:accent4>
        <a:accent5>
          <a:srgbClr val="CAB8FF"/>
        </a:accent5>
        <a:accent6>
          <a:srgbClr val="00B95C"/>
        </a:accent6>
        <a:hlink>
          <a:srgbClr val="65C8FF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5">
        <a:dk1>
          <a:srgbClr val="000000"/>
        </a:dk1>
        <a:lt1>
          <a:srgbClr val="FFFFFF"/>
        </a:lt1>
        <a:dk2>
          <a:srgbClr val="336600"/>
        </a:dk2>
        <a:lt2>
          <a:srgbClr val="FFFFFF"/>
        </a:lt2>
        <a:accent1>
          <a:srgbClr val="B7C533"/>
        </a:accent1>
        <a:accent2>
          <a:srgbClr val="CCCCFF"/>
        </a:accent2>
        <a:accent3>
          <a:srgbClr val="ADB8AA"/>
        </a:accent3>
        <a:accent4>
          <a:srgbClr val="DADADA"/>
        </a:accent4>
        <a:accent5>
          <a:srgbClr val="D8DFAD"/>
        </a:accent5>
        <a:accent6>
          <a:srgbClr val="B9B9E7"/>
        </a:accent6>
        <a:hlink>
          <a:srgbClr val="FFFFC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6">
        <a:dk1>
          <a:srgbClr val="000000"/>
        </a:dk1>
        <a:lt1>
          <a:srgbClr val="FFFFFF"/>
        </a:lt1>
        <a:dk2>
          <a:srgbClr val="006B80"/>
        </a:dk2>
        <a:lt2>
          <a:srgbClr val="C1CB75"/>
        </a:lt2>
        <a:accent1>
          <a:srgbClr val="6F8406"/>
        </a:accent1>
        <a:accent2>
          <a:srgbClr val="D9E288"/>
        </a:accent2>
        <a:accent3>
          <a:srgbClr val="AABAC0"/>
        </a:accent3>
        <a:accent4>
          <a:srgbClr val="DADADA"/>
        </a:accent4>
        <a:accent5>
          <a:srgbClr val="BBC2AA"/>
        </a:accent5>
        <a:accent6>
          <a:srgbClr val="C4CD7B"/>
        </a:accent6>
        <a:hlink>
          <a:srgbClr val="00CC00"/>
        </a:hlink>
        <a:folHlink>
          <a:srgbClr val="C0FF7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7">
        <a:dk1>
          <a:srgbClr val="5F5F5F"/>
        </a:dk1>
        <a:lt1>
          <a:srgbClr val="FFFFFF"/>
        </a:lt1>
        <a:dk2>
          <a:srgbClr val="FF6600"/>
        </a:dk2>
        <a:lt2>
          <a:srgbClr val="FFFFFF"/>
        </a:lt2>
        <a:accent1>
          <a:srgbClr val="CC6600"/>
        </a:accent1>
        <a:accent2>
          <a:srgbClr val="FF6600"/>
        </a:accent2>
        <a:accent3>
          <a:srgbClr val="FFB8AA"/>
        </a:accent3>
        <a:accent4>
          <a:srgbClr val="DADADA"/>
        </a:accent4>
        <a:accent5>
          <a:srgbClr val="E2B8AA"/>
        </a:accent5>
        <a:accent6>
          <a:srgbClr val="E75C00"/>
        </a:accent6>
        <a:hlink>
          <a:srgbClr val="FFFF99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кеан 8">
        <a:dk1>
          <a:srgbClr val="000000"/>
        </a:dk1>
        <a:lt1>
          <a:srgbClr val="FFFFFF"/>
        </a:lt1>
        <a:dk2>
          <a:srgbClr val="FFBA2F"/>
        </a:dk2>
        <a:lt2>
          <a:srgbClr val="A50021"/>
        </a:lt2>
        <a:accent1>
          <a:srgbClr val="FF6600"/>
        </a:accent1>
        <a:accent2>
          <a:srgbClr val="CC6600"/>
        </a:accent2>
        <a:accent3>
          <a:srgbClr val="FFD9AD"/>
        </a:accent3>
        <a:accent4>
          <a:srgbClr val="DADADA"/>
        </a:accent4>
        <a:accent5>
          <a:srgbClr val="FFB8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Ocean</Template>
  <TotalTime>948</TotalTime>
  <Words>814</Words>
  <Application>Microsoft Office PowerPoint</Application>
  <PresentationFormat>Экран (4:3)</PresentationFormat>
  <Paragraphs>113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Океан</vt:lpstr>
      <vt:lpstr>«Разработка научно-методического  сопровождения Учреждения  в условиях введения ФГОС ДО»</vt:lpstr>
      <vt:lpstr>Цель инновационного проекта</vt:lpstr>
      <vt:lpstr>        Задачи проекта</vt:lpstr>
      <vt:lpstr>Организационно- управленческие условия введения ФГОС ДО</vt:lpstr>
      <vt:lpstr>условия для повышения профессионального уровня педагогов по вопросам введения ФГОС</vt:lpstr>
      <vt:lpstr>Формированием новой компетенции педагога в соответствии с требованиями к кадровым условиям ФГОС ДО</vt:lpstr>
      <vt:lpstr>мотивационные условия</vt:lpstr>
      <vt:lpstr>Слайд 8</vt:lpstr>
      <vt:lpstr>Условия для повышения профессионального уровня педагогов по вопросам введения ФГОС ДО</vt:lpstr>
      <vt:lpstr>     Методическая служба</vt:lpstr>
      <vt:lpstr>Организационно-методический блок</vt:lpstr>
      <vt:lpstr>   Информационно-методический блок  </vt:lpstr>
      <vt:lpstr>            Мониторинговый  блок  </vt:lpstr>
      <vt:lpstr>Результат, к которому стремимся:</vt:lpstr>
      <vt:lpstr>Слайд 15</vt:lpstr>
      <vt:lpstr>Благодарю за внимание!  Творческих успехов!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Унифицированные бланки планирования образовательной работы в группах детского сада</dc:title>
  <dc:creator>Сергей</dc:creator>
  <cp:lastModifiedBy>Windows User</cp:lastModifiedBy>
  <cp:revision>163</cp:revision>
  <dcterms:created xsi:type="dcterms:W3CDTF">2010-05-21T04:49:05Z</dcterms:created>
  <dcterms:modified xsi:type="dcterms:W3CDTF">2015-03-30T11:26:40Z</dcterms:modified>
</cp:coreProperties>
</file>