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2" r:id="rId2"/>
    <p:sldId id="257" r:id="rId3"/>
    <p:sldId id="258" r:id="rId4"/>
    <p:sldId id="260" r:id="rId5"/>
    <p:sldId id="261" r:id="rId6"/>
    <p:sldId id="264" r:id="rId7"/>
    <p:sldId id="259" r:id="rId8"/>
    <p:sldId id="256" r:id="rId9"/>
    <p:sldId id="266" r:id="rId10"/>
    <p:sldId id="267" r:id="rId11"/>
    <p:sldId id="269" r:id="rId12"/>
    <p:sldId id="265" r:id="rId13"/>
    <p:sldId id="268" r:id="rId14"/>
    <p:sldId id="270" r:id="rId15"/>
    <p:sldId id="271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9ACDB-4F21-417F-BFB7-1EE9192E0501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7E4CE-8076-4E7A-A31F-782CF7C994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878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7E4CE-8076-4E7A-A31F-782CF7C9941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FD76-A7D8-4FEC-8A57-0E6A108E07F1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75A2-A5FA-490D-B3FE-75886CF4F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FD76-A7D8-4FEC-8A57-0E6A108E07F1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75A2-A5FA-490D-B3FE-75886CF4F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FD76-A7D8-4FEC-8A57-0E6A108E07F1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75A2-A5FA-490D-B3FE-75886CF4F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FD76-A7D8-4FEC-8A57-0E6A108E07F1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75A2-A5FA-490D-B3FE-75886CF4F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FD76-A7D8-4FEC-8A57-0E6A108E07F1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75A2-A5FA-490D-B3FE-75886CF4F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FD76-A7D8-4FEC-8A57-0E6A108E07F1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75A2-A5FA-490D-B3FE-75886CF4F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FD76-A7D8-4FEC-8A57-0E6A108E07F1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75A2-A5FA-490D-B3FE-75886CF4F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FD76-A7D8-4FEC-8A57-0E6A108E07F1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75A2-A5FA-490D-B3FE-75886CF4F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FD76-A7D8-4FEC-8A57-0E6A108E07F1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75A2-A5FA-490D-B3FE-75886CF4F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FD76-A7D8-4FEC-8A57-0E6A108E07F1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75A2-A5FA-490D-B3FE-75886CF4F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FD76-A7D8-4FEC-8A57-0E6A108E07F1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75A2-A5FA-490D-B3FE-75886CF4F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1FD76-A7D8-4FEC-8A57-0E6A108E07F1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175A2-A5FA-490D-B3FE-75886CF4F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ГКОУ РО Казанская школа-интернат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VII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вида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12776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Урок литературного чтения</a:t>
            </a:r>
          </a:p>
          <a:p>
            <a:pPr algn="ctr"/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3 класс</a:t>
            </a:r>
          </a:p>
          <a:p>
            <a:pPr algn="ctr"/>
            <a:r>
              <a:rPr lang="ru-RU" sz="4800" b="1" i="1" dirty="0" err="1" smtClean="0">
                <a:latin typeface="Times New Roman" pitchFamily="18" charset="0"/>
                <a:cs typeface="Times New Roman" pitchFamily="18" charset="0"/>
              </a:rPr>
              <a:t>К.Г.Паустовский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 «Растрёпанный воробей»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2080" y="5157192"/>
            <a:ext cx="385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С.П.Токова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79103" y="6398446"/>
            <a:ext cx="593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2015 г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11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48" y="2143116"/>
          <a:ext cx="7572427" cy="4857784"/>
        </p:xfrm>
        <a:graphic>
          <a:graphicData uri="http://schemas.openxmlformats.org/drawingml/2006/table">
            <a:tbl>
              <a:tblPr/>
              <a:tblGrid>
                <a:gridCol w="2096339"/>
                <a:gridCol w="2738044"/>
                <a:gridCol w="2738044"/>
              </a:tblGrid>
              <a:tr h="4857784">
                <a:tc>
                  <a:txBody>
                    <a:bodyPr/>
                    <a:lstStyle/>
                    <a:p>
                      <a:r>
                        <a:rPr lang="ru-RU" sz="2800" i="1" dirty="0">
                          <a:latin typeface="Times New Roman"/>
                          <a:ea typeface="Times New Roman"/>
                          <a:cs typeface="Times New Roman"/>
                        </a:rPr>
                        <a:t>дом — ром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2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r>
                        <a:rPr lang="ru-RU" sz="28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хобот </a:t>
                      </a:r>
                      <a:r>
                        <a:rPr lang="ru-RU" sz="2800" i="1" dirty="0">
                          <a:latin typeface="Times New Roman"/>
                          <a:ea typeface="Times New Roman"/>
                          <a:cs typeface="Times New Roman"/>
                        </a:rPr>
                        <a:t>— ...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2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r>
                        <a:rPr lang="ru-RU" sz="28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пугать </a:t>
                      </a:r>
                      <a:r>
                        <a:rPr lang="ru-RU" sz="2800" i="1" dirty="0">
                          <a:latin typeface="Times New Roman"/>
                          <a:ea typeface="Times New Roman"/>
                          <a:cs typeface="Times New Roman"/>
                        </a:rPr>
                        <a:t>— ...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2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r>
                        <a:rPr lang="ru-RU" sz="28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мычать </a:t>
                      </a:r>
                      <a:r>
                        <a:rPr lang="ru-RU" sz="2800" i="1" dirty="0">
                          <a:latin typeface="Times New Roman"/>
                          <a:ea typeface="Times New Roman"/>
                          <a:cs typeface="Times New Roman"/>
                        </a:rPr>
                        <a:t>— ...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latin typeface="Times New Roman"/>
                          <a:ea typeface="Times New Roman"/>
                          <a:cs typeface="Times New Roman"/>
                        </a:rPr>
                        <a:t>кот — ...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800" i="1" dirty="0">
                          <a:latin typeface="Times New Roman"/>
                          <a:ea typeface="Times New Roman"/>
                          <a:cs typeface="Times New Roman"/>
                        </a:rPr>
                        <a:t>мак — ..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800" i="1" dirty="0">
                          <a:latin typeface="Times New Roman"/>
                          <a:ea typeface="Times New Roman"/>
                          <a:cs typeface="Times New Roman"/>
                        </a:rPr>
                        <a:t>танец — ...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800" i="1" dirty="0">
                          <a:latin typeface="Times New Roman"/>
                          <a:ea typeface="Times New Roman"/>
                          <a:cs typeface="Times New Roman"/>
                        </a:rPr>
                        <a:t>высь — ...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latin typeface="Times New Roman"/>
                          <a:ea typeface="Times New Roman"/>
                          <a:cs typeface="Times New Roman"/>
                        </a:rPr>
                        <a:t>нога — ..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800" i="1" dirty="0">
                          <a:latin typeface="Times New Roman"/>
                          <a:ea typeface="Times New Roman"/>
                          <a:cs typeface="Times New Roman"/>
                        </a:rPr>
                        <a:t>пыжик — ...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800" i="1" dirty="0">
                          <a:latin typeface="Times New Roman"/>
                          <a:ea typeface="Times New Roman"/>
                          <a:cs typeface="Times New Roman"/>
                        </a:rPr>
                        <a:t>козы — ...</a:t>
                      </a: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800" i="1" dirty="0">
                          <a:latin typeface="Times New Roman"/>
                          <a:ea typeface="Times New Roman"/>
                          <a:cs typeface="Times New Roman"/>
                        </a:rPr>
                        <a:t>мука —</a:t>
                      </a:r>
                      <a:endParaRPr lang="ru-RU" sz="2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«Произнеси верно»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«Кто быстрее?». Замени первый звук на звук [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Почитаем и узнаем.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Константин 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Георгиевич Паустовский родился в Москве в семье железнодорожного служащего. Семья была большая, склонная к занятиям искусством.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Детство провёл на Украине у деда и бабки. Учился в Киевской гимназии, поступил в Киевский университет, однако закончить его не смог в связи с переездом в Москву. 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Всю свою жизнь Паустовский много путешествовал: впечатления от этих поездок и встреч с самыми разнообразными людьми легли в основу многих его произведений.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1921 года Паустовский активно начинает заниматься писательским трудом. Творчество писателя отличается жанровым многообразием: он создавал повести и рассказы, сказки и пьесы. Любимый жанр К. Г. Паустовского – короткий рассказ.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ля детей им были написаны сказки «Тёплый хлеб», «Растрепанный воробей», «Стальное колечко»,</a:t>
            </a:r>
            <a:r>
              <a:rPr kumimoji="0" lang="ru-RU" sz="24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«Заячьи лапы», «Барсучий нос», и другие.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4455"/>
            <a:ext cx="2857520" cy="21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214818"/>
            <a:ext cx="2936821" cy="219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3571876"/>
            <a:ext cx="2273158" cy="301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1000108"/>
            <a:ext cx="2772444" cy="250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286124"/>
            <a:ext cx="3119831" cy="323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214290"/>
            <a:ext cx="2181233" cy="300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AutoShape 8"/>
          <p:cNvSpPr>
            <a:spLocks noChangeShapeType="1"/>
          </p:cNvSpPr>
          <p:nvPr/>
        </p:nvSpPr>
        <p:spPr bwMode="auto">
          <a:xfrm flipH="1">
            <a:off x="4000496" y="3000372"/>
            <a:ext cx="361950" cy="5143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14290"/>
            <a:ext cx="228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Кто герои сказки?</a:t>
            </a:r>
            <a:endParaRPr lang="ru-RU" sz="11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1142984"/>
            <a:ext cx="162736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Мама</a:t>
            </a:r>
            <a:endParaRPr lang="ru-RU" sz="12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Маша</a:t>
            </a:r>
            <a:endParaRPr lang="ru-RU" sz="12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Папа</a:t>
            </a:r>
            <a:endParaRPr lang="ru-RU" sz="12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Ворона</a:t>
            </a:r>
            <a:endParaRPr lang="ru-RU" sz="12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Милиционер</a:t>
            </a:r>
            <a:endParaRPr lang="ru-RU" sz="12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Петровна</a:t>
            </a:r>
            <a:endParaRPr lang="ru-RU" sz="12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Пашка</a:t>
            </a:r>
            <a:endParaRPr lang="ru-RU" sz="32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3929066"/>
            <a:ext cx="485778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Анализ I части сказки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О чем рассказывается в первой части произведения?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Кто были Машины родители?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каком театре танцевала Машина мама? 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Почему мама достала стеклянный букет?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Прочитайте описание кузнеца в начале сказки.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14941" y="4143379"/>
            <a:ext cx="37147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Найдите в сказке слова, которые помогают понять, что все явления окружающего мира – дом, сад за окнами, каменный лев у ворот, зима – в этом произведении одушевляются.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898518"/>
              </p:ext>
            </p:extLst>
          </p:nvPr>
        </p:nvGraphicFramePr>
        <p:xfrm>
          <a:off x="2857488" y="1000108"/>
          <a:ext cx="5929354" cy="2840372"/>
        </p:xfrm>
        <a:graphic>
          <a:graphicData uri="http://schemas.openxmlformats.org/drawingml/2006/table">
            <a:tbl>
              <a:tblPr/>
              <a:tblGrid>
                <a:gridCol w="2963672"/>
                <a:gridCol w="2965682"/>
              </a:tblGrid>
              <a:tr h="28403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Сварливая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Лошадиные </a:t>
                      </a: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торбы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 </a:t>
                      </a:r>
                      <a:r>
                        <a:rPr lang="ru-RU" sz="20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ворчливая, склонная к ссорам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 </a:t>
                      </a:r>
                      <a:r>
                        <a:rPr lang="ru-RU" sz="20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мешок с овсом, который подвешивали к морде лошади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5619" name="AutoShape 19"/>
          <p:cNvSpPr>
            <a:spLocks noChangeShapeType="1"/>
          </p:cNvSpPr>
          <p:nvPr/>
        </p:nvSpPr>
        <p:spPr bwMode="auto">
          <a:xfrm flipH="1">
            <a:off x="4000496" y="3000372"/>
            <a:ext cx="361950" cy="5143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8" name="AutoShape 18"/>
          <p:cNvSpPr>
            <a:spLocks noChangeShapeType="1"/>
          </p:cNvSpPr>
          <p:nvPr/>
        </p:nvSpPr>
        <p:spPr bwMode="auto">
          <a:xfrm flipH="1">
            <a:off x="4000496" y="3000372"/>
            <a:ext cx="361950" cy="5143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7" name="AutoShape 17"/>
          <p:cNvSpPr>
            <a:spLocks noChangeShapeType="1"/>
          </p:cNvSpPr>
          <p:nvPr/>
        </p:nvSpPr>
        <p:spPr bwMode="auto">
          <a:xfrm flipH="1">
            <a:off x="4000496" y="3000372"/>
            <a:ext cx="361950" cy="5143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6" name="AutoShape 16"/>
          <p:cNvSpPr>
            <a:spLocks noChangeShapeType="1"/>
          </p:cNvSpPr>
          <p:nvPr/>
        </p:nvSpPr>
        <p:spPr bwMode="auto">
          <a:xfrm flipH="1">
            <a:off x="4000496" y="3000372"/>
            <a:ext cx="361950" cy="5143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5" name="AutoShape 15"/>
          <p:cNvSpPr>
            <a:spLocks noChangeShapeType="1"/>
          </p:cNvSpPr>
          <p:nvPr/>
        </p:nvSpPr>
        <p:spPr bwMode="auto">
          <a:xfrm flipH="1">
            <a:off x="4000496" y="3000372"/>
            <a:ext cx="361950" cy="5143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/>
          <p:cNvSpPr>
            <a:spLocks noChangeShapeType="1"/>
          </p:cNvSpPr>
          <p:nvPr/>
        </p:nvSpPr>
        <p:spPr bwMode="auto">
          <a:xfrm flipH="1">
            <a:off x="4000496" y="3000372"/>
            <a:ext cx="361950" cy="5143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3" name="AutoShape 13"/>
          <p:cNvSpPr>
            <a:spLocks noChangeShapeType="1"/>
          </p:cNvSpPr>
          <p:nvPr/>
        </p:nvSpPr>
        <p:spPr bwMode="auto">
          <a:xfrm flipH="1">
            <a:off x="4000496" y="3000372"/>
            <a:ext cx="361950" cy="5143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2" name="AutoShape 12"/>
          <p:cNvSpPr>
            <a:spLocks noChangeShapeType="1"/>
          </p:cNvSpPr>
          <p:nvPr/>
        </p:nvSpPr>
        <p:spPr bwMode="auto">
          <a:xfrm flipH="1">
            <a:off x="4000496" y="3000372"/>
            <a:ext cx="361950" cy="5143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1" name="AutoShape 11"/>
          <p:cNvSpPr>
            <a:spLocks noChangeShapeType="1"/>
          </p:cNvSpPr>
          <p:nvPr/>
        </p:nvSpPr>
        <p:spPr bwMode="auto">
          <a:xfrm flipH="1">
            <a:off x="4000496" y="3000372"/>
            <a:ext cx="361950" cy="5143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/>
          <p:cNvSpPr>
            <a:spLocks noChangeShapeType="1"/>
          </p:cNvSpPr>
          <p:nvPr/>
        </p:nvSpPr>
        <p:spPr bwMode="auto">
          <a:xfrm flipH="1">
            <a:off x="4710116" y="3929066"/>
            <a:ext cx="361950" cy="514350"/>
          </a:xfrm>
          <a:prstGeom prst="straightConnector1">
            <a:avLst/>
          </a:prstGeom>
          <a:ln>
            <a:noFill/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3071802" y="-138500"/>
            <a:ext cx="607219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Словарная работа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256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15436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Светик\Documents\animated_cartoon_0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357430"/>
            <a:ext cx="3929090" cy="39290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857232"/>
            <a:ext cx="335131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Д.З.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С. 12 – 17 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1.Читать правильно!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2.Коллективно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создать кадры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диафильма.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 не менее 6 последовательных  событий сказки 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704" y="0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/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плодотворную </a:t>
            </a:r>
          </a:p>
          <a:p>
            <a:pPr algn="ctr"/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работу!</a:t>
            </a:r>
          </a:p>
          <a:p>
            <a:pPr algn="ctr"/>
            <a:endParaRPr lang="ru-RU" sz="6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6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757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57949" y="357166"/>
            <a:ext cx="257176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/>
          </a:p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природе есть солнце. Оно светит и всех любит и греет. Давайте сотворим солнце в себе.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Закройте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глаза, представьте в своем сердце маленькую звездочку.</a:t>
            </a:r>
          </a:p>
        </p:txBody>
      </p:sp>
      <p:pic>
        <p:nvPicPr>
          <p:cNvPr id="9" name="Picture 6" descr="C:\Users\Светик\Documents\звезда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7" y="2357431"/>
            <a:ext cx="1357321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32240" y="214290"/>
            <a:ext cx="241176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Мысленно направляем к ней лучик, который несет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любовь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Мы чувствуем, как звездочка увеличилась.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Светик\Documents\звезда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143116"/>
            <a:ext cx="2428892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Светик\Documents\звезда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214422"/>
            <a:ext cx="3000396" cy="30003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588224" y="1214422"/>
            <a:ext cx="234149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Направляем лучик, который несет </a:t>
            </a: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мир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Звездочка опять увеличилась.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ик\Documents\звезда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00174"/>
            <a:ext cx="4071966" cy="39290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04248" y="2033558"/>
            <a:ext cx="19825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Направляем лучик с 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добром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звездочка стала еще больше. 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ик\Documents\звезда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14422"/>
            <a:ext cx="4643470" cy="44291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40152" y="0"/>
            <a:ext cx="298956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 направляю к звездочке лучики, которые несут 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здоровье, радость, тепло, свет, нежность, ласку.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Теперь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звездочка становится большой, как солнце. 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ик\Documents\солнце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5929354" cy="56436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286513" y="928670"/>
            <a:ext cx="264320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Оно несет тепло всем, всем, всем (руки в стороны).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Вот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таким настроением мы начинаем наш сегодняшний урок.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36096" y="0"/>
            <a:ext cx="3600400" cy="2786057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                                   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Константин                                              Георгиевич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Паустовский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86388"/>
            <a:ext cx="6400800" cy="1285884"/>
          </a:xfrm>
        </p:spPr>
        <p:txBody>
          <a:bodyPr>
            <a:normAutofit fontScale="92500"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«Растрёпанный воробей»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7884" y="3214686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1892 - 1968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76816" cy="52149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357166"/>
            <a:ext cx="86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Речевая разминка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3000372"/>
            <a:ext cx="864399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2.«Разомнем язычок»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Голодные птенчики</a:t>
            </a:r>
            <a:r>
              <a:rPr lang="ru-RU" sz="2000" b="1" dirty="0" smtClean="0">
                <a:solidFill>
                  <a:srgbClr val="7030A0"/>
                </a:solidFill>
              </a:rPr>
              <a:t>. </a:t>
            </a:r>
            <a:r>
              <a:rPr lang="ru-RU" sz="2000" dirty="0" smtClean="0"/>
              <a:t>Максимально широко открывать рот (язык лежит на дне ротовой полости, кончик упирается в нижние зубы и произносить слоги: </a:t>
            </a:r>
          </a:p>
          <a:p>
            <a:r>
              <a:rPr lang="ru-RU" sz="2000" dirty="0" smtClean="0"/>
              <a:t>«</a:t>
            </a:r>
            <a:r>
              <a:rPr lang="ru-RU" sz="2000" dirty="0" err="1" smtClean="0"/>
              <a:t>Ам-ам-ам-ам-ам</a:t>
            </a:r>
            <a:r>
              <a:rPr lang="ru-RU" sz="2000" dirty="0" smtClean="0"/>
              <a:t>».</a:t>
            </a: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Птенчики ждут пищу.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Сделать из языка «чашечку» и удерживать ее под счет до «шести». </a:t>
            </a: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Очень вкусная пища!</a:t>
            </a:r>
            <a:endParaRPr lang="ru-RU" sz="2000" b="1" dirty="0" smtClean="0">
              <a:solidFill>
                <a:srgbClr val="7030A0"/>
              </a:solidFill>
            </a:endParaRPr>
          </a:p>
          <a:p>
            <a:r>
              <a:rPr lang="ru-RU" sz="2000" dirty="0" smtClean="0"/>
              <a:t>Присасывать «широкий» язык к нёбу, затем произносить звук а. </a:t>
            </a:r>
          </a:p>
          <a:p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1285860"/>
            <a:ext cx="654961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1. Мимические упражнения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Изобразить воробья, попавшего в лапы к кошке. </a:t>
            </a:r>
          </a:p>
          <a:p>
            <a:r>
              <a:rPr lang="ru-RU" dirty="0" smtClean="0"/>
              <a:t>Показать: вы рассердились на кошку. Кошка отпустила воробья. </a:t>
            </a:r>
          </a:p>
          <a:p>
            <a:r>
              <a:rPr lang="ru-RU" dirty="0" smtClean="0"/>
              <a:t>Изобразить: вы пожалели воробья.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528</Words>
  <Application>Microsoft Office PowerPoint</Application>
  <PresentationFormat>Экран (4:3)</PresentationFormat>
  <Paragraphs>87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Константин                                              Георгиевич  Паустовский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Константин                                              Георгиевич  Паустовский</dc:title>
  <dc:creator>Светик</dc:creator>
  <cp:lastModifiedBy>Пользователь</cp:lastModifiedBy>
  <cp:revision>55</cp:revision>
  <dcterms:created xsi:type="dcterms:W3CDTF">2011-01-19T19:26:38Z</dcterms:created>
  <dcterms:modified xsi:type="dcterms:W3CDTF">2015-07-02T10:47:33Z</dcterms:modified>
</cp:coreProperties>
</file>