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6" r:id="rId4"/>
    <p:sldId id="279" r:id="rId5"/>
    <p:sldId id="281" r:id="rId6"/>
    <p:sldId id="283" r:id="rId7"/>
    <p:sldId id="291" r:id="rId8"/>
    <p:sldId id="296" r:id="rId9"/>
    <p:sldId id="259" r:id="rId10"/>
    <p:sldId id="260" r:id="rId11"/>
    <p:sldId id="277" r:id="rId12"/>
    <p:sldId id="261" r:id="rId13"/>
    <p:sldId id="262" r:id="rId14"/>
    <p:sldId id="264" r:id="rId15"/>
    <p:sldId id="297" r:id="rId16"/>
    <p:sldId id="298" r:id="rId17"/>
    <p:sldId id="299" r:id="rId18"/>
    <p:sldId id="300" r:id="rId19"/>
    <p:sldId id="301" r:id="rId20"/>
    <p:sldId id="302" r:id="rId21"/>
    <p:sldId id="287" r:id="rId22"/>
    <p:sldId id="308" r:id="rId23"/>
    <p:sldId id="306" r:id="rId24"/>
    <p:sldId id="295" r:id="rId25"/>
    <p:sldId id="307" r:id="rId2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3051" autoAdjust="0"/>
  </p:normalViewPr>
  <p:slideViewPr>
    <p:cSldViewPr snapToObjects="1"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3B111-D741-4208-8AA0-07E32EC3275B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89B96-FDFD-43EE-9748-0D97E51AF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ed=1&amp;text=%D1%81%D0%BA%D0%B0%D1%87%D0%B0%D1%82%D1%8C%20%D0%B1%D0%B5%D1%81%D0%BF%D0%BB%D0%B0%D1%82%D0%BD%D0%BE%20%D0%BA%D0%B0%D1%80%D1%82%D0%B8%D0%BD%D0%BA%D1%83%20%D1%88%D0%BA%D0%BE%D0%BB%D1%8C%D0%BD%D0%B8%D0%BA&amp;p=211&amp;img_url=image.shutterstock.com/display_pic_with_logo/274735/274735,1225434945,3/stock-vector-school-elements-19743556.jpg&amp;rpt=simage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ed=1&amp;text=%D1%81%D0%BA%D0%B0%D1%87%D0%B0%D1%82%D1%8C%20%D0%B1%D0%B5%D1%81%D0%BF%D0%BB%D0%B0%D1%82%D0%BD%D0%BE%20%D0%BA%D0%B0%D1%80%D1%82%D0%B8%D0%BD%D0%BA%D1%83%20%D1%88%D0%BA%D0%BE%D0%BB%D1%8C%D0%BD%D0%B8%D0%BA&amp;p=112&amp;img_url=pereslavskaya.ucoz.ru/1191269140_c4121.jpg&amp;rpt=simag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4478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Мониторинг  личностного  </a:t>
            </a:r>
            <a:r>
              <a:rPr lang="ru-RU" sz="3600" b="1" smtClean="0"/>
              <a:t>роста  </a:t>
            </a:r>
            <a:r>
              <a:rPr lang="ru-RU" sz="3600" b="1" smtClean="0"/>
              <a:t>первоклассников</a:t>
            </a:r>
            <a:endParaRPr lang="ru-RU" sz="3600" b="1" dirty="0"/>
          </a:p>
        </p:txBody>
      </p:sp>
      <p:pic>
        <p:nvPicPr>
          <p:cNvPr id="3" name="Рисунок 2" descr="http://im5-tub.yandex.net/i?id=296115382-19-24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657600"/>
            <a:ext cx="2895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524000" y="304800"/>
            <a:ext cx="5867400" cy="14478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24000" y="685800"/>
            <a:ext cx="578639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Второй  уровень  мониторинга:</a:t>
            </a:r>
          </a:p>
          <a:p>
            <a:pPr algn="ctr"/>
            <a:r>
              <a:rPr lang="ru-RU" sz="2400" b="1" dirty="0" smtClean="0"/>
              <a:t>(</a:t>
            </a:r>
            <a:r>
              <a:rPr lang="ru-RU" sz="2400" b="1" dirty="0" err="1" smtClean="0"/>
              <a:t>внутришкольный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  <p:sp>
        <p:nvSpPr>
          <p:cNvPr id="9" name="Овал 8"/>
          <p:cNvSpPr/>
          <p:nvPr/>
        </p:nvSpPr>
        <p:spPr>
          <a:xfrm>
            <a:off x="381000" y="2514600"/>
            <a:ext cx="36576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81000" y="4724400"/>
            <a:ext cx="36576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953000" y="2514600"/>
            <a:ext cx="36576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953000" y="4724400"/>
            <a:ext cx="36576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85800" y="2971800"/>
            <a:ext cx="30017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Стартовый (входной)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694528" y="2725579"/>
            <a:ext cx="4055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Промежуточный</a:t>
            </a:r>
          </a:p>
          <a:p>
            <a:pPr algn="ctr"/>
            <a:r>
              <a:rPr lang="ru-RU" sz="1600" b="1" dirty="0" smtClean="0"/>
              <a:t>   (тематический, четвертной, полугодовой)</a:t>
            </a:r>
            <a:endParaRPr lang="ru-RU" sz="16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85800" y="5141267"/>
            <a:ext cx="2838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Итоговый (годовой)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953000" y="4876801"/>
            <a:ext cx="3657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Тренировочные, диагностические</a:t>
            </a:r>
          </a:p>
          <a:p>
            <a:pPr algn="ctr"/>
            <a:r>
              <a:rPr lang="ru-RU" sz="2000" b="1" dirty="0" smtClean="0"/>
              <a:t> задания</a:t>
            </a:r>
            <a:endParaRPr lang="ru-RU" sz="2000" b="1" dirty="0"/>
          </a:p>
        </p:txBody>
      </p:sp>
      <p:cxnSp>
        <p:nvCxnSpPr>
          <p:cNvPr id="20" name="Прямая со стрелкой 19"/>
          <p:cNvCxnSpPr>
            <a:stCxn id="3" idx="4"/>
            <a:endCxn id="9" idx="6"/>
          </p:cNvCxnSpPr>
          <p:nvPr/>
        </p:nvCxnSpPr>
        <p:spPr>
          <a:xfrm rot="5400000">
            <a:off x="3543300" y="2247900"/>
            <a:ext cx="1409700" cy="4191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3" idx="4"/>
          </p:cNvCxnSpPr>
          <p:nvPr/>
        </p:nvCxnSpPr>
        <p:spPr>
          <a:xfrm rot="16200000" flipH="1">
            <a:off x="4000500" y="2209800"/>
            <a:ext cx="1409700" cy="4953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3" idx="4"/>
            <a:endCxn id="10" idx="6"/>
          </p:cNvCxnSpPr>
          <p:nvPr/>
        </p:nvCxnSpPr>
        <p:spPr>
          <a:xfrm rot="5400000">
            <a:off x="2438400" y="3352800"/>
            <a:ext cx="3619500" cy="4191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3" idx="4"/>
            <a:endCxn id="18" idx="1"/>
          </p:cNvCxnSpPr>
          <p:nvPr/>
        </p:nvCxnSpPr>
        <p:spPr>
          <a:xfrm rot="16200000" flipH="1">
            <a:off x="2889334" y="3320966"/>
            <a:ext cx="3632033" cy="4953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524000" y="228600"/>
            <a:ext cx="5867400" cy="158115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56176" y="457200"/>
            <a:ext cx="573522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Третий  уровень  мониторинга:</a:t>
            </a:r>
          </a:p>
          <a:p>
            <a:pPr algn="ctr"/>
            <a:r>
              <a:rPr lang="ru-RU" sz="2400" b="1" dirty="0" smtClean="0"/>
              <a:t>(внеурочной воспитательной работы)</a:t>
            </a:r>
            <a:endParaRPr lang="ru-RU" sz="2400" b="1" dirty="0"/>
          </a:p>
        </p:txBody>
      </p:sp>
      <p:sp>
        <p:nvSpPr>
          <p:cNvPr id="9" name="Овал 8"/>
          <p:cNvSpPr/>
          <p:nvPr/>
        </p:nvSpPr>
        <p:spPr>
          <a:xfrm>
            <a:off x="381000" y="2514600"/>
            <a:ext cx="36576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52399" y="4724400"/>
            <a:ext cx="4305299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953000" y="2514600"/>
            <a:ext cx="3982756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535023" y="4724400"/>
            <a:ext cx="4400734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65289" y="2803951"/>
            <a:ext cx="33460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Уровень воспитанности</a:t>
            </a:r>
          </a:p>
          <a:p>
            <a:pPr algn="ctr"/>
            <a:r>
              <a:rPr lang="ru-RU" sz="2400" b="1" dirty="0" smtClean="0"/>
              <a:t> обучающихся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953000" y="2803951"/>
            <a:ext cx="39827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Уровень развития классного</a:t>
            </a:r>
          </a:p>
          <a:p>
            <a:pPr algn="ctr"/>
            <a:r>
              <a:rPr lang="ru-RU" sz="2400" b="1" dirty="0" smtClean="0"/>
              <a:t> коллектива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81000" y="4956601"/>
            <a:ext cx="41540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Изучение удовлетворённости</a:t>
            </a:r>
          </a:p>
          <a:p>
            <a:pPr algn="ctr"/>
            <a:r>
              <a:rPr lang="ru-RU" sz="2400" b="1" dirty="0" smtClean="0"/>
              <a:t>учащихся школьной жизнью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781735" y="4956601"/>
            <a:ext cx="41540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Изучение удовлетворённости</a:t>
            </a:r>
          </a:p>
          <a:p>
            <a:pPr algn="ctr"/>
            <a:r>
              <a:rPr lang="ru-RU" sz="2400" b="1" dirty="0" smtClean="0"/>
              <a:t>родителей работой ОУ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3637417" y="1983667"/>
            <a:ext cx="994201" cy="64636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3" idx="4"/>
          </p:cNvCxnSpPr>
          <p:nvPr/>
        </p:nvCxnSpPr>
        <p:spPr>
          <a:xfrm rot="16200000" flipH="1">
            <a:off x="4360650" y="1906800"/>
            <a:ext cx="994201" cy="8001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3" idx="4"/>
          </p:cNvCxnSpPr>
          <p:nvPr/>
        </p:nvCxnSpPr>
        <p:spPr>
          <a:xfrm rot="5400000">
            <a:off x="2674724" y="3173626"/>
            <a:ext cx="3146852" cy="4191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3" idx="4"/>
          </p:cNvCxnSpPr>
          <p:nvPr/>
        </p:nvCxnSpPr>
        <p:spPr>
          <a:xfrm rot="16200000" flipH="1">
            <a:off x="3046291" y="3221158"/>
            <a:ext cx="3146853" cy="32403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57200" y="304800"/>
            <a:ext cx="82296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Любой из видов педагогического мониторинга проводится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три этапа: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На первом этапе (подготовительном)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определяются цель, объект (объектом мониторинга для учителя являются обучающиеся, класс, а также отдельные направления воспитательно-образовательного процесса), сроки, инструментарий.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Второй этап (практический) – сбор информации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Методики сбора информации разнообразны: наблюдение, опрос, собеседование, анализ документов, посещение уроков, контрольные срезы, анкетирование, тестирование и т. 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Третий этап (аналитический).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Информация обрабатывается, анализируется, вырабатываются рекомендации, определяются пути корректировки.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3400" y="228600"/>
            <a:ext cx="8305800" cy="659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отслеживания учебных достижений  выделяют 4 уровня: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Недопустимый уровень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не усвоен программный минимум ( не различает, на запоминает, не понимает).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Критический уровень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усвоен программный минимум (частично различает, запоминает, воспроизводит).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Допустимый уровень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знания обучающихся в основном соответствуют требованиям программы   (различает, запоминает, воспроизводит).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Оптимальный уровень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знания обучающихся полностью соответствуют требованиям программы     (понимает, применяет, сформированы навыки и умения).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04800" y="152400"/>
            <a:ext cx="86106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Задача педагога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через комплексную диагностику на ранних этапах обучения выявить детей, имеющих проблемы по одному из указанных параметров, и проводить профилактические мероприятия для изменения негативных и развития позитивных качеств.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smtClean="0"/>
              <a:t>  Составив сводную таблицу  можно выявить результаты формирования и развития учебных умений каждого школьника.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    Эта диагностическая таблица многофункциональна: может быть как сводной по всему классу, так и индивидуальной, рассчитанной на одного ученика.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3401" y="533400"/>
          <a:ext cx="8229594" cy="6160536"/>
        </p:xfrm>
        <a:graphic>
          <a:graphicData uri="http://schemas.openxmlformats.org/drawingml/2006/table">
            <a:tbl>
              <a:tblPr/>
              <a:tblGrid>
                <a:gridCol w="3733799"/>
                <a:gridCol w="431375"/>
                <a:gridCol w="290208"/>
                <a:gridCol w="290208"/>
                <a:gridCol w="290208"/>
                <a:gridCol w="290208"/>
                <a:gridCol w="290208"/>
                <a:gridCol w="290962"/>
                <a:gridCol w="290208"/>
                <a:gridCol w="290962"/>
                <a:gridCol w="290208"/>
                <a:gridCol w="290208"/>
                <a:gridCol w="290208"/>
                <a:gridCol w="290208"/>
                <a:gridCol w="290208"/>
                <a:gridCol w="290208"/>
              </a:tblGrid>
              <a:tr h="819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         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                                  </a:t>
                      </a:r>
                      <a:r>
                        <a:rPr lang="ru-RU" sz="1100" dirty="0" smtClean="0">
                          <a:latin typeface="Arial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Список учащихся класса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                Параметры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Arial"/>
                          <a:ea typeface="Times New Roman"/>
                          <a:cs typeface="Times New Roman"/>
                        </a:rPr>
                        <a:t>Арясова</a:t>
                      </a:r>
                      <a:r>
                        <a:rPr lang="ru-RU" sz="1100" dirty="0" smtClean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  <a:tab pos="474980" algn="l"/>
                        </a:tabLst>
                      </a:pPr>
                      <a:r>
                        <a:rPr lang="ru-RU" sz="1100" b="1" kern="0">
                          <a:solidFill>
                            <a:srgbClr val="00008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Социальное становление</a:t>
                      </a: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86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Уверен  в собственных силах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Сотрудничает со сверстниками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Сотрудничает с учителями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Отстаивает свою точку зрения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Считается с мнением других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Готов  идти на контакт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Признаёт школьные правила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ru-RU" sz="1100" b="1">
                          <a:latin typeface="Arial"/>
                          <a:ea typeface="Times New Roman"/>
                          <a:cs typeface="Times New Roman"/>
                        </a:rPr>
                        <a:t>Индивидуальные склонности к учёбе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86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Способен доводить выполнение задания до конца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Стремится взяться за новые для себя задачи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Умеет слушать других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Усидчив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Организован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Умеет самостоятельно работать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Умеет не мешать окружающим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Развитие слуховой памяти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Развитие зрительной памяти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         Организация учебного труда</a:t>
                      </a: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86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Понимает учебную задачу и работу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Определяет последовательность действий при выполнении заданий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Работает в заданном темпе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Проверяет работу по образцу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Оценивает своё отношение к работе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Умеет правильно пользоваться набором учебных принадлежностей и убирать их на место после занятий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286" marR="4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28600" y="164068"/>
            <a:ext cx="87629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Сводная ведомость индивидуальных достижений учащихся 1-___ класса за </a:t>
            </a:r>
            <a:r>
              <a:rPr lang="ru-RU" sz="1400" b="1" dirty="0" smtClean="0"/>
              <a:t>20 __ </a:t>
            </a:r>
            <a:r>
              <a:rPr lang="ru-RU" sz="1400" b="1" dirty="0" smtClean="0"/>
              <a:t>– </a:t>
            </a:r>
            <a:r>
              <a:rPr lang="ru-RU" sz="1400" b="1" dirty="0" smtClean="0"/>
              <a:t>20 __ </a:t>
            </a:r>
            <a:r>
              <a:rPr lang="ru-RU" sz="1400" b="1" dirty="0" smtClean="0"/>
              <a:t>учебный  год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1000" y="110491"/>
          <a:ext cx="7696208" cy="6747510"/>
        </p:xfrm>
        <a:graphic>
          <a:graphicData uri="http://schemas.openxmlformats.org/drawingml/2006/table">
            <a:tbl>
              <a:tblPr/>
              <a:tblGrid>
                <a:gridCol w="3755913"/>
                <a:gridCol w="281293"/>
                <a:gridCol w="281293"/>
                <a:gridCol w="281293"/>
                <a:gridCol w="281293"/>
                <a:gridCol w="281293"/>
                <a:gridCol w="281293"/>
                <a:gridCol w="282024"/>
                <a:gridCol w="281293"/>
                <a:gridCol w="282024"/>
                <a:gridCol w="281293"/>
                <a:gridCol w="281293"/>
                <a:gridCol w="281293"/>
                <a:gridCol w="281293"/>
                <a:gridCol w="282024"/>
              </a:tblGrid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r>
                        <a:rPr lang="ru-RU" sz="1100" b="1" dirty="0">
                          <a:latin typeface="Calibri"/>
                          <a:ea typeface="Times New Roman"/>
                          <a:cs typeface="Times New Roman"/>
                        </a:rPr>
                        <a:t>          Развитие речи</a:t>
                      </a: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Говорит ясно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Правильно строит предложения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Говорит законченными предложениями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Использует громкость, тон  и темп как средства выразительности устной речи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Может рассказать истории, в том числе из своего опыта, при этом последователен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r>
                        <a:rPr lang="ru-RU" sz="1100" b="1" dirty="0">
                          <a:latin typeface="Calibri"/>
                          <a:ea typeface="Times New Roman"/>
                          <a:cs typeface="Times New Roman"/>
                        </a:rPr>
                        <a:t>            Чтение</a:t>
                      </a: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Способ чтения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Правильность чтения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Выразительность чтения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Соблюдение логических пауз и логических ударений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Эмоциональная окрашенность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Понимание прочитанного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  <a:tab pos="474980" algn="l"/>
                        </a:tabLs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            Письмо </a:t>
                      </a: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  <a:tab pos="474980" algn="l"/>
                        </a:tabLs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  <a:tab pos="474980" algn="l"/>
                        </a:tabLs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  <a:tab pos="474980" algn="l"/>
                        </a:tabLst>
                      </a:pP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  <a:tab pos="474980" algn="l"/>
                        </a:tabLst>
                      </a:pP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  <a:tab pos="474980" algn="l"/>
                        </a:tabLst>
                      </a:pP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Правильно пишет буквы (каллиграфия)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Пишет чётко, аккуратно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Различает гласные, звонкие-глухие и твёрдые-мягкие согласные звуки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Делит слова на слоги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Определяет место ударения в словах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Грамотно пишет </a:t>
                      </a:r>
                      <a:r>
                        <a:rPr lang="ru-RU" sz="1100" dirty="0" smtClean="0">
                          <a:latin typeface="Arial"/>
                          <a:ea typeface="Times New Roman"/>
                          <a:cs typeface="Times New Roman"/>
                        </a:rPr>
                        <a:t>под  </a:t>
                      </a: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диктовку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Правильно списывает слова и предложения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Употребляет большую букву в начале предложения и точку в конце предложения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Правильно пишет гласную после шипящих в сочетаниях жи-ши, ча-ща, чу-щу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             Математика </a:t>
                      </a: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l"/>
                        </a:tabLs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Правильно пишет цифры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Сравнивает числа в пределах 20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Складывает и вычитает числа в пределах 20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Решает простые задачи (в одно действие)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Знает состав чисел в пределах 20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Навыки устного счёта (арифметические диктанты)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794837"/>
          <a:ext cx="8610599" cy="5509763"/>
        </p:xfrm>
        <a:graphic>
          <a:graphicData uri="http://schemas.openxmlformats.org/drawingml/2006/table">
            <a:tbl>
              <a:tblPr/>
              <a:tblGrid>
                <a:gridCol w="315985"/>
                <a:gridCol w="4412290"/>
                <a:gridCol w="484777"/>
                <a:gridCol w="484777"/>
                <a:gridCol w="485804"/>
                <a:gridCol w="485804"/>
                <a:gridCol w="484777"/>
                <a:gridCol w="484777"/>
                <a:gridCol w="485804"/>
                <a:gridCol w="485804"/>
              </a:tblGrid>
              <a:tr h="18718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Дата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Формируемые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навыки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 умения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Различать, называть звуки гласные, согласные мягкие, твёрдые.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Приводить примеры звуков гласных, согласных мягких, твёрдых.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Различать звук, букву, слог, слово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Различать слово и предложение.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Выделять слово и предложение из речевого потока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0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Проводить звуковой анализ, строить модели звукового состава 4-5 звуковых слов.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Писать заглавную букву в начале предложения и в именах собственных.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Ставить точку в конце предложения.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 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Грамотно записывать под диктовку учителя отдельные слова и простые предложения (в случаях, где орфоэпия и орфография совпадают).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9 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Грамотно самостоятельно списывать с печатного текста отдельные слова и простые предложения. 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Деление слов  на слоги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Постановка ударения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Строить модель предложения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3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Правильно писать сочетания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(под ударением):      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жи-ши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1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ча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ru-RU" sz="11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ща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чу-щу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6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7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Называть,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приводить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примеры слов,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называющих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предметы</a:t>
                      </a: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98" marR="29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7" name="Oval 3"/>
          <p:cNvSpPr>
            <a:spLocks noChangeArrowheads="1"/>
          </p:cNvSpPr>
          <p:nvPr/>
        </p:nvSpPr>
        <p:spPr bwMode="auto">
          <a:xfrm>
            <a:off x="2819400" y="6396037"/>
            <a:ext cx="238125" cy="16192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86" name="Oval 2"/>
          <p:cNvSpPr>
            <a:spLocks noChangeArrowheads="1"/>
          </p:cNvSpPr>
          <p:nvPr/>
        </p:nvSpPr>
        <p:spPr bwMode="auto">
          <a:xfrm>
            <a:off x="4343400" y="6396037"/>
            <a:ext cx="238125" cy="1619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85" name="Oval 1"/>
          <p:cNvSpPr>
            <a:spLocks noChangeArrowheads="1"/>
          </p:cNvSpPr>
          <p:nvPr/>
        </p:nvSpPr>
        <p:spPr bwMode="auto">
          <a:xfrm>
            <a:off x="6096000" y="6396037"/>
            <a:ext cx="238125" cy="1619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838200" y="135117"/>
            <a:ext cx="7112845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Мониторинг индивидуальных достижений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русскому языку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Класс </a:t>
            </a:r>
            <a:r>
              <a:rPr lang="ru-RU" sz="12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1 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Ученик _________________________________</a:t>
            </a: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123535" y="6304600"/>
            <a:ext cx="682751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Уровни овладения: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99CC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-  высокий                   -  средний                       -  ниже среднего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(80-100%)	</a:t>
            </a:r>
            <a:r>
              <a:rPr lang="ru-RU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(60-80%)		     (до 60%)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1003" y="838200"/>
          <a:ext cx="8381995" cy="5522674"/>
        </p:xfrm>
        <a:graphic>
          <a:graphicData uri="http://schemas.openxmlformats.org/drawingml/2006/table">
            <a:tbl>
              <a:tblPr/>
              <a:tblGrid>
                <a:gridCol w="346092"/>
                <a:gridCol w="4412668"/>
                <a:gridCol w="517605"/>
                <a:gridCol w="517605"/>
                <a:gridCol w="517605"/>
                <a:gridCol w="517605"/>
                <a:gridCol w="517605"/>
                <a:gridCol w="517605"/>
                <a:gridCol w="517605"/>
              </a:tblGrid>
              <a:tr h="36376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</a:t>
                      </a:r>
                      <a:r>
                        <a:rPr lang="ru-RU" sz="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Дата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</a:t>
                      </a:r>
                      <a:r>
                        <a:rPr lang="ru-RU" sz="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Формируемые 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навыки 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и умения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Расположение предметов в пространстве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0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Называть числа от 1 до 20 в прямом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и обратном порядке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Читать и записывать числа от 1 до 20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Пересчитывать предметы и выражать результат числом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Называть число, большее (меньшее) данного на несколько единиц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8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Выполнять табличное сложение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и вычитание в пределах 10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Применять свойства сложения 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вычитания при выполнении вычислений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8 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Применять правило порядка выполнения действий в выражениях со скобками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85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9 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Различать: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- число и цифру;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- знаки арифметических действий;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- шар и куб, куб и квадрат;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- многоугольники.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8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Сравнивать: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- предметы (их сходства и различия);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- предметы по форме и размерам;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- два числа (&lt; ;    &gt; ;    &lt;  на…;    &gt; 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…)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Моделировать учебную ситуацию по выбору арифметического действия при решении задачи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Решать задачи в одно действие и записывать решение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Выделять из множества один или несколько предметов указанного свойства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Определять количество предметов в двух  множествах и сравнивать их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Называть изображённую фигуру (круг, квадрат, треугольник, точка, отрезок)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Отмечать на бумаге точку, проводить линию по линейке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Измерять длину предмета (отрезка) с помощью линейки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Изображать отрезок заданной длины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Определять ось симметрии фигуры её перегибанием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Находить пары симметричных точек</a:t>
                      </a: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909" marR="27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011" name="Oval 3"/>
          <p:cNvSpPr>
            <a:spLocks noChangeArrowheads="1"/>
          </p:cNvSpPr>
          <p:nvPr/>
        </p:nvSpPr>
        <p:spPr bwMode="auto">
          <a:xfrm>
            <a:off x="5029200" y="6548437"/>
            <a:ext cx="238125" cy="1619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10" name="Oval 2"/>
          <p:cNvSpPr>
            <a:spLocks noChangeArrowheads="1"/>
          </p:cNvSpPr>
          <p:nvPr/>
        </p:nvSpPr>
        <p:spPr bwMode="auto">
          <a:xfrm>
            <a:off x="3352800" y="6467475"/>
            <a:ext cx="238125" cy="1619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09" name="Oval 1"/>
          <p:cNvSpPr>
            <a:spLocks noChangeArrowheads="1"/>
          </p:cNvSpPr>
          <p:nvPr/>
        </p:nvSpPr>
        <p:spPr bwMode="auto">
          <a:xfrm>
            <a:off x="1782762" y="6548437"/>
            <a:ext cx="238125" cy="16192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81000" y="1"/>
            <a:ext cx="8382000" cy="108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Мониторинг индивидуальных достижений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по математике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Класс </a:t>
            </a: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__1-___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Ученик ______________________________</a:t>
            </a: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662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Уровни овладения:              -  высокий                   -  средний                       -  ниже среднего</a:t>
            </a: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(80-100%)		      (60-80%)		                 (до 60%)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609600" y="0"/>
            <a:ext cx="7848600" cy="805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Мониторинг индивидуальных достижений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 чтению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Класс </a:t>
            </a: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__1-___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Ученик ______________________________</a:t>
            </a: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57200" y="990599"/>
          <a:ext cx="8229598" cy="5616682"/>
        </p:xfrm>
        <a:graphic>
          <a:graphicData uri="http://schemas.openxmlformats.org/drawingml/2006/table">
            <a:tbl>
              <a:tblPr/>
              <a:tblGrid>
                <a:gridCol w="544234"/>
                <a:gridCol w="4648872"/>
                <a:gridCol w="506082"/>
                <a:gridCol w="506082"/>
                <a:gridCol w="506082"/>
                <a:gridCol w="506082"/>
                <a:gridCol w="506082"/>
                <a:gridCol w="506082"/>
              </a:tblGrid>
              <a:tr h="533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6235" algn="l"/>
                          <a:tab pos="474980" algn="l"/>
                        </a:tabLst>
                      </a:pPr>
                      <a:r>
                        <a:rPr lang="ru-RU" sz="1100" b="1" kern="0" dirty="0">
                          <a:solidFill>
                            <a:srgbClr val="00008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Уровень сложности текста</a:t>
                      </a: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697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Способ чтения: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по буквам</a:t>
                      </a: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по слогам</a:t>
                      </a: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слог + слово</a:t>
                      </a: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слово + слог</a:t>
                      </a: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целыми словами</a:t>
                      </a: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68">
                <a:tc row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Навыки чтения: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1380" algn="l"/>
                          <a:tab pos="100012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</a:t>
                      </a:r>
                      <a:r>
                        <a:rPr lang="ru-RU" sz="1100" u="sng" dirty="0">
                          <a:latin typeface="Times New Roman"/>
                          <a:ea typeface="Times New Roman"/>
                          <a:cs typeface="Times New Roman"/>
                        </a:rPr>
                        <a:t>правильность: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- без ошибок;</a:t>
                      </a:r>
                    </a:p>
                    <a:p>
                      <a:pPr marL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- 1 – 2 ошибки;</a:t>
                      </a:r>
                    </a:p>
                    <a:p>
                      <a:pPr marL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- 3 – 5 ошибок;</a:t>
                      </a:r>
                    </a:p>
                    <a:p>
                      <a:pPr marL="1143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 более 5 ошибок.</a:t>
                      </a:r>
                    </a:p>
                    <a:p>
                      <a:pPr marL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Допущены ошибки: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667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пропуск, замена, искажение;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667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повторы;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667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постановка ударения;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667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окончания слов.</a:t>
                      </a: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</a:t>
                      </a:r>
                      <a:r>
                        <a:rPr lang="ru-RU" sz="1100" u="sng" dirty="0">
                          <a:latin typeface="Times New Roman"/>
                          <a:ea typeface="Times New Roman"/>
                          <a:cs typeface="Times New Roman"/>
                        </a:rPr>
                        <a:t>выразительность: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 эмоциональное оформление текста;</a:t>
                      </a:r>
                    </a:p>
                    <a:p>
                      <a:pPr marL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 выделение логических ударений;</a:t>
                      </a:r>
                    </a:p>
                    <a:p>
                      <a:pPr marL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 выделение логических пауз.</a:t>
                      </a: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884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</a:t>
                      </a:r>
                      <a:r>
                        <a:rPr lang="ru-RU" sz="1100" u="sng" dirty="0">
                          <a:latin typeface="Times New Roman"/>
                          <a:ea typeface="Times New Roman"/>
                          <a:cs typeface="Times New Roman"/>
                        </a:rPr>
                        <a:t>осознанность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Умение работать с текстом,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определить его тему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Уровень 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обученности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88" marR="4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33400" y="762000"/>
            <a:ext cx="8229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период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безотметочного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обучения остро стоит проблема отслеживания результатов усвоения учебного материала младшими школьниками, поэтому каждое образовательное учреждение стремится создать собственные наработки по данному вопросу, но единых требований к диагностическому инструментарию по-прежнему не существует.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209799" y="309562"/>
            <a:ext cx="60198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57" name="Oval 1"/>
          <p:cNvSpPr>
            <a:spLocks noChangeArrowheads="1"/>
          </p:cNvSpPr>
          <p:nvPr/>
        </p:nvSpPr>
        <p:spPr bwMode="auto">
          <a:xfrm>
            <a:off x="228601" y="309562"/>
            <a:ext cx="584993" cy="342901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762000" y="309563"/>
            <a:ext cx="769619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Высокому уровню развития навыка чтения  соответствует плавный слоговой способ чтения без ошибок с соблюдением логических и смысловых пауз, эмоциональным оформлением текста, понимание значения прочитанных слов и предложений, умение выделить главную мысль прочитанного и найти в тексте слова и выражения, подтверждающие эту мысль.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533400" y="2087493"/>
            <a:ext cx="792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Среднему уровню развития навыка чтения  соответствует слоговой способ чтения, если при чтении допускается от 2 до 4 ошибок. Учащийся не всегда выделяет голосом логические ударения и паузы, не может понять отдельные слова при общем понимании прочитанного, умеет выделить главную мысль, но не может найти в тексте слова и выражения, подтверждающие эту мысль.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228600" y="4053155"/>
            <a:ext cx="597296" cy="285214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825896" y="4053155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Низкому уровню развития навыка чтения  соответствует чтение по буквам без смысловых пауз и чёткости произношения, непонимание общего смысла прочитанного текста, неправильные ответы на вопросы по содержанию.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240903" y="2112526"/>
            <a:ext cx="584993" cy="25914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219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9932" y="228600"/>
            <a:ext cx="869546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Тесное сотрудничество психолого-педагогической службы школы и воспитателей детского сада позволяет проводить работу по диагностированию таких психологических качеств у детей, как: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познавательные способности,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мотивы учения,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адаптация к школьной жизни,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отследить положительные или отрицательные изменения этих параметров в процессе взросления ребенка.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На основании диагностирования классному руководителю даются конкретные рекомендации.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3401" y="457206"/>
          <a:ext cx="7696199" cy="6212398"/>
        </p:xfrm>
        <a:graphic>
          <a:graphicData uri="http://schemas.openxmlformats.org/drawingml/2006/table">
            <a:tbl>
              <a:tblPr/>
              <a:tblGrid>
                <a:gridCol w="1985882"/>
                <a:gridCol w="1255980"/>
                <a:gridCol w="2398366"/>
                <a:gridCol w="2055971"/>
              </a:tblGrid>
              <a:tr h="18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>
                          <a:latin typeface="Calibri"/>
                          <a:ea typeface="Calibri"/>
                          <a:cs typeface="Times New Roman"/>
                        </a:rPr>
                        <a:t> Параметры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>
                          <a:latin typeface="Calibri"/>
                          <a:ea typeface="Calibri"/>
                          <a:cs typeface="Times New Roman"/>
                        </a:rPr>
                        <a:t>ДОУ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Calibri"/>
                          <a:ea typeface="Calibri"/>
                          <a:cs typeface="Times New Roman"/>
                        </a:rPr>
                        <a:t>200___ - 200___уч. 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Calibri"/>
                          <a:ea typeface="Calibri"/>
                          <a:cs typeface="Times New Roman"/>
                        </a:rPr>
                        <a:t>200___ - 200___уч. 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>
                          <a:latin typeface="Calibri"/>
                          <a:ea typeface="Calibri"/>
                          <a:cs typeface="Times New Roman"/>
                        </a:rPr>
                        <a:t>1 - ___ класс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>
                          <a:latin typeface="Calibri"/>
                          <a:ea typeface="Calibri"/>
                          <a:cs typeface="Times New Roman"/>
                        </a:rPr>
                        <a:t>2 - ___ класс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Познавательные способности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Calibri"/>
                          <a:ea typeface="Calibri"/>
                          <a:cs typeface="Times New Roman"/>
                        </a:rPr>
                        <a:t>Память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Calibri"/>
                          <a:ea typeface="Calibri"/>
                          <a:cs typeface="Times New Roman"/>
                        </a:rPr>
                        <a:t>Мышление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Calibri"/>
                          <a:ea typeface="Calibri"/>
                          <a:cs typeface="Times New Roman"/>
                        </a:rPr>
                        <a:t>Произвольное внимание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Calibri"/>
                          <a:ea typeface="Calibri"/>
                          <a:cs typeface="Times New Roman"/>
                        </a:rPr>
                        <a:t>Наблюдательность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Calibri"/>
                          <a:ea typeface="Calibri"/>
                          <a:cs typeface="Times New Roman"/>
                        </a:rPr>
                        <a:t>Речевое развитие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Мотивы учения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Calibri"/>
                          <a:ea typeface="Calibri"/>
                          <a:cs typeface="Times New Roman"/>
                        </a:rPr>
                        <a:t>Любознательность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Calibri"/>
                          <a:ea typeface="Calibri"/>
                          <a:cs typeface="Times New Roman"/>
                        </a:rPr>
                        <a:t>Трудолюбие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Calibri"/>
                          <a:ea typeface="Calibri"/>
                          <a:cs typeface="Times New Roman"/>
                        </a:rPr>
                        <a:t>Одобрение учителя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Calibri"/>
                          <a:ea typeface="Calibri"/>
                          <a:cs typeface="Times New Roman"/>
                        </a:rPr>
                        <a:t>Ответственность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Calibri"/>
                          <a:ea typeface="Calibri"/>
                          <a:cs typeface="Times New Roman"/>
                        </a:rPr>
                        <a:t>Самоутверждение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Адаптация к школьной жизни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Calibri"/>
                          <a:ea typeface="Calibri"/>
                          <a:cs typeface="Times New Roman"/>
                        </a:rPr>
                        <a:t>Тревожность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Calibri"/>
                          <a:ea typeface="Calibri"/>
                          <a:cs typeface="Times New Roman"/>
                        </a:rPr>
                        <a:t>Самооценка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Черты характера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Calibri"/>
                          <a:ea typeface="Calibri"/>
                          <a:cs typeface="Times New Roman"/>
                        </a:rPr>
                        <a:t>Настойчивость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Calibri"/>
                          <a:ea typeface="Calibri"/>
                          <a:cs typeface="Times New Roman"/>
                        </a:rPr>
                        <a:t>Дисциплинированность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Calibri"/>
                          <a:ea typeface="Calibri"/>
                          <a:cs typeface="Times New Roman"/>
                        </a:rPr>
                        <a:t>Организатор. способности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Calibri"/>
                          <a:ea typeface="Calibri"/>
                          <a:cs typeface="Times New Roman"/>
                        </a:rPr>
                        <a:t>Склонность к лидерству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Calibri"/>
                          <a:ea typeface="Calibri"/>
                          <a:cs typeface="Times New Roman"/>
                        </a:rPr>
                        <a:t>Доброта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Calibri"/>
                          <a:ea typeface="Calibri"/>
                          <a:cs typeface="Times New Roman"/>
                        </a:rPr>
                        <a:t>Честность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Calibri"/>
                          <a:ea typeface="Calibri"/>
                          <a:cs typeface="Times New Roman"/>
                        </a:rPr>
                        <a:t>Склонность к агрессивн.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56" marR="17356" marT="17356" marB="173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Личная диагностическая карта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685800" y="762000"/>
            <a:ext cx="80010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последнюю роль в формировании личности ученика играет его участие в жизни класса, во внешкольной работе, поэтому огромную роль играет мониторинг этих данных.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Целью этого инструментария является отслеживание динамики социально-психологического развития учащихся.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81000" y="304800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Индивидуально-диагностическая карта отслеживания динамики социально-психологического развития ученика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1" y="1219200"/>
          <a:ext cx="8610601" cy="4990705"/>
        </p:xfrm>
        <a:graphic>
          <a:graphicData uri="http://schemas.openxmlformats.org/drawingml/2006/table">
            <a:tbl>
              <a:tblPr/>
              <a:tblGrid>
                <a:gridCol w="2209800"/>
                <a:gridCol w="1600200"/>
                <a:gridCol w="1676400"/>
                <a:gridCol w="1600200"/>
                <a:gridCol w="1524001"/>
              </a:tblGrid>
              <a:tr h="36996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Times New Roman"/>
                          <a:cs typeface="Times New Roman"/>
                        </a:rPr>
                        <a:t>Результативность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__ </a:t>
                      </a: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__ </a:t>
                      </a: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гг.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__ </a:t>
                      </a: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__ </a:t>
                      </a: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гг.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__ </a:t>
                      </a: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__ </a:t>
                      </a: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гг.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__ </a:t>
                      </a: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__ </a:t>
                      </a: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гг.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1 __ класс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2 ___ класс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3 ___ класс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4 ___ класс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90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latin typeface="Arial"/>
                          <a:ea typeface="Times New Roman"/>
                          <a:cs typeface="Times New Roman"/>
                        </a:rPr>
                        <a:t>Награжден</a:t>
                      </a:r>
                      <a:r>
                        <a:rPr lang="ru-RU" sz="1400" b="1" u="sng" dirty="0" smtClean="0">
                          <a:latin typeface="Arial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Arial"/>
                          <a:ea typeface="Times New Roman"/>
                          <a:cs typeface="Times New Roman"/>
                        </a:rPr>
                        <a:t>Похвальным </a:t>
                      </a:r>
                      <a:r>
                        <a:rPr lang="ru-RU" sz="1400" b="1" i="1" dirty="0">
                          <a:latin typeface="Arial"/>
                          <a:ea typeface="Times New Roman"/>
                          <a:cs typeface="Times New Roman"/>
                        </a:rPr>
                        <a:t>листом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Arial"/>
                          <a:ea typeface="Times New Roman"/>
                          <a:cs typeface="Times New Roman"/>
                        </a:rPr>
                        <a:t>Почетной грамотой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90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Arial"/>
                          <a:ea typeface="Times New Roman"/>
                          <a:cs typeface="Times New Roman"/>
                        </a:rPr>
                        <a:t>Благодарственным письмом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Arial"/>
                          <a:ea typeface="Times New Roman"/>
                          <a:cs typeface="Times New Roman"/>
                        </a:rPr>
                        <a:t>Другое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latin typeface="Arial"/>
                          <a:ea typeface="Times New Roman"/>
                          <a:cs typeface="Times New Roman"/>
                        </a:rPr>
                        <a:t>Занимал </a:t>
                      </a:r>
                      <a:r>
                        <a:rPr lang="ru-RU" sz="1400" b="1" u="sng" dirty="0" smtClean="0">
                          <a:latin typeface="Arial"/>
                          <a:ea typeface="Times New Roman"/>
                          <a:cs typeface="Times New Roman"/>
                        </a:rPr>
                        <a:t>места: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Arial"/>
                          <a:ea typeface="Times New Roman"/>
                          <a:cs typeface="Times New Roman"/>
                        </a:rPr>
                        <a:t>Олимпиады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latin typeface="Arial"/>
                          <a:ea typeface="Times New Roman"/>
                          <a:cs typeface="Times New Roman"/>
                        </a:rPr>
                        <a:t>спортивн</a:t>
                      </a:r>
                      <a:r>
                        <a:rPr lang="ru-RU" sz="1400" b="1" i="1" dirty="0">
                          <a:latin typeface="Arial"/>
                          <a:ea typeface="Times New Roman"/>
                          <a:cs typeface="Times New Roman"/>
                        </a:rPr>
                        <a:t>. соревнования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90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Arial"/>
                          <a:ea typeface="Times New Roman"/>
                          <a:cs typeface="Times New Roman"/>
                        </a:rPr>
                        <a:t>общешкольные мероприятия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Arial"/>
                          <a:ea typeface="Times New Roman"/>
                          <a:cs typeface="Times New Roman"/>
                        </a:rPr>
                        <a:t>конкурсы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28601" y="1219200"/>
            <a:ext cx="861060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-2266751" y="3714552"/>
            <a:ext cx="499070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29396" y="6210699"/>
            <a:ext cx="86098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6344644" y="3715346"/>
            <a:ext cx="498911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-56953" y="3716934"/>
            <a:ext cx="49907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543247" y="3717728"/>
            <a:ext cx="49907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219647" y="3718522"/>
            <a:ext cx="49907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819847" y="3719316"/>
            <a:ext cx="49907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439195" y="1600200"/>
            <a:ext cx="64008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27807" y="1905000"/>
            <a:ext cx="861219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27807" y="2590800"/>
            <a:ext cx="8612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27807" y="2971800"/>
            <a:ext cx="8612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27807" y="3581400"/>
            <a:ext cx="8612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27807" y="3962400"/>
            <a:ext cx="8612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27807" y="4343400"/>
            <a:ext cx="8612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27807" y="4724400"/>
            <a:ext cx="8612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27807" y="5257800"/>
            <a:ext cx="861219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27807" y="5791200"/>
            <a:ext cx="861219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685800" y="762000"/>
            <a:ext cx="8001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Обобщая всё выше сказанное, необходимо отметить, что, собрав все эти диагностические материалы, начиная с первого года обучения, можно составить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портфолио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на каждого ученика.</a:t>
            </a:r>
          </a:p>
        </p:txBody>
      </p:sp>
      <p:pic>
        <p:nvPicPr>
          <p:cNvPr id="3" name="Рисунок 2" descr="http://im7-tub.yandex.net/i?id=95402280-21-24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352800"/>
            <a:ext cx="2057400" cy="2286000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12700"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 smtClean="0"/>
          </a:p>
          <a:p>
            <a:pPr>
              <a:lnSpc>
                <a:spcPct val="150000"/>
              </a:lnSpc>
            </a:pPr>
            <a:r>
              <a:rPr lang="ru-RU" sz="2800" dirty="0" smtClean="0"/>
              <a:t>     Особое  значение придаётся  </a:t>
            </a:r>
            <a:r>
              <a:rPr lang="ru-RU" sz="2800" b="1" i="1" dirty="0" smtClean="0"/>
              <a:t>педагогическому  мониторингу</a:t>
            </a:r>
            <a:r>
              <a:rPr lang="ru-RU" sz="2800" dirty="0" smtClean="0"/>
              <a:t>, так как без непрерывного отслеживания результатов качества знаний и результатов воздействия воспитательно-образовательного процесса на личность учащегося трудно  оценить эффективность работы школы.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81000" y="889844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Педагогический  мониторинг – это совокупность специально подобранных и систематизированных заданий, которые позволяют: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определить особенности усвоения учащимися предметных знаний, умений и навыков;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выявить характер трудностей ученика и установить их причины;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установить уровень овладения учебной деятельностью;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оценить изменения, происходящие в развитии учащихся.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09600" y="762000"/>
            <a:ext cx="82296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Главной целью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педагогического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мониторинга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является определение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общей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обученности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школьников как результата всего процесса обучения на какой-то определенной ступени: в период адаптации первоклассника, первом и втором классах начального обучения и при переходе из начального звена в среднее.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52400" y="304800"/>
            <a:ext cx="8763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Обученность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это особая характеристика учащегося и одновременно показатель успешности усвоения знаний, умений и навыков учебной деятельности, готовности к продолжению образования, когда проявляются активность личности, отношение к учению и его способам, нравственно-волевые усилия к достижению целей образования. 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Особенностью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обученности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учащихся начального звена является способность ребенка с определенной скоростью и точностью воспринимать, запоминать и изменять учебный материал, использовать его в практической деятельности. 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52400" y="304800"/>
            <a:ext cx="89916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Поэтому </a:t>
            </a:r>
            <a:r>
              <a:rPr lang="ru-RU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осно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вной задачей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педагогического мониторинга является изучение и измерение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обученности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обучаемости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школьников, что позволяет,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одной стороны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оценить результативность и качество обучения, прочность навыков,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другой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прогнозировать успешность обучения на последующих этапах. 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Важно в этот период оценить основные навыки учебной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саморегуляции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адаптации школьника через речевые и мыслительные умения, как важнейшие продукты образования и обучения в школе.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14401"/>
            <a:ext cx="8610600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/>
              <a:t>  Мониторинг в школе представлен  тремя  уровнями: </a:t>
            </a:r>
            <a:endParaRPr lang="ru-RU" sz="28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04800" y="609601"/>
            <a:ext cx="8610600" cy="1295399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4600" y="4038600"/>
            <a:ext cx="3429000" cy="91440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Второй  уровень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 err="1" smtClean="0">
                <a:solidFill>
                  <a:schemeClr val="tx1"/>
                </a:solidFill>
              </a:rPr>
              <a:t>внутришкольный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95800" y="5334000"/>
            <a:ext cx="4419600" cy="106680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Третий  уровень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(внеурочной воспитательной работы)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" y="2819400"/>
            <a:ext cx="3657600" cy="91440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Первый  уровень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(индивидуальный)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0210800" y="20574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1600200" y="2362200"/>
            <a:ext cx="914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3429000" y="2971800"/>
            <a:ext cx="2133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5524897" y="3619897"/>
            <a:ext cx="342820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524000" y="304800"/>
            <a:ext cx="5867400" cy="14478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59745" y="685800"/>
            <a:ext cx="519591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Первый  уровень  мониторинга:</a:t>
            </a:r>
          </a:p>
          <a:p>
            <a:pPr algn="ctr"/>
            <a:r>
              <a:rPr lang="ru-RU" sz="2800" dirty="0" smtClean="0"/>
              <a:t>(индивидуальный)</a:t>
            </a:r>
            <a:endParaRPr lang="ru-RU" sz="2800" dirty="0"/>
          </a:p>
        </p:txBody>
      </p:sp>
      <p:sp>
        <p:nvSpPr>
          <p:cNvPr id="9" name="Овал 8"/>
          <p:cNvSpPr/>
          <p:nvPr/>
        </p:nvSpPr>
        <p:spPr>
          <a:xfrm>
            <a:off x="228600" y="2705100"/>
            <a:ext cx="3657600" cy="12954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8600" y="4566166"/>
            <a:ext cx="3657600" cy="12954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891110" y="2705100"/>
            <a:ext cx="3657600" cy="12954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953000" y="4566166"/>
            <a:ext cx="3657600" cy="12954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38200" y="3168134"/>
            <a:ext cx="2241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дидактический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38200" y="4983033"/>
            <a:ext cx="2380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воспитательный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780755" y="3168134"/>
            <a:ext cx="3767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психолого-педагогический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698412" y="5029200"/>
            <a:ext cx="20429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медицинский</a:t>
            </a:r>
            <a:endParaRPr lang="ru-RU" sz="2400" b="1" dirty="0"/>
          </a:p>
        </p:txBody>
      </p:sp>
      <p:cxnSp>
        <p:nvCxnSpPr>
          <p:cNvPr id="19" name="Прямая со стрелкой 18"/>
          <p:cNvCxnSpPr>
            <a:stCxn id="3" idx="4"/>
          </p:cNvCxnSpPr>
          <p:nvPr/>
        </p:nvCxnSpPr>
        <p:spPr>
          <a:xfrm rot="5400000">
            <a:off x="3409950" y="1924050"/>
            <a:ext cx="1219200" cy="8763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3" idx="4"/>
          </p:cNvCxnSpPr>
          <p:nvPr/>
        </p:nvCxnSpPr>
        <p:spPr>
          <a:xfrm rot="16200000" flipH="1">
            <a:off x="4248150" y="1962150"/>
            <a:ext cx="1219200" cy="8001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3" idx="4"/>
            <a:endCxn id="10" idx="6"/>
          </p:cNvCxnSpPr>
          <p:nvPr/>
        </p:nvCxnSpPr>
        <p:spPr>
          <a:xfrm rot="5400000">
            <a:off x="2441317" y="3197483"/>
            <a:ext cx="3461266" cy="5715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3" idx="4"/>
            <a:endCxn id="13" idx="2"/>
          </p:cNvCxnSpPr>
          <p:nvPr/>
        </p:nvCxnSpPr>
        <p:spPr>
          <a:xfrm rot="16200000" flipH="1">
            <a:off x="2974717" y="3235583"/>
            <a:ext cx="3461266" cy="4953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1896</Words>
  <Application>Microsoft Office PowerPoint</Application>
  <PresentationFormat>Экран (4:3)</PresentationFormat>
  <Paragraphs>385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Позитроника</cp:lastModifiedBy>
  <cp:revision>76</cp:revision>
  <dcterms:created xsi:type="dcterms:W3CDTF">2011-08-09T14:09:57Z</dcterms:created>
  <dcterms:modified xsi:type="dcterms:W3CDTF">2015-05-24T17:01:10Z</dcterms:modified>
</cp:coreProperties>
</file>