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2" r:id="rId2"/>
    <p:sldId id="275" r:id="rId3"/>
    <p:sldId id="256" r:id="rId4"/>
    <p:sldId id="274" r:id="rId5"/>
    <p:sldId id="257" r:id="rId6"/>
    <p:sldId id="260" r:id="rId7"/>
    <p:sldId id="258" r:id="rId8"/>
    <p:sldId id="259" r:id="rId9"/>
    <p:sldId id="265" r:id="rId10"/>
    <p:sldId id="276" r:id="rId11"/>
    <p:sldId id="266" r:id="rId12"/>
    <p:sldId id="262" r:id="rId13"/>
    <p:sldId id="261" r:id="rId14"/>
    <p:sldId id="264" r:id="rId15"/>
    <p:sldId id="271" r:id="rId16"/>
    <p:sldId id="263" r:id="rId17"/>
    <p:sldId id="267" r:id="rId18"/>
    <p:sldId id="269" r:id="rId19"/>
    <p:sldId id="270" r:id="rId20"/>
    <p:sldId id="27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794AE-7508-467C-99F9-0FDE4ECF2DD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BD863162-D89E-462E-943F-D2B3EDA45BB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Arial" charset="0"/>
            </a:rPr>
            <a:t>Виды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Arial" charset="0"/>
            </a:rPr>
            <a:t>творчества</a:t>
          </a:r>
        </a:p>
      </dgm:t>
    </dgm:pt>
    <dgm:pt modelId="{105DE12A-FF24-4E6C-9B0B-67070EEEE7D9}" type="parTrans" cxnId="{73B3F18C-66D3-43DD-9EFC-DB34513D3078}">
      <dgm:prSet/>
      <dgm:spPr/>
    </dgm:pt>
    <dgm:pt modelId="{275D3345-2BF8-45B7-8B9B-BBA96A1D71CA}" type="sibTrans" cxnId="{73B3F18C-66D3-43DD-9EFC-DB34513D3078}">
      <dgm:prSet/>
      <dgm:spPr/>
    </dgm:pt>
    <dgm:pt modelId="{55EC7D0E-50C4-42D8-A9D8-914B343AA49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  <a:cs typeface="Arial" charset="0"/>
            </a:rPr>
            <a:t>«научное»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  <a:cs typeface="Arial" charset="0"/>
            </a:rPr>
            <a:t>творчество</a:t>
          </a:r>
        </a:p>
      </dgm:t>
    </dgm:pt>
    <dgm:pt modelId="{92618243-1A7B-4E36-B62E-9E1052F04925}" type="parTrans" cxnId="{75310AED-3143-428E-9B47-B2C664D5EC84}">
      <dgm:prSet/>
      <dgm:spPr/>
    </dgm:pt>
    <dgm:pt modelId="{B5C1D766-53BE-4267-8999-4C71D5EBFAC7}" type="sibTrans" cxnId="{75310AED-3143-428E-9B47-B2C664D5EC84}">
      <dgm:prSet/>
      <dgm:spPr/>
    </dgm:pt>
    <dgm:pt modelId="{EB0AF934-47C4-4EF6-A7BC-4DD07E9B3F3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  <a:cs typeface="Arial" charset="0"/>
            </a:rPr>
            <a:t>практическое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  <a:cs typeface="Arial" charset="0"/>
            </a:rPr>
            <a:t>творчество</a:t>
          </a: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gm:t>
    </dgm:pt>
    <dgm:pt modelId="{04F074AC-6EAA-490B-9711-20E069FBA5D8}" type="parTrans" cxnId="{59D02C9C-2552-4BF1-8975-FD8321F0F626}">
      <dgm:prSet/>
      <dgm:spPr/>
    </dgm:pt>
    <dgm:pt modelId="{2EDBE597-C703-43AA-9BDC-0973452D6EC7}" type="sibTrans" cxnId="{59D02C9C-2552-4BF1-8975-FD8321F0F626}">
      <dgm:prSet/>
      <dgm:spPr/>
    </dgm:pt>
    <dgm:pt modelId="{FDE29B09-B73A-486E-AFB1-F755A45BC07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  <a:cs typeface="Arial" charset="0"/>
            </a:rPr>
            <a:t>художеств.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  <a:cs typeface="Arial" charset="0"/>
            </a:rPr>
            <a:t> творчество</a:t>
          </a:r>
        </a:p>
      </dgm:t>
    </dgm:pt>
    <dgm:pt modelId="{39B6F3B0-B9C4-4296-989A-85F465D5D93F}" type="parTrans" cxnId="{F2C0F338-7276-4363-AF87-6F2CC56048ED}">
      <dgm:prSet/>
      <dgm:spPr/>
    </dgm:pt>
    <dgm:pt modelId="{F81E1D9C-B915-44C5-BF28-EF6263A317B8}" type="sibTrans" cxnId="{F2C0F338-7276-4363-AF87-6F2CC56048ED}">
      <dgm:prSet/>
      <dgm:spPr/>
    </dgm:pt>
    <dgm:pt modelId="{6809BC62-3E67-4405-8BE3-CCA5EDA5D285}" type="pres">
      <dgm:prSet presAssocID="{BEF794AE-7508-467C-99F9-0FDE4ECF2D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7BC6398-B926-4DDF-B053-F1D67A6F9F8E}" type="pres">
      <dgm:prSet presAssocID="{BD863162-D89E-462E-943F-D2B3EDA45BB3}" presName="hierRoot1" presStyleCnt="0">
        <dgm:presLayoutVars>
          <dgm:hierBranch/>
        </dgm:presLayoutVars>
      </dgm:prSet>
      <dgm:spPr/>
    </dgm:pt>
    <dgm:pt modelId="{3A694935-1549-408C-8FBD-C5AD3E110CA0}" type="pres">
      <dgm:prSet presAssocID="{BD863162-D89E-462E-943F-D2B3EDA45BB3}" presName="rootComposite1" presStyleCnt="0"/>
      <dgm:spPr/>
    </dgm:pt>
    <dgm:pt modelId="{C63C8A4A-ECEE-4747-8705-5B311FC666C3}" type="pres">
      <dgm:prSet presAssocID="{BD863162-D89E-462E-943F-D2B3EDA45BB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1C9F12-1208-49F3-967B-9741465E3FE6}" type="pres">
      <dgm:prSet presAssocID="{BD863162-D89E-462E-943F-D2B3EDA45BB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CEB9B22-F583-4203-8EFC-8C049B89BD33}" type="pres">
      <dgm:prSet presAssocID="{BD863162-D89E-462E-943F-D2B3EDA45BB3}" presName="hierChild2" presStyleCnt="0"/>
      <dgm:spPr/>
    </dgm:pt>
    <dgm:pt modelId="{6D1EE0B6-989A-4AE6-B1B4-AEB8BAA77C1A}" type="pres">
      <dgm:prSet presAssocID="{92618243-1A7B-4E36-B62E-9E1052F04925}" presName="Name35" presStyleLbl="parChTrans1D2" presStyleIdx="0" presStyleCnt="3"/>
      <dgm:spPr/>
    </dgm:pt>
    <dgm:pt modelId="{7B00C2DF-2147-46F4-8AA9-E12B8444C325}" type="pres">
      <dgm:prSet presAssocID="{55EC7D0E-50C4-42D8-A9D8-914B343AA49E}" presName="hierRoot2" presStyleCnt="0">
        <dgm:presLayoutVars>
          <dgm:hierBranch/>
        </dgm:presLayoutVars>
      </dgm:prSet>
      <dgm:spPr/>
    </dgm:pt>
    <dgm:pt modelId="{9E6DEE9A-84F7-4A40-ACCB-4B236587536E}" type="pres">
      <dgm:prSet presAssocID="{55EC7D0E-50C4-42D8-A9D8-914B343AA49E}" presName="rootComposite" presStyleCnt="0"/>
      <dgm:spPr/>
    </dgm:pt>
    <dgm:pt modelId="{EE163F47-A52A-45FC-991D-9D3C83A69858}" type="pres">
      <dgm:prSet presAssocID="{55EC7D0E-50C4-42D8-A9D8-914B343AA49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AE8D30-4D9C-4B87-9646-DD23000AF38B}" type="pres">
      <dgm:prSet presAssocID="{55EC7D0E-50C4-42D8-A9D8-914B343AA49E}" presName="rootConnector" presStyleLbl="node2" presStyleIdx="0" presStyleCnt="3"/>
      <dgm:spPr/>
      <dgm:t>
        <a:bodyPr/>
        <a:lstStyle/>
        <a:p>
          <a:endParaRPr lang="ru-RU"/>
        </a:p>
      </dgm:t>
    </dgm:pt>
    <dgm:pt modelId="{28BB0A43-FC9A-4EA7-A4BC-FDBD4E2FE280}" type="pres">
      <dgm:prSet presAssocID="{55EC7D0E-50C4-42D8-A9D8-914B343AA49E}" presName="hierChild4" presStyleCnt="0"/>
      <dgm:spPr/>
    </dgm:pt>
    <dgm:pt modelId="{03F5766F-3CBB-4C9A-91A0-6FE4E838F3F9}" type="pres">
      <dgm:prSet presAssocID="{55EC7D0E-50C4-42D8-A9D8-914B343AA49E}" presName="hierChild5" presStyleCnt="0"/>
      <dgm:spPr/>
    </dgm:pt>
    <dgm:pt modelId="{4786487C-00DE-408D-B88E-E62D22F57B0D}" type="pres">
      <dgm:prSet presAssocID="{04F074AC-6EAA-490B-9711-20E069FBA5D8}" presName="Name35" presStyleLbl="parChTrans1D2" presStyleIdx="1" presStyleCnt="3"/>
      <dgm:spPr/>
    </dgm:pt>
    <dgm:pt modelId="{00F028E1-E7CA-4295-BAB2-D02D5C3E5A2B}" type="pres">
      <dgm:prSet presAssocID="{EB0AF934-47C4-4EF6-A7BC-4DD07E9B3F33}" presName="hierRoot2" presStyleCnt="0">
        <dgm:presLayoutVars>
          <dgm:hierBranch/>
        </dgm:presLayoutVars>
      </dgm:prSet>
      <dgm:spPr/>
    </dgm:pt>
    <dgm:pt modelId="{CB43144A-E4D8-4861-946D-520123EE2CC2}" type="pres">
      <dgm:prSet presAssocID="{EB0AF934-47C4-4EF6-A7BC-4DD07E9B3F33}" presName="rootComposite" presStyleCnt="0"/>
      <dgm:spPr/>
    </dgm:pt>
    <dgm:pt modelId="{BF685EA5-B20C-467C-9CC2-D15382990EEC}" type="pres">
      <dgm:prSet presAssocID="{EB0AF934-47C4-4EF6-A7BC-4DD07E9B3F3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E73589-41A8-4EF3-BA80-4A294E823A08}" type="pres">
      <dgm:prSet presAssocID="{EB0AF934-47C4-4EF6-A7BC-4DD07E9B3F33}" presName="rootConnector" presStyleLbl="node2" presStyleIdx="1" presStyleCnt="3"/>
      <dgm:spPr/>
      <dgm:t>
        <a:bodyPr/>
        <a:lstStyle/>
        <a:p>
          <a:endParaRPr lang="ru-RU"/>
        </a:p>
      </dgm:t>
    </dgm:pt>
    <dgm:pt modelId="{8F61233A-9FEA-4BA4-8505-6CEFDFFEBDC4}" type="pres">
      <dgm:prSet presAssocID="{EB0AF934-47C4-4EF6-A7BC-4DD07E9B3F33}" presName="hierChild4" presStyleCnt="0"/>
      <dgm:spPr/>
    </dgm:pt>
    <dgm:pt modelId="{BB28D041-E43D-4684-AF55-9E11C26D95BF}" type="pres">
      <dgm:prSet presAssocID="{EB0AF934-47C4-4EF6-A7BC-4DD07E9B3F33}" presName="hierChild5" presStyleCnt="0"/>
      <dgm:spPr/>
    </dgm:pt>
    <dgm:pt modelId="{643C7410-07E7-4257-9F93-2C931A5275E2}" type="pres">
      <dgm:prSet presAssocID="{39B6F3B0-B9C4-4296-989A-85F465D5D93F}" presName="Name35" presStyleLbl="parChTrans1D2" presStyleIdx="2" presStyleCnt="3"/>
      <dgm:spPr/>
    </dgm:pt>
    <dgm:pt modelId="{A324042B-5A98-44BD-92F7-3E9EF45033E2}" type="pres">
      <dgm:prSet presAssocID="{FDE29B09-B73A-486E-AFB1-F755A45BC077}" presName="hierRoot2" presStyleCnt="0">
        <dgm:presLayoutVars>
          <dgm:hierBranch/>
        </dgm:presLayoutVars>
      </dgm:prSet>
      <dgm:spPr/>
    </dgm:pt>
    <dgm:pt modelId="{1539A12D-7B26-47D1-8253-B56C5A6E3906}" type="pres">
      <dgm:prSet presAssocID="{FDE29B09-B73A-486E-AFB1-F755A45BC077}" presName="rootComposite" presStyleCnt="0"/>
      <dgm:spPr/>
    </dgm:pt>
    <dgm:pt modelId="{0E908183-8E6B-4F3F-912A-319E7D1661A2}" type="pres">
      <dgm:prSet presAssocID="{FDE29B09-B73A-486E-AFB1-F755A45BC07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020AAB-92CC-4338-BEAC-C58C34E1ED90}" type="pres">
      <dgm:prSet presAssocID="{FDE29B09-B73A-486E-AFB1-F755A45BC077}" presName="rootConnector" presStyleLbl="node2" presStyleIdx="2" presStyleCnt="3"/>
      <dgm:spPr/>
      <dgm:t>
        <a:bodyPr/>
        <a:lstStyle/>
        <a:p>
          <a:endParaRPr lang="ru-RU"/>
        </a:p>
      </dgm:t>
    </dgm:pt>
    <dgm:pt modelId="{09FE2276-5C8A-4790-A253-07F65BAABBAE}" type="pres">
      <dgm:prSet presAssocID="{FDE29B09-B73A-486E-AFB1-F755A45BC077}" presName="hierChild4" presStyleCnt="0"/>
      <dgm:spPr/>
    </dgm:pt>
    <dgm:pt modelId="{2297123D-0AD2-4487-A4FA-35714D08D480}" type="pres">
      <dgm:prSet presAssocID="{FDE29B09-B73A-486E-AFB1-F755A45BC077}" presName="hierChild5" presStyleCnt="0"/>
      <dgm:spPr/>
    </dgm:pt>
    <dgm:pt modelId="{83E71CA6-3404-4664-9E75-14855F4E61AA}" type="pres">
      <dgm:prSet presAssocID="{BD863162-D89E-462E-943F-D2B3EDA45BB3}" presName="hierChild3" presStyleCnt="0"/>
      <dgm:spPr/>
    </dgm:pt>
  </dgm:ptLst>
  <dgm:cxnLst>
    <dgm:cxn modelId="{131E5C01-0AF3-4D5A-89AD-01B2C75D3211}" type="presOf" srcId="{BEF794AE-7508-467C-99F9-0FDE4ECF2DDB}" destId="{6809BC62-3E67-4405-8BE3-CCA5EDA5D285}" srcOrd="0" destOrd="0" presId="urn:microsoft.com/office/officeart/2005/8/layout/orgChart1"/>
    <dgm:cxn modelId="{9ABDB00B-CF7A-4EC6-9B39-FF4CFCFE302E}" type="presOf" srcId="{FDE29B09-B73A-486E-AFB1-F755A45BC077}" destId="{0E908183-8E6B-4F3F-912A-319E7D1661A2}" srcOrd="0" destOrd="0" presId="urn:microsoft.com/office/officeart/2005/8/layout/orgChart1"/>
    <dgm:cxn modelId="{F7851BAD-03D5-4A40-BDC7-B88734A08D37}" type="presOf" srcId="{92618243-1A7B-4E36-B62E-9E1052F04925}" destId="{6D1EE0B6-989A-4AE6-B1B4-AEB8BAA77C1A}" srcOrd="0" destOrd="0" presId="urn:microsoft.com/office/officeart/2005/8/layout/orgChart1"/>
    <dgm:cxn modelId="{AEF88140-F806-4366-A9FE-0B0DBEB21131}" type="presOf" srcId="{EB0AF934-47C4-4EF6-A7BC-4DD07E9B3F33}" destId="{4AE73589-41A8-4EF3-BA80-4A294E823A08}" srcOrd="1" destOrd="0" presId="urn:microsoft.com/office/officeart/2005/8/layout/orgChart1"/>
    <dgm:cxn modelId="{DC15FAA6-22E4-49C7-9755-D145DD929384}" type="presOf" srcId="{55EC7D0E-50C4-42D8-A9D8-914B343AA49E}" destId="{71AE8D30-4D9C-4B87-9646-DD23000AF38B}" srcOrd="1" destOrd="0" presId="urn:microsoft.com/office/officeart/2005/8/layout/orgChart1"/>
    <dgm:cxn modelId="{73B3F18C-66D3-43DD-9EFC-DB34513D3078}" srcId="{BEF794AE-7508-467C-99F9-0FDE4ECF2DDB}" destId="{BD863162-D89E-462E-943F-D2B3EDA45BB3}" srcOrd="0" destOrd="0" parTransId="{105DE12A-FF24-4E6C-9B0B-67070EEEE7D9}" sibTransId="{275D3345-2BF8-45B7-8B9B-BBA96A1D71CA}"/>
    <dgm:cxn modelId="{8FF6F238-2AD4-4B32-817D-C6420B8F585E}" type="presOf" srcId="{39B6F3B0-B9C4-4296-989A-85F465D5D93F}" destId="{643C7410-07E7-4257-9F93-2C931A5275E2}" srcOrd="0" destOrd="0" presId="urn:microsoft.com/office/officeart/2005/8/layout/orgChart1"/>
    <dgm:cxn modelId="{12F791C1-879B-49DB-AEA5-F9022AE1C684}" type="presOf" srcId="{04F074AC-6EAA-490B-9711-20E069FBA5D8}" destId="{4786487C-00DE-408D-B88E-E62D22F57B0D}" srcOrd="0" destOrd="0" presId="urn:microsoft.com/office/officeart/2005/8/layout/orgChart1"/>
    <dgm:cxn modelId="{59D02C9C-2552-4BF1-8975-FD8321F0F626}" srcId="{BD863162-D89E-462E-943F-D2B3EDA45BB3}" destId="{EB0AF934-47C4-4EF6-A7BC-4DD07E9B3F33}" srcOrd="1" destOrd="0" parTransId="{04F074AC-6EAA-490B-9711-20E069FBA5D8}" sibTransId="{2EDBE597-C703-43AA-9BDC-0973452D6EC7}"/>
    <dgm:cxn modelId="{54658F8C-8069-47B1-93C3-ED96F3EB7252}" type="presOf" srcId="{BD863162-D89E-462E-943F-D2B3EDA45BB3}" destId="{C63C8A4A-ECEE-4747-8705-5B311FC666C3}" srcOrd="0" destOrd="0" presId="urn:microsoft.com/office/officeart/2005/8/layout/orgChart1"/>
    <dgm:cxn modelId="{6D491D0A-9C83-482C-AC6F-1076C6BF443B}" type="presOf" srcId="{EB0AF934-47C4-4EF6-A7BC-4DD07E9B3F33}" destId="{BF685EA5-B20C-467C-9CC2-D15382990EEC}" srcOrd="0" destOrd="0" presId="urn:microsoft.com/office/officeart/2005/8/layout/orgChart1"/>
    <dgm:cxn modelId="{129E8692-3D3D-4BA0-98D4-CDD035822668}" type="presOf" srcId="{BD863162-D89E-462E-943F-D2B3EDA45BB3}" destId="{381C9F12-1208-49F3-967B-9741465E3FE6}" srcOrd="1" destOrd="0" presId="urn:microsoft.com/office/officeart/2005/8/layout/orgChart1"/>
    <dgm:cxn modelId="{68F54970-717E-44B8-A8D6-558B09B3D5BE}" type="presOf" srcId="{55EC7D0E-50C4-42D8-A9D8-914B343AA49E}" destId="{EE163F47-A52A-45FC-991D-9D3C83A69858}" srcOrd="0" destOrd="0" presId="urn:microsoft.com/office/officeart/2005/8/layout/orgChart1"/>
    <dgm:cxn modelId="{1E3FB4D0-807A-4325-B8E8-C2575056AE8C}" type="presOf" srcId="{FDE29B09-B73A-486E-AFB1-F755A45BC077}" destId="{65020AAB-92CC-4338-BEAC-C58C34E1ED90}" srcOrd="1" destOrd="0" presId="urn:microsoft.com/office/officeart/2005/8/layout/orgChart1"/>
    <dgm:cxn modelId="{75310AED-3143-428E-9B47-B2C664D5EC84}" srcId="{BD863162-D89E-462E-943F-D2B3EDA45BB3}" destId="{55EC7D0E-50C4-42D8-A9D8-914B343AA49E}" srcOrd="0" destOrd="0" parTransId="{92618243-1A7B-4E36-B62E-9E1052F04925}" sibTransId="{B5C1D766-53BE-4267-8999-4C71D5EBFAC7}"/>
    <dgm:cxn modelId="{F2C0F338-7276-4363-AF87-6F2CC56048ED}" srcId="{BD863162-D89E-462E-943F-D2B3EDA45BB3}" destId="{FDE29B09-B73A-486E-AFB1-F755A45BC077}" srcOrd="2" destOrd="0" parTransId="{39B6F3B0-B9C4-4296-989A-85F465D5D93F}" sibTransId="{F81E1D9C-B915-44C5-BF28-EF6263A317B8}"/>
    <dgm:cxn modelId="{8DA22F49-C58A-4A0D-8672-BF7F6AB3DB44}" type="presParOf" srcId="{6809BC62-3E67-4405-8BE3-CCA5EDA5D285}" destId="{67BC6398-B926-4DDF-B053-F1D67A6F9F8E}" srcOrd="0" destOrd="0" presId="urn:microsoft.com/office/officeart/2005/8/layout/orgChart1"/>
    <dgm:cxn modelId="{D1BC5CC5-17A8-4D74-B562-D84D3F4F22EB}" type="presParOf" srcId="{67BC6398-B926-4DDF-B053-F1D67A6F9F8E}" destId="{3A694935-1549-408C-8FBD-C5AD3E110CA0}" srcOrd="0" destOrd="0" presId="urn:microsoft.com/office/officeart/2005/8/layout/orgChart1"/>
    <dgm:cxn modelId="{BBABD5F6-344B-42C2-B954-FFE7898EE4A2}" type="presParOf" srcId="{3A694935-1549-408C-8FBD-C5AD3E110CA0}" destId="{C63C8A4A-ECEE-4747-8705-5B311FC666C3}" srcOrd="0" destOrd="0" presId="urn:microsoft.com/office/officeart/2005/8/layout/orgChart1"/>
    <dgm:cxn modelId="{34E3C1CF-264D-45DA-82ED-6A5B77723D3F}" type="presParOf" srcId="{3A694935-1549-408C-8FBD-C5AD3E110CA0}" destId="{381C9F12-1208-49F3-967B-9741465E3FE6}" srcOrd="1" destOrd="0" presId="urn:microsoft.com/office/officeart/2005/8/layout/orgChart1"/>
    <dgm:cxn modelId="{E165F122-F4DB-4C17-B6BF-4F6704630239}" type="presParOf" srcId="{67BC6398-B926-4DDF-B053-F1D67A6F9F8E}" destId="{5CEB9B22-F583-4203-8EFC-8C049B89BD33}" srcOrd="1" destOrd="0" presId="urn:microsoft.com/office/officeart/2005/8/layout/orgChart1"/>
    <dgm:cxn modelId="{3E6C3EB7-0467-48EB-832D-AC322E414BB5}" type="presParOf" srcId="{5CEB9B22-F583-4203-8EFC-8C049B89BD33}" destId="{6D1EE0B6-989A-4AE6-B1B4-AEB8BAA77C1A}" srcOrd="0" destOrd="0" presId="urn:microsoft.com/office/officeart/2005/8/layout/orgChart1"/>
    <dgm:cxn modelId="{F9AD995B-73E5-4CEE-944B-7784505FA421}" type="presParOf" srcId="{5CEB9B22-F583-4203-8EFC-8C049B89BD33}" destId="{7B00C2DF-2147-46F4-8AA9-E12B8444C325}" srcOrd="1" destOrd="0" presId="urn:microsoft.com/office/officeart/2005/8/layout/orgChart1"/>
    <dgm:cxn modelId="{89588CA9-1F26-493D-8F85-415736866142}" type="presParOf" srcId="{7B00C2DF-2147-46F4-8AA9-E12B8444C325}" destId="{9E6DEE9A-84F7-4A40-ACCB-4B236587536E}" srcOrd="0" destOrd="0" presId="urn:microsoft.com/office/officeart/2005/8/layout/orgChart1"/>
    <dgm:cxn modelId="{0FF5B0E2-5D52-48C3-8324-55DF675A44DC}" type="presParOf" srcId="{9E6DEE9A-84F7-4A40-ACCB-4B236587536E}" destId="{EE163F47-A52A-45FC-991D-9D3C83A69858}" srcOrd="0" destOrd="0" presId="urn:microsoft.com/office/officeart/2005/8/layout/orgChart1"/>
    <dgm:cxn modelId="{B932179C-A0E9-4CD6-9905-1665E375DDB4}" type="presParOf" srcId="{9E6DEE9A-84F7-4A40-ACCB-4B236587536E}" destId="{71AE8D30-4D9C-4B87-9646-DD23000AF38B}" srcOrd="1" destOrd="0" presId="urn:microsoft.com/office/officeart/2005/8/layout/orgChart1"/>
    <dgm:cxn modelId="{D16F624D-D7E3-4DA0-9A8A-37BB6922CC60}" type="presParOf" srcId="{7B00C2DF-2147-46F4-8AA9-E12B8444C325}" destId="{28BB0A43-FC9A-4EA7-A4BC-FDBD4E2FE280}" srcOrd="1" destOrd="0" presId="urn:microsoft.com/office/officeart/2005/8/layout/orgChart1"/>
    <dgm:cxn modelId="{F6095C77-6095-4497-857E-52AD375E27C9}" type="presParOf" srcId="{7B00C2DF-2147-46F4-8AA9-E12B8444C325}" destId="{03F5766F-3CBB-4C9A-91A0-6FE4E838F3F9}" srcOrd="2" destOrd="0" presId="urn:microsoft.com/office/officeart/2005/8/layout/orgChart1"/>
    <dgm:cxn modelId="{2F66E566-73F0-4E4B-BA7E-6C813D541158}" type="presParOf" srcId="{5CEB9B22-F583-4203-8EFC-8C049B89BD33}" destId="{4786487C-00DE-408D-B88E-E62D22F57B0D}" srcOrd="2" destOrd="0" presId="urn:microsoft.com/office/officeart/2005/8/layout/orgChart1"/>
    <dgm:cxn modelId="{D07089EB-315E-49B6-B438-663650470C65}" type="presParOf" srcId="{5CEB9B22-F583-4203-8EFC-8C049B89BD33}" destId="{00F028E1-E7CA-4295-BAB2-D02D5C3E5A2B}" srcOrd="3" destOrd="0" presId="urn:microsoft.com/office/officeart/2005/8/layout/orgChart1"/>
    <dgm:cxn modelId="{3321242C-F5F4-4AFD-B0EA-787F6403CDBE}" type="presParOf" srcId="{00F028E1-E7CA-4295-BAB2-D02D5C3E5A2B}" destId="{CB43144A-E4D8-4861-946D-520123EE2CC2}" srcOrd="0" destOrd="0" presId="urn:microsoft.com/office/officeart/2005/8/layout/orgChart1"/>
    <dgm:cxn modelId="{BEF8A3CA-84EC-4665-92C6-8B4DE47A42DE}" type="presParOf" srcId="{CB43144A-E4D8-4861-946D-520123EE2CC2}" destId="{BF685EA5-B20C-467C-9CC2-D15382990EEC}" srcOrd="0" destOrd="0" presId="urn:microsoft.com/office/officeart/2005/8/layout/orgChart1"/>
    <dgm:cxn modelId="{7F52A134-C8A2-4739-8AF9-B8827E992DF8}" type="presParOf" srcId="{CB43144A-E4D8-4861-946D-520123EE2CC2}" destId="{4AE73589-41A8-4EF3-BA80-4A294E823A08}" srcOrd="1" destOrd="0" presId="urn:microsoft.com/office/officeart/2005/8/layout/orgChart1"/>
    <dgm:cxn modelId="{DD261E69-E2BD-4C86-BDF8-2F2F0FD6B845}" type="presParOf" srcId="{00F028E1-E7CA-4295-BAB2-D02D5C3E5A2B}" destId="{8F61233A-9FEA-4BA4-8505-6CEFDFFEBDC4}" srcOrd="1" destOrd="0" presId="urn:microsoft.com/office/officeart/2005/8/layout/orgChart1"/>
    <dgm:cxn modelId="{2E29EA1F-90DB-4670-89F6-07EBC730DF46}" type="presParOf" srcId="{00F028E1-E7CA-4295-BAB2-D02D5C3E5A2B}" destId="{BB28D041-E43D-4684-AF55-9E11C26D95BF}" srcOrd="2" destOrd="0" presId="urn:microsoft.com/office/officeart/2005/8/layout/orgChart1"/>
    <dgm:cxn modelId="{1922EBB3-48C2-41D0-913C-9342A240A9F4}" type="presParOf" srcId="{5CEB9B22-F583-4203-8EFC-8C049B89BD33}" destId="{643C7410-07E7-4257-9F93-2C931A5275E2}" srcOrd="4" destOrd="0" presId="urn:microsoft.com/office/officeart/2005/8/layout/orgChart1"/>
    <dgm:cxn modelId="{B81A83C7-52F5-4675-B4DA-87F62FEF0A2E}" type="presParOf" srcId="{5CEB9B22-F583-4203-8EFC-8C049B89BD33}" destId="{A324042B-5A98-44BD-92F7-3E9EF45033E2}" srcOrd="5" destOrd="0" presId="urn:microsoft.com/office/officeart/2005/8/layout/orgChart1"/>
    <dgm:cxn modelId="{3CAD4217-181F-46CD-9847-11DB148D92F5}" type="presParOf" srcId="{A324042B-5A98-44BD-92F7-3E9EF45033E2}" destId="{1539A12D-7B26-47D1-8253-B56C5A6E3906}" srcOrd="0" destOrd="0" presId="urn:microsoft.com/office/officeart/2005/8/layout/orgChart1"/>
    <dgm:cxn modelId="{B885C0C3-C118-42EE-9CA9-07721F83955B}" type="presParOf" srcId="{1539A12D-7B26-47D1-8253-B56C5A6E3906}" destId="{0E908183-8E6B-4F3F-912A-319E7D1661A2}" srcOrd="0" destOrd="0" presId="urn:microsoft.com/office/officeart/2005/8/layout/orgChart1"/>
    <dgm:cxn modelId="{EFFFFB69-3598-46FD-A3F1-A92985797052}" type="presParOf" srcId="{1539A12D-7B26-47D1-8253-B56C5A6E3906}" destId="{65020AAB-92CC-4338-BEAC-C58C34E1ED90}" srcOrd="1" destOrd="0" presId="urn:microsoft.com/office/officeart/2005/8/layout/orgChart1"/>
    <dgm:cxn modelId="{E5AEB429-66BE-47C2-B250-9E177812694D}" type="presParOf" srcId="{A324042B-5A98-44BD-92F7-3E9EF45033E2}" destId="{09FE2276-5C8A-4790-A253-07F65BAABBAE}" srcOrd="1" destOrd="0" presId="urn:microsoft.com/office/officeart/2005/8/layout/orgChart1"/>
    <dgm:cxn modelId="{3C872246-3BC5-4E2F-B1A6-DA82CA94FABA}" type="presParOf" srcId="{A324042B-5A98-44BD-92F7-3E9EF45033E2}" destId="{2297123D-0AD2-4487-A4FA-35714D08D480}" srcOrd="2" destOrd="0" presId="urn:microsoft.com/office/officeart/2005/8/layout/orgChart1"/>
    <dgm:cxn modelId="{CCD39B92-9CD1-4E70-8688-5A87A2193AAE}" type="presParOf" srcId="{67BC6398-B926-4DDF-B053-F1D67A6F9F8E}" destId="{83E71CA6-3404-4664-9E75-14855F4E61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C7410-07E7-4257-9F93-2C931A5275E2}">
      <dsp:nvSpPr>
        <dsp:cNvPr id="0" name=""/>
        <dsp:cNvSpPr/>
      </dsp:nvSpPr>
      <dsp:spPr>
        <a:xfrm>
          <a:off x="3852069" y="1419263"/>
          <a:ext cx="2725367" cy="472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498"/>
              </a:lnTo>
              <a:lnTo>
                <a:pt x="2725367" y="236498"/>
              </a:lnTo>
              <a:lnTo>
                <a:pt x="2725367" y="472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6487C-00DE-408D-B88E-E62D22F57B0D}">
      <dsp:nvSpPr>
        <dsp:cNvPr id="0" name=""/>
        <dsp:cNvSpPr/>
      </dsp:nvSpPr>
      <dsp:spPr>
        <a:xfrm>
          <a:off x="3806348" y="1419263"/>
          <a:ext cx="91440" cy="4729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EE0B6-989A-4AE6-B1B4-AEB8BAA77C1A}">
      <dsp:nvSpPr>
        <dsp:cNvPr id="0" name=""/>
        <dsp:cNvSpPr/>
      </dsp:nvSpPr>
      <dsp:spPr>
        <a:xfrm>
          <a:off x="1126701" y="1419263"/>
          <a:ext cx="2725367" cy="472997"/>
        </a:xfrm>
        <a:custGeom>
          <a:avLst/>
          <a:gdLst/>
          <a:ahLst/>
          <a:cxnLst/>
          <a:rect l="0" t="0" r="0" b="0"/>
          <a:pathLst>
            <a:path>
              <a:moveTo>
                <a:pt x="2725367" y="0"/>
              </a:moveTo>
              <a:lnTo>
                <a:pt x="2725367" y="236498"/>
              </a:lnTo>
              <a:lnTo>
                <a:pt x="0" y="236498"/>
              </a:lnTo>
              <a:lnTo>
                <a:pt x="0" y="472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C8A4A-ECEE-4747-8705-5B311FC666C3}">
      <dsp:nvSpPr>
        <dsp:cNvPr id="0" name=""/>
        <dsp:cNvSpPr/>
      </dsp:nvSpPr>
      <dsp:spPr>
        <a:xfrm>
          <a:off x="2725884" y="293078"/>
          <a:ext cx="2252369" cy="1126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Arial" charset="0"/>
            </a:rPr>
            <a:t>Виды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Arial" charset="0"/>
            </a:rPr>
            <a:t>творчества</a:t>
          </a:r>
        </a:p>
      </dsp:txBody>
      <dsp:txXfrm>
        <a:off x="2725884" y="293078"/>
        <a:ext cx="2252369" cy="1126184"/>
      </dsp:txXfrm>
    </dsp:sp>
    <dsp:sp modelId="{EE163F47-A52A-45FC-991D-9D3C83A69858}">
      <dsp:nvSpPr>
        <dsp:cNvPr id="0" name=""/>
        <dsp:cNvSpPr/>
      </dsp:nvSpPr>
      <dsp:spPr>
        <a:xfrm>
          <a:off x="517" y="1892261"/>
          <a:ext cx="2252369" cy="1126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  <a:cs typeface="Arial" charset="0"/>
            </a:rPr>
            <a:t>«научное»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  <a:cs typeface="Arial" charset="0"/>
            </a:rPr>
            <a:t>творчество</a:t>
          </a:r>
        </a:p>
      </dsp:txBody>
      <dsp:txXfrm>
        <a:off x="517" y="1892261"/>
        <a:ext cx="2252369" cy="1126184"/>
      </dsp:txXfrm>
    </dsp:sp>
    <dsp:sp modelId="{BF685EA5-B20C-467C-9CC2-D15382990EEC}">
      <dsp:nvSpPr>
        <dsp:cNvPr id="0" name=""/>
        <dsp:cNvSpPr/>
      </dsp:nvSpPr>
      <dsp:spPr>
        <a:xfrm>
          <a:off x="2725884" y="1892261"/>
          <a:ext cx="2252369" cy="1126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  <a:cs typeface="Arial" charset="0"/>
            </a:rPr>
            <a:t>практическое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  <a:cs typeface="Arial" charset="0"/>
            </a:rPr>
            <a:t>творчество</a:t>
          </a:r>
          <a:r>
            <a:rPr kumimoji="0" lang="ru-RU" sz="2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sp:txBody>
      <dsp:txXfrm>
        <a:off x="2725884" y="1892261"/>
        <a:ext cx="2252369" cy="1126184"/>
      </dsp:txXfrm>
    </dsp:sp>
    <dsp:sp modelId="{0E908183-8E6B-4F3F-912A-319E7D1661A2}">
      <dsp:nvSpPr>
        <dsp:cNvPr id="0" name=""/>
        <dsp:cNvSpPr/>
      </dsp:nvSpPr>
      <dsp:spPr>
        <a:xfrm>
          <a:off x="5451251" y="1892261"/>
          <a:ext cx="2252369" cy="1126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  <a:cs typeface="Arial" charset="0"/>
            </a:rPr>
            <a:t>художеств.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  <a:cs typeface="Arial" charset="0"/>
            </a:rPr>
            <a:t> творчество</a:t>
          </a:r>
        </a:p>
      </dsp:txBody>
      <dsp:txXfrm>
        <a:off x="5451251" y="1892261"/>
        <a:ext cx="2252369" cy="1126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ECE735EA-1DDE-4EB6-81E8-C4F8D39F56C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4A9D3-9C68-4E7A-B30E-2D12630999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17D0D-8AA6-4632-A719-38902DC1B3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885A54E9-2810-423A-AAEE-EEBE06DE48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45C0E-B896-4B31-AD3C-1127283331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41339-EDB8-4B44-BA45-4DAC111157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5FF18-0266-4BDE-BFBA-4BD1B91ADA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82B81-CE1B-4B0D-B8AE-EDAE04F1AE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2FE24-4163-44CE-8B5E-65F7469064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9F61-5B21-4EE4-959C-BC887A6FB7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4643-2663-4161-8CAD-C7E1A5EB6F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47846-EA8C-4A72-8BCC-0ADF7243D4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4099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10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10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2674D6C1-2569-4736-8A19-89F43DC1B72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0_20530_9cf67c22_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488832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6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EEFDA5"/>
          </a:solidFill>
        </p:spPr>
        <p:txBody>
          <a:bodyPr/>
          <a:lstStyle/>
          <a:p>
            <a:r>
              <a:rPr lang="ru-RU" b="1" dirty="0">
                <a:solidFill>
                  <a:srgbClr val="FF0066"/>
                </a:solidFill>
              </a:rPr>
              <a:t>Мечты….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7560840" cy="439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14319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550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Упражнения для развития «художественного» творчества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071678"/>
            <a:ext cx="7693025" cy="401479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а) составление задач, примеров;</a:t>
            </a:r>
          </a:p>
          <a:p>
            <a:pPr>
              <a:buNone/>
            </a:pPr>
            <a:r>
              <a:rPr lang="ru-RU" dirty="0" smtClean="0"/>
              <a:t>б) выполнение рисунков, чертежей;</a:t>
            </a:r>
          </a:p>
          <a:p>
            <a:pPr>
              <a:buNone/>
            </a:pPr>
            <a:r>
              <a:rPr lang="ru-RU" dirty="0" smtClean="0"/>
              <a:t>в) уроки фантазии «Путешествие с окружностью» (треугольником, квадратом, лучом и т. д.);</a:t>
            </a:r>
          </a:p>
          <a:p>
            <a:pPr>
              <a:buNone/>
            </a:pPr>
            <a:r>
              <a:rPr lang="ru-RU" dirty="0" smtClean="0"/>
              <a:t>г) составление рисунков, узоров из треугольников, квадратов и кругов; </a:t>
            </a:r>
          </a:p>
          <a:p>
            <a:pPr>
              <a:buNone/>
            </a:pPr>
            <a:r>
              <a:rPr lang="ru-RU" dirty="0" err="1" smtClean="0"/>
              <a:t>д</a:t>
            </a:r>
            <a:r>
              <a:rPr lang="ru-RU" dirty="0" smtClean="0"/>
              <a:t>) сочинение математических сказок.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детского творчества</a:t>
            </a:r>
            <a:endParaRPr lang="ru-RU" dirty="0"/>
          </a:p>
        </p:txBody>
      </p:sp>
      <p:pic>
        <p:nvPicPr>
          <p:cNvPr id="6" name="Содержимое 5" descr="281319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2571744"/>
            <a:ext cx="3061354" cy="37242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Математическая сказка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357430"/>
            <a:ext cx="7693025" cy="3724275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		“Жили – были две подружки 5 и 3. Они жили в сумочке, в которой было два кармана: один большой – для 5, а другой маленький – для 3. Подружки были боязливы, поэтому не отходили далеко от своей сумочки, так как в случае опасности они могли там спрятаться.			 Однажды они увидели нуль, который подходил к ним, а в руках у него был знак умножения. Подружки хорошо знали, что это число с помощью знака умножения, могло их уничтожить, превратив в ноль. Подружки испугались, поэтому 5 со страху прыгнула в маленький карман, а 3 – в большой, но от этого содержимое сумочки не изменилось. 	Когда опасность миновала, то подружки выбрались наружу и придумали правило: от перемены мест слагаемых сумма не меняется: 5 + 3 = 3 + 5”.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Ребусы и закономерности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5 </a:t>
            </a:r>
            <a:r>
              <a:rPr lang="ru-RU" b="1" baseline="30000" dirty="0" smtClean="0"/>
              <a:t>,</a:t>
            </a:r>
            <a:r>
              <a:rPr lang="ru-RU" dirty="0" smtClean="0"/>
              <a:t>  </a:t>
            </a:r>
            <a:r>
              <a:rPr lang="ru-RU" dirty="0" err="1" smtClean="0"/>
              <a:t>н</a:t>
            </a:r>
            <a:r>
              <a:rPr lang="ru-RU" dirty="0" smtClean="0"/>
              <a:t> </a:t>
            </a:r>
            <a:r>
              <a:rPr lang="ru-RU" b="1" dirty="0" smtClean="0"/>
              <a:t> </a:t>
            </a:r>
            <a:r>
              <a:rPr lang="ru-RU" b="1" baseline="30000" dirty="0" smtClean="0"/>
              <a:t>,</a:t>
            </a:r>
            <a:r>
              <a:rPr lang="ru-RU" b="1" dirty="0" smtClean="0"/>
              <a:t> </a:t>
            </a:r>
            <a:r>
              <a:rPr lang="ru-RU" dirty="0" smtClean="0"/>
              <a:t>	          (пятница)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	Па   </a:t>
            </a:r>
            <a:r>
              <a:rPr lang="ru-RU" baseline="30000" dirty="0" smtClean="0"/>
              <a:t>,</a:t>
            </a:r>
            <a:r>
              <a:rPr lang="ru-RU" dirty="0" err="1" smtClean="0"/>
              <a:t>Зж</a:t>
            </a:r>
            <a:r>
              <a:rPr lang="ru-RU" dirty="0" smtClean="0"/>
              <a:t>		 (Париж) 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2285984" y="2571744"/>
            <a:ext cx="238125" cy="260350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2571736" y="2571744"/>
            <a:ext cx="238125" cy="260350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вы это объясните  2+2=5  ?</a:t>
            </a:r>
            <a:endParaRPr lang="ru-RU" dirty="0"/>
          </a:p>
        </p:txBody>
      </p:sp>
      <p:pic>
        <p:nvPicPr>
          <p:cNvPr id="4" name="Содержимое 3" descr="square-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2972793"/>
            <a:ext cx="2643206" cy="239776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Игры с геометрическими фигурами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Примеры изображений, </a:t>
            </a:r>
          </a:p>
          <a:p>
            <a:pPr>
              <a:buNone/>
            </a:pPr>
            <a:r>
              <a:rPr lang="ru-RU" dirty="0" smtClean="0"/>
              <a:t>которые можно сложить</a:t>
            </a:r>
          </a:p>
          <a:p>
            <a:pPr>
              <a:buNone/>
            </a:pPr>
            <a:r>
              <a:rPr lang="ru-RU" dirty="0" smtClean="0"/>
              <a:t> из простых</a:t>
            </a:r>
          </a:p>
          <a:p>
            <a:pPr>
              <a:buNone/>
            </a:pPr>
            <a:r>
              <a:rPr lang="ru-RU" dirty="0" smtClean="0"/>
              <a:t> геометрических </a:t>
            </a:r>
          </a:p>
          <a:p>
            <a:pPr>
              <a:buNone/>
            </a:pPr>
            <a:r>
              <a:rPr lang="ru-RU" dirty="0" smtClean="0"/>
              <a:t>фигур.</a:t>
            </a:r>
          </a:p>
          <a:p>
            <a:endParaRPr lang="ru-RU" dirty="0"/>
          </a:p>
        </p:txBody>
      </p:sp>
      <p:pic>
        <p:nvPicPr>
          <p:cNvPr id="4" name="Рисунок 3" descr="C:\Documents and Settings\Ната\Рабочий стол\tm_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500306"/>
            <a:ext cx="3000396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заключении…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buNone/>
            </a:pPr>
            <a:r>
              <a:rPr lang="ru-RU" sz="2000" dirty="0" smtClean="0"/>
              <a:t>		Работа  над развитием творческих способностей у детей должна быть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длительной и целенаправленной</a:t>
            </a:r>
            <a:r>
              <a:rPr lang="ru-RU" sz="2000" dirty="0" smtClean="0"/>
              <a:t>. </a:t>
            </a:r>
            <a:r>
              <a:rPr lang="ru-RU" sz="2000" dirty="0" err="1" smtClean="0"/>
              <a:t>Эпизодническое</a:t>
            </a:r>
            <a:r>
              <a:rPr lang="ru-RU" sz="2000" dirty="0" smtClean="0"/>
              <a:t> использование творческих задач не принесет желаемого результата. Конечно, умственную самостоятельность и «смекалку» нельзя ни «вдолбить», ни «вложить» ни в чью голову. Результаты надежды лишь тогда, когда введение в область математических знаний совершается в легкой и приятной форме, на предметах и примерах обыденной и повседневной обстановки, подобранные с надлежащим остроумием и занимательностью. </a:t>
            </a:r>
          </a:p>
          <a:p>
            <a:pPr lvl="1" algn="just"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		</a:t>
            </a:r>
            <a:r>
              <a:rPr lang="ru-RU" b="1" dirty="0" smtClean="0">
                <a:solidFill>
                  <a:schemeClr val="tx2"/>
                </a:solidFill>
              </a:rPr>
              <a:t>Порыв к творчеству может также легко угаснуть, как и возник, если оставить его без пищи.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chemeClr val="tx2"/>
                </a:solidFill>
              </a:rPr>
              <a:t>	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dirty="0" smtClean="0"/>
              <a:t>Константин Георгиевич Паустовский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785926"/>
            <a:ext cx="7693025" cy="4586301"/>
          </a:xfrm>
        </p:spPr>
        <p:txBody>
          <a:bodyPr numCol="2"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Веселые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стихи:</a:t>
            </a:r>
          </a:p>
          <a:p>
            <a:pPr>
              <a:buNone/>
            </a:pPr>
            <a:r>
              <a:rPr lang="ru-RU" sz="2000" dirty="0" smtClean="0"/>
              <a:t>2  15  42</a:t>
            </a:r>
          </a:p>
          <a:p>
            <a:pPr>
              <a:buNone/>
            </a:pPr>
            <a:r>
              <a:rPr lang="ru-RU" sz="2000" dirty="0" smtClean="0"/>
              <a:t>42  15</a:t>
            </a:r>
          </a:p>
          <a:p>
            <a:pPr>
              <a:buNone/>
            </a:pPr>
            <a:r>
              <a:rPr lang="ru-RU" sz="2000" dirty="0" smtClean="0"/>
              <a:t>37  08  5</a:t>
            </a:r>
          </a:p>
          <a:p>
            <a:pPr>
              <a:buNone/>
            </a:pPr>
            <a:r>
              <a:rPr lang="ru-RU" sz="2000" dirty="0" smtClean="0"/>
              <a:t>20  20  20!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sz="2000" dirty="0" smtClean="0"/>
              <a:t>7  14  100  0 </a:t>
            </a:r>
          </a:p>
          <a:p>
            <a:pPr>
              <a:buNone/>
            </a:pPr>
            <a:r>
              <a:rPr lang="ru-RU" sz="2000" dirty="0" smtClean="0"/>
              <a:t>2  00  13</a:t>
            </a:r>
          </a:p>
          <a:p>
            <a:pPr>
              <a:buNone/>
            </a:pPr>
            <a:r>
              <a:rPr lang="ru-RU" sz="2000" dirty="0" smtClean="0"/>
              <a:t>37  08  5 </a:t>
            </a:r>
          </a:p>
          <a:p>
            <a:pPr>
              <a:buNone/>
            </a:pPr>
            <a:r>
              <a:rPr lang="ru-RU" sz="2000" dirty="0" smtClean="0"/>
              <a:t>20  20  20!</a:t>
            </a:r>
          </a:p>
          <a:p>
            <a:pPr>
              <a:buNone/>
            </a:pPr>
            <a:r>
              <a:rPr lang="ru-RU" sz="2000" dirty="0" smtClean="0"/>
              <a:t>  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Грустные стихи:</a:t>
            </a:r>
          </a:p>
          <a:p>
            <a:pPr>
              <a:buNone/>
            </a:pPr>
            <a:r>
              <a:rPr lang="ru-RU" sz="2000" dirty="0" smtClean="0"/>
              <a:t> 511   16</a:t>
            </a:r>
          </a:p>
          <a:p>
            <a:pPr>
              <a:buNone/>
            </a:pPr>
            <a:r>
              <a:rPr lang="ru-RU" sz="2000" dirty="0" smtClean="0"/>
              <a:t>5   20  337</a:t>
            </a:r>
          </a:p>
          <a:p>
            <a:pPr>
              <a:buNone/>
            </a:pPr>
            <a:r>
              <a:rPr lang="ru-RU" sz="2000" dirty="0" smtClean="0"/>
              <a:t>712  19</a:t>
            </a:r>
          </a:p>
          <a:p>
            <a:pPr>
              <a:buNone/>
            </a:pPr>
            <a:r>
              <a:rPr lang="ru-RU" sz="2000" dirty="0" smtClean="0"/>
              <a:t>2,000,047 </a:t>
            </a:r>
          </a:p>
        </p:txBody>
      </p:sp>
      <p:pic>
        <p:nvPicPr>
          <p:cNvPr id="4" name="Рисунок 3" descr="а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4143380"/>
            <a:ext cx="2214578" cy="219596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Улыбнитесь…</a:t>
            </a:r>
            <a:br>
              <a:rPr lang="ru-RU" dirty="0" smtClean="0"/>
            </a:br>
            <a:r>
              <a:rPr lang="ru-RU" dirty="0" smtClean="0"/>
              <a:t>«Математическая поэзия»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2362200"/>
            <a:ext cx="7622232" cy="3731096"/>
          </a:xfrm>
          <a:ln w="38100">
            <a:solidFill>
              <a:srgbClr val="FFC000"/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sz="3200" i="1" dirty="0" smtClean="0">
              <a:solidFill>
                <a:schemeClr val="hlink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3200" i="1" dirty="0" smtClean="0">
                <a:solidFill>
                  <a:schemeClr val="hlink"/>
                </a:solidFill>
                <a:latin typeface="Georgia" pitchFamily="18" charset="0"/>
              </a:rPr>
              <a:t>«Развитие </a:t>
            </a:r>
            <a:r>
              <a:rPr lang="ru-RU" sz="3200" i="1" dirty="0">
                <a:solidFill>
                  <a:schemeClr val="hlink"/>
                </a:solidFill>
                <a:latin typeface="Georgia" pitchFamily="18" charset="0"/>
              </a:rPr>
              <a:t>творческих способностей </a:t>
            </a:r>
            <a:r>
              <a:rPr lang="ru-RU" sz="3200" i="1" dirty="0" smtClean="0">
                <a:solidFill>
                  <a:schemeClr val="hlink"/>
                </a:solidFill>
                <a:latin typeface="Georgia" pitchFamily="18" charset="0"/>
              </a:rPr>
              <a:t>обучающихся </a:t>
            </a:r>
            <a:r>
              <a:rPr lang="ru-RU" sz="3200" i="1" dirty="0">
                <a:solidFill>
                  <a:schemeClr val="hlink"/>
                </a:solidFill>
                <a:latin typeface="Georgia" pitchFamily="18" charset="0"/>
              </a:rPr>
              <a:t/>
            </a:r>
            <a:br>
              <a:rPr lang="ru-RU" sz="3200" i="1" dirty="0">
                <a:solidFill>
                  <a:schemeClr val="hlink"/>
                </a:solidFill>
                <a:latin typeface="Georgia" pitchFamily="18" charset="0"/>
              </a:rPr>
            </a:br>
            <a:r>
              <a:rPr lang="ru-RU" sz="3200" i="1" dirty="0">
                <a:solidFill>
                  <a:schemeClr val="hlink"/>
                </a:solidFill>
                <a:latin typeface="Georgia" pitchFamily="18" charset="0"/>
              </a:rPr>
              <a:t>на уроках </a:t>
            </a:r>
            <a:r>
              <a:rPr lang="ru-RU" sz="3200" i="1" dirty="0" smtClean="0">
                <a:solidFill>
                  <a:schemeClr val="hlink"/>
                </a:solidFill>
                <a:latin typeface="Georgia" pitchFamily="18" charset="0"/>
              </a:rPr>
              <a:t>математики»</a:t>
            </a:r>
          </a:p>
          <a:p>
            <a:pPr marL="0" lvl="0" indent="0" algn="ctr">
              <a:spcBef>
                <a:spcPct val="0"/>
              </a:spcBef>
              <a:buClrTx/>
              <a:buSzTx/>
              <a:buNone/>
            </a:pPr>
            <a:endParaRPr lang="ru-RU" sz="1800" b="1" kern="12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>
              <a:spcBef>
                <a:spcPct val="0"/>
              </a:spcBef>
              <a:buClrTx/>
              <a:buSzTx/>
              <a:buNone/>
            </a:pPr>
            <a:endParaRPr lang="ru-RU" sz="1800" b="1" kern="1200" dirty="0" smtClean="0">
              <a:solidFill>
                <a:srgbClr val="000000"/>
              </a:solidFill>
              <a:latin typeface="Arial" charset="0"/>
            </a:endParaRPr>
          </a:p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ru-RU" sz="1800" b="1" kern="12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Подготовила</a:t>
            </a:r>
            <a:r>
              <a:rPr lang="ru-RU" sz="1800" b="1" kern="12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: </a:t>
            </a:r>
            <a:r>
              <a:rPr lang="ru-RU" sz="1800" b="1" kern="12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Левченко И.Н.,</a:t>
            </a:r>
            <a:endParaRPr lang="ru-RU" sz="1800" b="1" kern="1200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ru-RU" sz="1800" b="1" kern="12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учитель начальных </a:t>
            </a:r>
            <a:r>
              <a:rPr lang="ru-RU" sz="1800" b="1" kern="12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классов</a:t>
            </a:r>
          </a:p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ru-RU" sz="1800" b="1" kern="12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МБОУ «</a:t>
            </a:r>
            <a:r>
              <a:rPr lang="ru-RU" sz="1800" b="1" kern="1200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Ливенская</a:t>
            </a:r>
            <a:r>
              <a:rPr lang="ru-RU" sz="1800" b="1" kern="12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СОШ № 2»</a:t>
            </a:r>
            <a:endParaRPr lang="ru-RU" sz="1800" b="1" kern="1200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endParaRPr lang="ru-RU" sz="3200" i="1" dirty="0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4" name="WordArt 9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Мастер - класс</a:t>
            </a:r>
          </a:p>
        </p:txBody>
      </p:sp>
    </p:spTree>
    <p:extLst>
      <p:ext uri="{BB962C8B-B14F-4D97-AF65-F5344CB8AC3E}">
        <p14:creationId xmlns:p14="http://schemas.microsoft.com/office/powerpoint/2010/main" val="233201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0_8611_f2c75a23_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3130"/>
            <a:ext cx="8136904" cy="54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980728"/>
            <a:ext cx="8206680" cy="1948206"/>
          </a:xfrm>
        </p:spPr>
        <p:txBody>
          <a:bodyPr/>
          <a:lstStyle/>
          <a:p>
            <a:r>
              <a:rPr lang="ru-RU" sz="3200" dirty="0">
                <a:solidFill>
                  <a:schemeClr val="hlink"/>
                </a:solidFill>
              </a:rPr>
              <a:t>Развитие творческих способностей </a:t>
            </a:r>
            <a:r>
              <a:rPr lang="ru-RU" sz="3200" dirty="0" smtClean="0">
                <a:solidFill>
                  <a:schemeClr val="hlink"/>
                </a:solidFill>
              </a:rPr>
              <a:t>обучающихся</a:t>
            </a:r>
            <a:r>
              <a:rPr lang="ru-RU" sz="3200" dirty="0" smtClean="0">
                <a:solidFill>
                  <a:schemeClr val="hlink"/>
                </a:solidFill>
              </a:rPr>
              <a:t> </a:t>
            </a:r>
            <a:r>
              <a:rPr lang="ru-RU" sz="3200" dirty="0">
                <a:solidFill>
                  <a:schemeClr val="hlink"/>
                </a:solidFill>
              </a:rPr>
              <a:t/>
            </a:r>
            <a:br>
              <a:rPr lang="ru-RU" sz="3200" dirty="0">
                <a:solidFill>
                  <a:schemeClr val="hlink"/>
                </a:solidFill>
              </a:rPr>
            </a:br>
            <a:r>
              <a:rPr lang="ru-RU" sz="3200" dirty="0">
                <a:solidFill>
                  <a:schemeClr val="hlink"/>
                </a:solidFill>
              </a:rPr>
              <a:t>на уроках математики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714620"/>
            <a:ext cx="4184680" cy="2071702"/>
          </a:xfrm>
        </p:spPr>
        <p:txBody>
          <a:bodyPr/>
          <a:lstStyle/>
          <a:p>
            <a:pPr algn="just"/>
            <a:r>
              <a:rPr lang="en-US" sz="2000" i="1" dirty="0" smtClean="0">
                <a:latin typeface="Adobe Caslon Pro" pitchFamily="18" charset="0"/>
              </a:rPr>
              <a:t>	</a:t>
            </a:r>
            <a:r>
              <a:rPr lang="ru-RU" sz="2000" i="1" dirty="0" smtClean="0">
                <a:latin typeface="Adobe Caslon Pro" pitchFamily="18" charset="0"/>
              </a:rPr>
              <a:t>Предмет математики настолько серьезен, что полезно не упустить случая сделать его немного занимательным.</a:t>
            </a:r>
          </a:p>
          <a:p>
            <a:pPr algn="just"/>
            <a:r>
              <a:rPr lang="en-US" sz="2000" i="1" dirty="0" smtClean="0">
                <a:latin typeface="Adobe Caslon Pro" pitchFamily="18" charset="0"/>
              </a:rPr>
              <a:t>			 </a:t>
            </a:r>
            <a:r>
              <a:rPr lang="ru-RU" sz="2000" i="1" dirty="0" smtClean="0">
                <a:latin typeface="Adobe Caslon Pro" pitchFamily="18" charset="0"/>
              </a:rPr>
              <a:t>Б. Паскаль</a:t>
            </a:r>
            <a:endParaRPr lang="ru-RU" sz="2000" dirty="0"/>
          </a:p>
        </p:txBody>
      </p:sp>
      <p:pic>
        <p:nvPicPr>
          <p:cNvPr id="2052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597275"/>
            <a:ext cx="2016125" cy="201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solidFill>
                  <a:srgbClr val="FF0066"/>
                </a:solidFill>
              </a:rPr>
              <a:t>Цель мастер - класса</a:t>
            </a:r>
            <a:r>
              <a:rPr lang="ru-RU" u="sng" dirty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  <a:ln w="76200" cmpd="tri">
            <a:solidFill>
              <a:srgbClr val="008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Раскрытие возможности использования творческих заданий для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активизации познавательной деятельности младших школьников на уроках математики </a:t>
            </a:r>
            <a:endParaRPr lang="ru-RU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609600" indent="-609600">
              <a:buFontTx/>
              <a:buNone/>
            </a:pPr>
            <a:endParaRPr lang="ru-RU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45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4400" i="1" dirty="0">
                <a:latin typeface="Bodoni MT Black" pitchFamily="18" charset="0"/>
              </a:rPr>
              <a:t>Что такое творчество?</a:t>
            </a:r>
            <a:r>
              <a:rPr lang="ru-RU" sz="4400" dirty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7693025" cy="2651125"/>
          </a:xfrm>
        </p:spPr>
        <p:txBody>
          <a:bodyPr/>
          <a:lstStyle/>
          <a:p>
            <a:pPr algn="just"/>
            <a:r>
              <a:rPr lang="ru-RU" sz="2000" b="1" i="1" u="sng" dirty="0">
                <a:solidFill>
                  <a:schemeClr val="tx2"/>
                </a:solidFill>
              </a:rPr>
              <a:t>Творчество </a:t>
            </a:r>
            <a:r>
              <a:rPr lang="ru-RU" sz="2000" dirty="0"/>
              <a:t>– это создание нового, прекрасного, оно противостоит шаблону, оно наполняет жизнь радостью, возбуждает потребность в знании, работу мысли, вводит человека в атмосферу вечного поиска</a:t>
            </a:r>
            <a:r>
              <a:rPr lang="ru-RU" sz="2000" dirty="0" smtClean="0"/>
              <a:t>. </a:t>
            </a:r>
            <a:endParaRPr lang="en-US" sz="2000" dirty="0"/>
          </a:p>
          <a:p>
            <a:pPr algn="just"/>
            <a:r>
              <a:rPr lang="ru-RU" sz="2000" dirty="0" smtClean="0"/>
              <a:t>Творчество неотделимо от знаний и умений. Способность и готовность к творчеству становится чертой личности человека, </a:t>
            </a:r>
            <a:r>
              <a:rPr lang="ru-RU" sz="2000" dirty="0" err="1" smtClean="0"/>
              <a:t>креативностью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Творчеству благоприятствует развитие наблюдательности, лёгкость комбинирования извлекаемой из памяти информации. Творческие возможности зависят не только от умственных способностей, но и от определённых черт характера.</a:t>
            </a:r>
            <a:endParaRPr lang="ru-RU" sz="2000" u="sng" dirty="0"/>
          </a:p>
          <a:p>
            <a:pPr algn="just">
              <a:buFont typeface="Wingdings" pitchFamily="2" charset="2"/>
              <a:buNone/>
            </a:pPr>
            <a:r>
              <a:rPr lang="ru-RU" sz="2000" dirty="0"/>
              <a:t>	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6148" name="Picture 4" descr="школа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58082" y="214290"/>
            <a:ext cx="114300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4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900113" y="6143644"/>
            <a:ext cx="7693025" cy="295256"/>
          </a:xfrm>
        </p:spPr>
        <p:txBody>
          <a:bodyPr/>
          <a:lstStyle/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latin typeface="Bodoni MT Black" pitchFamily="18" charset="0"/>
              </a:rPr>
              <a:t>Условия творческого  развития</a:t>
            </a:r>
            <a:r>
              <a:rPr lang="ru-RU" dirty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/>
              <a:t>А) Свободная атмосфера в школе и классе.</a:t>
            </a:r>
          </a:p>
          <a:p>
            <a:pPr>
              <a:buNone/>
            </a:pPr>
            <a:r>
              <a:rPr lang="ru-RU" sz="2400" dirty="0"/>
              <a:t>Б) Доверие и уважение к ученикам со стороны учителя, помощь детям.</a:t>
            </a:r>
          </a:p>
          <a:p>
            <a:pPr>
              <a:buNone/>
            </a:pPr>
            <a:r>
              <a:rPr lang="ru-RU" sz="2400" dirty="0"/>
              <a:t>В) Высокий уровень познавательных интересов среди учащихся, игровые методики учителя.</a:t>
            </a:r>
          </a:p>
          <a:p>
            <a:pPr>
              <a:buNone/>
            </a:pPr>
            <a:r>
              <a:rPr lang="ru-RU" sz="2400" dirty="0"/>
              <a:t>Г) Внимание к интересам каждого ученика, его склонностям, здоровью, к его способностям.</a:t>
            </a:r>
          </a:p>
        </p:txBody>
      </p:sp>
      <p:pic>
        <p:nvPicPr>
          <p:cNvPr id="6" name="Рисунок 5" descr="1259068364_dsc059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286388"/>
            <a:ext cx="1362076" cy="1362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0"/>
            <a:ext cx="7924800" cy="1143000"/>
          </a:xfrm>
        </p:spPr>
        <p:txBody>
          <a:bodyPr/>
          <a:lstStyle/>
          <a:p>
            <a:pPr algn="ctr"/>
            <a:r>
              <a:rPr lang="ru-RU" dirty="0"/>
              <a:t>Виды </a:t>
            </a:r>
            <a:r>
              <a:rPr lang="ru-RU" dirty="0" smtClean="0"/>
              <a:t>творчества </a:t>
            </a:r>
            <a:br>
              <a:rPr lang="ru-RU" dirty="0" smtClean="0"/>
            </a:br>
            <a:r>
              <a:rPr lang="ru-RU" dirty="0" smtClean="0"/>
              <a:t>на уроке математики</a:t>
            </a:r>
            <a:endParaRPr 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50975" y="2362200"/>
            <a:ext cx="7693025" cy="3724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857224" y="2786058"/>
          <a:ext cx="7704138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latin typeface="Bodoni MT Black" pitchFamily="18" charset="0"/>
              </a:rPr>
              <a:t>Этапы </a:t>
            </a:r>
            <a:br>
              <a:rPr lang="ru-RU" i="1" dirty="0">
                <a:latin typeface="Bodoni MT Black" pitchFamily="18" charset="0"/>
              </a:rPr>
            </a:br>
            <a:r>
              <a:rPr lang="ru-RU" i="1" dirty="0">
                <a:latin typeface="Bodoni MT Black" pitchFamily="18" charset="0"/>
              </a:rPr>
              <a:t>развития творчества</a:t>
            </a:r>
            <a:r>
              <a:rPr lang="ru-RU" sz="3200" i="1" dirty="0">
                <a:latin typeface="Bodoni MT Black" pitchFamily="18" charset="0"/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060575"/>
            <a:ext cx="8172450" cy="429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dirty="0"/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chemeClr val="tx2"/>
                </a:solidFill>
              </a:rPr>
              <a:t>Подготовительный</a:t>
            </a:r>
            <a:r>
              <a:rPr lang="ru-RU" sz="2400" i="1" dirty="0"/>
              <a:t> </a:t>
            </a:r>
            <a:r>
              <a:rPr lang="ru-RU" sz="2400" dirty="0"/>
              <a:t>(элементы творчества в обычной, исполнительской деятельности, например, </a:t>
            </a:r>
            <a:r>
              <a:rPr lang="ru-RU" sz="2400" dirty="0" smtClean="0"/>
              <a:t>игры «Кто больше?») </a:t>
            </a:r>
            <a:r>
              <a:rPr lang="ru-RU" sz="2400" dirty="0"/>
              <a:t>- проходит чаще в 1-2 классах.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chemeClr val="tx2"/>
                </a:solidFill>
              </a:rPr>
              <a:t>Исследовательский  </a:t>
            </a:r>
            <a:r>
              <a:rPr lang="ru-RU" sz="2400" dirty="0"/>
              <a:t>(творчество в изучении предмета, </a:t>
            </a:r>
            <a:r>
              <a:rPr lang="ru-RU" sz="2400" dirty="0" smtClean="0"/>
              <a:t>через решение проблемных ситуаций), </a:t>
            </a:r>
            <a:r>
              <a:rPr lang="ru-RU" sz="2400" dirty="0"/>
              <a:t>проходит во 2-3 классах.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chemeClr val="tx2"/>
                </a:solidFill>
              </a:rPr>
              <a:t>Самовыражение </a:t>
            </a:r>
            <a:r>
              <a:rPr lang="ru-RU" sz="2400" dirty="0"/>
              <a:t>через различные виды деятельности (например, сочинение «хитрых» </a:t>
            </a:r>
            <a:r>
              <a:rPr lang="ru-RU" sz="2400" dirty="0" smtClean="0"/>
              <a:t>задач, математических сказок, составление математических кроссвордов, закономерностей, ребусов), </a:t>
            </a:r>
            <a:r>
              <a:rPr lang="ru-RU" sz="2400" dirty="0"/>
              <a:t>проходит больше в 3-4 классах.</a:t>
            </a:r>
            <a:endParaRPr lang="ru-RU" sz="2400" i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>
                <a:solidFill>
                  <a:schemeClr val="tx2"/>
                </a:solidFill>
                <a:latin typeface="Bodoni MT Black" pitchFamily="18" charset="0"/>
              </a:rPr>
              <a:t>Творческое развитие доступно каждому ребёнку</a:t>
            </a:r>
            <a:r>
              <a:rPr lang="ru-RU" sz="2400" i="1" dirty="0">
                <a:solidFill>
                  <a:schemeClr val="tx2"/>
                </a:solidFill>
                <a:latin typeface="Bodoni MT Black" pitchFamily="18" charset="0"/>
              </a:rPr>
              <a:t>.</a:t>
            </a:r>
          </a:p>
        </p:txBody>
      </p:sp>
      <p:pic>
        <p:nvPicPr>
          <p:cNvPr id="8196" name="Picture 4" descr="image думай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188913"/>
            <a:ext cx="1765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924800" cy="1143000"/>
          </a:xfrm>
        </p:spPr>
        <p:txBody>
          <a:bodyPr/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Типы задач </a:t>
            </a:r>
            <a:br>
              <a:rPr lang="ru-RU" sz="2800" dirty="0" smtClean="0"/>
            </a:br>
            <a:r>
              <a:rPr lang="ru-RU" sz="2800" dirty="0" smtClean="0"/>
              <a:t>для развития активного  самостоятельного, творческого мышления </a:t>
            </a:r>
            <a:r>
              <a:rPr lang="ru-RU" sz="2400" dirty="0" smtClean="0"/>
              <a:t>(по В.А. </a:t>
            </a:r>
            <a:r>
              <a:rPr lang="ru-RU" sz="2400" dirty="0" err="1" smtClean="0"/>
              <a:t>Крутецкому</a:t>
            </a:r>
            <a:r>
              <a:rPr lang="ru-RU" sz="2400" dirty="0" smtClean="0"/>
              <a:t>)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- задачи с не сформулированным вопросом;</a:t>
            </a:r>
          </a:p>
          <a:p>
            <a:r>
              <a:rPr lang="ru-RU" dirty="0" smtClean="0"/>
              <a:t>  - задачи с недостающими данными;</a:t>
            </a:r>
          </a:p>
          <a:p>
            <a:r>
              <a:rPr lang="ru-RU" dirty="0" smtClean="0"/>
              <a:t>  - задачи с излишними данными;</a:t>
            </a:r>
          </a:p>
          <a:p>
            <a:r>
              <a:rPr lang="ru-RU" dirty="0" smtClean="0"/>
              <a:t>  - задачи с несколькими решениями;</a:t>
            </a:r>
          </a:p>
          <a:p>
            <a:r>
              <a:rPr lang="ru-RU" dirty="0" smtClean="0"/>
              <a:t>  - задачи с меняющимся содержанием;</a:t>
            </a:r>
          </a:p>
          <a:p>
            <a:r>
              <a:rPr lang="ru-RU" dirty="0" smtClean="0"/>
              <a:t>  - задачи на логическое мышление.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Развитие творческих способностей учащихся на математике">
  <a:themeElements>
    <a:clrScheme name="Капсулы 4">
      <a:dk1>
        <a:srgbClr val="000000"/>
      </a:dk1>
      <a:lt1>
        <a:srgbClr val="FFFFFF"/>
      </a:lt1>
      <a:dk2>
        <a:srgbClr val="9900CC"/>
      </a:dk2>
      <a:lt2>
        <a:srgbClr val="006600"/>
      </a:lt2>
      <a:accent1>
        <a:srgbClr val="33CC33"/>
      </a:accent1>
      <a:accent2>
        <a:srgbClr val="FFCC66"/>
      </a:accent2>
      <a:accent3>
        <a:srgbClr val="FFFFFF"/>
      </a:accent3>
      <a:accent4>
        <a:srgbClr val="000000"/>
      </a:accent4>
      <a:accent5>
        <a:srgbClr val="ADE2AD"/>
      </a:accent5>
      <a:accent6>
        <a:srgbClr val="E7B95C"/>
      </a:accent6>
      <a:hlink>
        <a:srgbClr val="0033CC"/>
      </a:hlink>
      <a:folHlink>
        <a:srgbClr val="CC0066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Развитие творческих способностей учащихся на математике</Template>
  <TotalTime>235</TotalTime>
  <Words>421</Words>
  <Application>Microsoft Office PowerPoint</Application>
  <PresentationFormat>Экран (4:3)</PresentationFormat>
  <Paragraphs>97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Развитие творческих способностей учащихся на математике</vt:lpstr>
      <vt:lpstr>Презентация PowerPoint</vt:lpstr>
      <vt:lpstr>Мастер - класс</vt:lpstr>
      <vt:lpstr>Развитие творческих способностей обучающихся  на уроках математики</vt:lpstr>
      <vt:lpstr>Цель мастер - класса:</vt:lpstr>
      <vt:lpstr>Что такое творчество? </vt:lpstr>
      <vt:lpstr>Условия творческого  развития </vt:lpstr>
      <vt:lpstr>Виды творчества  на уроке математики</vt:lpstr>
      <vt:lpstr>Этапы  развития творчества </vt:lpstr>
      <vt:lpstr>   Типы задач  для развития активного  самостоятельного, творческого мышления (по В.А. Крутецкому) </vt:lpstr>
      <vt:lpstr>Мечты….</vt:lpstr>
      <vt:lpstr>Упражнения для развития «художественного» творчества</vt:lpstr>
      <vt:lpstr>Примеры детского творчества</vt:lpstr>
      <vt:lpstr>Математическая сказка</vt:lpstr>
      <vt:lpstr>Ребусы и закономерности</vt:lpstr>
      <vt:lpstr>Как вы это объясните  2+2=5  ?</vt:lpstr>
      <vt:lpstr>Игры с геометрическими фигурами</vt:lpstr>
      <vt:lpstr>В заключении…</vt:lpstr>
      <vt:lpstr>Презентация PowerPoint</vt:lpstr>
      <vt:lpstr>Улыбнитесь… «Математическая поэзия»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учащихся  на уроках математики</dc:title>
  <dc:creator>Ната</dc:creator>
  <cp:lastModifiedBy>User</cp:lastModifiedBy>
  <cp:revision>28</cp:revision>
  <dcterms:created xsi:type="dcterms:W3CDTF">2009-12-28T14:16:32Z</dcterms:created>
  <dcterms:modified xsi:type="dcterms:W3CDTF">2015-03-25T23:23:34Z</dcterms:modified>
</cp:coreProperties>
</file>