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6" r:id="rId3"/>
    <p:sldId id="257" r:id="rId4"/>
    <p:sldId id="258" r:id="rId5"/>
    <p:sldId id="259" r:id="rId6"/>
    <p:sldId id="275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98A6DE-D799-4C35-9618-4894BE20A5F8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4F27D6-8A13-4268-9C52-E495F74F1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92697"/>
            <a:ext cx="8458200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МОУ «СОШ п. </a:t>
            </a:r>
            <a:r>
              <a:rPr lang="ru-RU" sz="2200" dirty="0" err="1" smtClean="0"/>
              <a:t>Новозаволжский</a:t>
            </a:r>
            <a:r>
              <a:rPr lang="ru-RU" sz="1800" dirty="0" smtClean="0"/>
              <a:t>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>Урок </a:t>
            </a:r>
            <a:r>
              <a:rPr lang="ru-RU" dirty="0" smtClean="0"/>
              <a:t>математики в</a:t>
            </a:r>
            <a:br>
              <a:rPr lang="ru-RU" dirty="0" smtClean="0"/>
            </a:br>
            <a:r>
              <a:rPr lang="ru-RU" dirty="0" smtClean="0"/>
              <a:t> 4 </a:t>
            </a:r>
            <a:r>
              <a:rPr lang="ru-RU" dirty="0" smtClean="0"/>
              <a:t>классе по теме: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Нахождение </a:t>
            </a:r>
            <a:r>
              <a:rPr lang="ru-RU" b="1" dirty="0">
                <a:solidFill>
                  <a:srgbClr val="FF0000"/>
                </a:solidFill>
                <a:effectLst/>
              </a:rPr>
              <a:t>неизвестного числа в равенствах вида: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х+5=7»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365104"/>
            <a:ext cx="5298952" cy="2016224"/>
          </a:xfrm>
        </p:spPr>
        <p:txBody>
          <a:bodyPr>
            <a:noAutofit/>
          </a:bodyPr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Выполнила </a:t>
            </a:r>
            <a:r>
              <a:rPr lang="ru-RU" sz="28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МОУ «СОШ 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п. </a:t>
            </a:r>
            <a:r>
              <a:rPr lang="ru-RU" sz="2800" dirty="0" err="1" smtClean="0">
                <a:solidFill>
                  <a:schemeClr val="tx1"/>
                </a:solidFill>
              </a:rPr>
              <a:t>Новозаволжский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800" dirty="0" err="1">
                <a:solidFill>
                  <a:schemeClr val="tx1"/>
                </a:solidFill>
              </a:rPr>
              <a:t>Н</a:t>
            </a:r>
            <a:r>
              <a:rPr lang="ru-RU" sz="2800" dirty="0" err="1" smtClean="0">
                <a:solidFill>
                  <a:schemeClr val="tx1"/>
                </a:solidFill>
              </a:rPr>
              <a:t>едилько</a:t>
            </a:r>
            <a:r>
              <a:rPr lang="ru-RU" sz="2800" dirty="0" smtClean="0">
                <a:solidFill>
                  <a:schemeClr val="tx1"/>
                </a:solidFill>
              </a:rPr>
              <a:t> Ольга Владимировна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Карточка - помощница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i="1" u="sng" dirty="0" smtClean="0">
                <a:latin typeface="Arial Black" pitchFamily="34" charset="0"/>
              </a:rPr>
              <a:t>План решения: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Arial Black" pitchFamily="34" charset="0"/>
              </a:rPr>
              <a:t>Обозначаю неизвестное число буквой х.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Arial Black" pitchFamily="34" charset="0"/>
              </a:rPr>
              <a:t>Составляю равенство.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Arial Black" pitchFamily="34" charset="0"/>
              </a:rPr>
              <a:t>Вычисляю неизвестное число по правилу.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Задача.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Х + 8 = 15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Х = 15 – 8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Х= 7</a:t>
            </a: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Ответ: 7 рыбок было в аквариуме.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Логическая задача.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Участвовали: Ваня, Гриша и Дима.</a:t>
            </a:r>
          </a:p>
          <a:p>
            <a:pPr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Гриша – не 2-е и не 3-е место.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Дима – не 3-е место.</a:t>
            </a: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Гриша – 1-е место, 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Дима – 2-е место,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Ваня – 3-е место.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Работаем по карточкам.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 Найди и подчеркни уравнения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 (низкий уровень)</a:t>
            </a: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 Найди и реши уравнение с помощью машины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(средний уровень)</a:t>
            </a: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3. Найди и реши уравнение, применяя правило</a:t>
            </a:r>
            <a:r>
              <a:rPr lang="ru-RU" b="1" dirty="0"/>
              <a:t> </a:t>
            </a:r>
            <a:r>
              <a:rPr lang="ru-RU" b="1" dirty="0" smtClean="0"/>
              <a:t>(высокий уровень)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Проверка.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5072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 уровень                      2 уровень                                     3 уровень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1204+69=1273                    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х+205=331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х+205=331</a:t>
            </a:r>
          </a:p>
          <a:p>
            <a:pPr>
              <a:buNone/>
            </a:pP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х+205=331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+205                                   х=331-205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а+520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900                      х.                    .331                       х=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126</a:t>
            </a:r>
          </a:p>
          <a:p>
            <a:pPr>
              <a:buNone/>
            </a:pP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в+186=540                                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200=438=638                          .  - 205                                 в+186=540   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_ 331            +126                        в=540-186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205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205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в=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354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126       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331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                 в+186=540       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.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+186            _ 540      +354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в.                  .540  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186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186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354 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540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-186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4429124" y="357187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>
            <a:off x="3496771" y="2608939"/>
            <a:ext cx="1357322" cy="714380"/>
          </a:xfrm>
          <a:prstGeom prst="arc">
            <a:avLst>
              <a:gd name="adj1" fmla="val 1117021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0800000">
            <a:off x="3603928" y="2751815"/>
            <a:ext cx="1143008" cy="428628"/>
          </a:xfrm>
          <a:prstGeom prst="arc">
            <a:avLst>
              <a:gd name="adj1" fmla="val 11104689"/>
              <a:gd name="adj2" fmla="val 214760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3245248" y="5517232"/>
            <a:ext cx="1200152" cy="785818"/>
          </a:xfrm>
          <a:prstGeom prst="arc">
            <a:avLst>
              <a:gd name="adj1" fmla="val 1064847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0800000">
            <a:off x="3259936" y="5607858"/>
            <a:ext cx="1170776" cy="785819"/>
          </a:xfrm>
          <a:prstGeom prst="arc">
            <a:avLst>
              <a:gd name="adj1" fmla="val 10947239"/>
              <a:gd name="adj2" fmla="val 1693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4286248" y="4071942"/>
            <a:ext cx="492922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178627" y="4107661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Рефлексия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ru-RU" i="1" dirty="0" smtClean="0"/>
          </a:p>
          <a:p>
            <a:pPr marL="0" indent="0" algn="ctr">
              <a:buFontTx/>
              <a:buNone/>
            </a:pPr>
            <a:endParaRPr lang="ru-RU" i="1" dirty="0"/>
          </a:p>
          <a:p>
            <a:pPr marL="0" indent="0" algn="ctr">
              <a:buFontTx/>
              <a:buNone/>
            </a:pPr>
            <a:r>
              <a:rPr lang="ru-RU" i="1" dirty="0" smtClean="0"/>
              <a:t>* </a:t>
            </a:r>
            <a:r>
              <a:rPr lang="ru-RU" i="1" dirty="0"/>
              <a:t>Было интересно… </a:t>
            </a:r>
            <a:endParaRPr lang="ru-RU" dirty="0"/>
          </a:p>
          <a:p>
            <a:pPr marL="0" indent="0" algn="ctr">
              <a:buFontTx/>
              <a:buNone/>
            </a:pPr>
            <a:r>
              <a:rPr lang="ru-RU" i="1" dirty="0"/>
              <a:t>*Теперь я могу…</a:t>
            </a:r>
            <a:endParaRPr lang="ru-RU" dirty="0"/>
          </a:p>
          <a:p>
            <a:pPr marL="0" indent="0" algn="ctr">
              <a:buFontTx/>
              <a:buNone/>
            </a:pPr>
            <a:r>
              <a:rPr lang="ru-RU" i="1" dirty="0"/>
              <a:t>* У меня получилось …</a:t>
            </a:r>
            <a:endParaRPr lang="ru-RU" dirty="0"/>
          </a:p>
          <a:p>
            <a:pPr marL="0" indent="0" algn="ctr">
              <a:buFontTx/>
              <a:buNone/>
            </a:pPr>
            <a:r>
              <a:rPr lang="ru-RU" dirty="0"/>
              <a:t>* На уроке мне понравилось…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8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rgbClr val="00B0F0"/>
                </a:solidFill>
              </a:rPr>
              <a:t>Домашнее задание: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с.103  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правило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с.109 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№33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733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0770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Спасибо </a:t>
            </a:r>
            <a:r>
              <a:rPr lang="ru-RU" sz="4400" dirty="0">
                <a:solidFill>
                  <a:srgbClr val="FF0000"/>
                </a:solidFill>
              </a:rPr>
              <a:t>за хорошую работу!</a:t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8380040" cy="3803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00B0F0"/>
                </a:solidFill>
              </a:rPr>
              <a:t>Молодцы!</a:t>
            </a:r>
            <a:endParaRPr lang="ru-RU" sz="8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Задачи урока: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u="sng" dirty="0" smtClean="0"/>
              <a:t>Образовательные</a:t>
            </a:r>
            <a:r>
              <a:rPr lang="ru-RU" i="1" u="sng" dirty="0"/>
              <a:t>: </a:t>
            </a:r>
            <a:r>
              <a:rPr lang="ru-RU" dirty="0"/>
              <a:t>познакомить детей с алгоритмом нахождения неизвестного слагаемого; совершенствовать вычислительные навыки.</a:t>
            </a:r>
          </a:p>
          <a:p>
            <a:pPr marL="0" indent="0">
              <a:buNone/>
            </a:pPr>
            <a:r>
              <a:rPr lang="ru-RU" i="1" u="sng" dirty="0"/>
              <a:t>Развивающие:</a:t>
            </a:r>
            <a:r>
              <a:rPr lang="ru-RU" u="sng" dirty="0"/>
              <a:t> </a:t>
            </a:r>
            <a:r>
              <a:rPr lang="ru-RU" dirty="0"/>
              <a:t>развивать внимание, речь, память, логическое мышление.</a:t>
            </a:r>
          </a:p>
          <a:p>
            <a:pPr marL="0" indent="0">
              <a:buNone/>
            </a:pPr>
            <a:r>
              <a:rPr lang="ru-RU" i="1" u="sng" dirty="0"/>
              <a:t>Воспитательные</a:t>
            </a:r>
            <a:r>
              <a:rPr lang="ru-RU" i="1" dirty="0"/>
              <a:t>:</a:t>
            </a:r>
            <a:r>
              <a:rPr lang="ru-RU" dirty="0"/>
              <a:t> формировать умение слушать и понимать речь других, прививать интерес к предмету.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17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229600" cy="3000396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Кабы всё знал, так бы не учился.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876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Разделите математические записи на две группы.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6563072" cy="4525963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в + 20 </a:t>
            </a:r>
            <a:r>
              <a:rPr lang="en-US" sz="4000" dirty="0" smtClean="0">
                <a:latin typeface="Arial Black" pitchFamily="34" charset="0"/>
              </a:rPr>
              <a:t>&lt;</a:t>
            </a:r>
            <a:r>
              <a:rPr lang="ru-RU" sz="4000" dirty="0" smtClean="0">
                <a:latin typeface="Arial Black" pitchFamily="34" charset="0"/>
              </a:rPr>
              <a:t> 50</a:t>
            </a:r>
          </a:p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х + 12 = 48</a:t>
            </a:r>
          </a:p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а - 20</a:t>
            </a:r>
            <a:r>
              <a:rPr lang="en-US" sz="4000" dirty="0" smtClean="0">
                <a:latin typeface="Arial Black" pitchFamily="34" charset="0"/>
              </a:rPr>
              <a:t> &gt; 60</a:t>
            </a:r>
          </a:p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с</a:t>
            </a:r>
            <a:r>
              <a:rPr lang="en-US" sz="4000" dirty="0" smtClean="0">
                <a:latin typeface="Arial Black" pitchFamily="34" charset="0"/>
              </a:rPr>
              <a:t> + 24 = 60</a:t>
            </a: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а + 35 = 55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равенства                     неравенства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err="1" smtClean="0">
                <a:latin typeface="Arial Black" pitchFamily="34" charset="0"/>
              </a:rPr>
              <a:t>х</a:t>
            </a:r>
            <a:r>
              <a:rPr lang="ru-RU" sz="4000" dirty="0" smtClean="0">
                <a:latin typeface="Arial Black" pitchFamily="34" charset="0"/>
              </a:rPr>
              <a:t> + 12 =48</a:t>
            </a:r>
          </a:p>
          <a:p>
            <a:pPr>
              <a:buNone/>
            </a:pPr>
            <a:endParaRPr lang="ru-RU" sz="4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с + 24 = 60</a:t>
            </a:r>
          </a:p>
          <a:p>
            <a:pPr>
              <a:buNone/>
            </a:pPr>
            <a:endParaRPr lang="ru-RU" sz="4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а + 35 = 55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в + 20 </a:t>
            </a:r>
            <a:r>
              <a:rPr lang="en-US" sz="4000" dirty="0" smtClean="0">
                <a:latin typeface="Arial Black" pitchFamily="34" charset="0"/>
              </a:rPr>
              <a:t>&lt; </a:t>
            </a:r>
            <a:r>
              <a:rPr lang="ru-RU" sz="4000" dirty="0" smtClean="0">
                <a:latin typeface="Arial Black" pitchFamily="34" charset="0"/>
              </a:rPr>
              <a:t>50</a:t>
            </a:r>
          </a:p>
          <a:p>
            <a:pPr>
              <a:buNone/>
            </a:pPr>
            <a:endParaRPr lang="ru-RU" sz="4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а – 20 </a:t>
            </a:r>
            <a:r>
              <a:rPr lang="en-US" sz="4000" dirty="0" smtClean="0">
                <a:latin typeface="Arial Black" pitchFamily="34" charset="0"/>
              </a:rPr>
              <a:t>&gt;</a:t>
            </a:r>
            <a:r>
              <a:rPr lang="ru-RU" sz="4000" dirty="0" smtClean="0">
                <a:latin typeface="Arial Black" pitchFamily="34" charset="0"/>
              </a:rPr>
              <a:t> 60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132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</a:t>
            </a:r>
            <a:r>
              <a:rPr lang="ru-RU" b="1" dirty="0" smtClean="0"/>
              <a:t>Тема урока: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effectLst/>
              </a:rPr>
              <a:t>Нахождение </a:t>
            </a:r>
            <a:r>
              <a:rPr lang="ru-RU" b="1" dirty="0">
                <a:solidFill>
                  <a:srgbClr val="FF0000"/>
                </a:solidFill>
                <a:effectLst/>
              </a:rPr>
              <a:t>неизвестного числа в равенствах вида: х+5=7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000528"/>
          </a:xfrm>
        </p:spPr>
        <p:txBody>
          <a:bodyPr>
            <a:noAutofit/>
          </a:bodyPr>
          <a:lstStyle/>
          <a:p>
            <a:r>
              <a:rPr lang="ru-RU" sz="5400" u="sng" dirty="0" smtClean="0">
                <a:solidFill>
                  <a:srgbClr val="FF0000"/>
                </a:solidFill>
              </a:rPr>
              <a:t>Уравнение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это равенство, в котором есть неизвестный компонент.</a:t>
            </a:r>
            <a:b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43388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FF0000"/>
                </a:solidFill>
              </a:rPr>
              <a:t>Решить уравнение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найти неизвестное число, которое можно записать вместо буквы, чтобы получить верное равенство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          1 ряд                         2 ряд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Х + 7050 =7153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Х = 7153 – 7050</a:t>
            </a:r>
          </a:p>
          <a:p>
            <a:pPr>
              <a:buNone/>
            </a:pP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  _7153</a:t>
            </a:r>
          </a:p>
          <a:p>
            <a:pPr>
              <a:buNone/>
            </a:pPr>
            <a:r>
              <a:rPr lang="ru-RU" sz="2800" u="sng" dirty="0" smtClean="0">
                <a:latin typeface="Arial Black" pitchFamily="34" charset="0"/>
              </a:rPr>
              <a:t>    7050  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     103</a:t>
            </a:r>
          </a:p>
          <a:p>
            <a:pPr>
              <a:buNone/>
            </a:pP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Ответ:  103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sz="2800" dirty="0" smtClean="0">
                <a:latin typeface="Arial Black" pitchFamily="34" charset="0"/>
              </a:rPr>
              <a:t>а + 316 =2004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а = 2004 – 316</a:t>
            </a:r>
          </a:p>
          <a:p>
            <a:pPr>
              <a:buNone/>
            </a:pPr>
            <a:r>
              <a:rPr lang="en-US" sz="2800" dirty="0" smtClean="0">
                <a:latin typeface="Arial Black" pitchFamily="34" charset="0"/>
              </a:rPr>
              <a:t>     </a:t>
            </a:r>
            <a:r>
              <a:rPr lang="ru-RU" sz="2800" dirty="0" smtClean="0">
                <a:latin typeface="Arial Black" pitchFamily="34" charset="0"/>
              </a:rPr>
              <a:t>.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ru-RU" sz="2800" dirty="0" smtClean="0">
                <a:latin typeface="Arial Black" pitchFamily="34" charset="0"/>
              </a:rPr>
              <a:t>.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ru-RU" sz="2800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  _20</a:t>
            </a:r>
            <a:r>
              <a:rPr lang="en-US" sz="2800" dirty="0" smtClean="0">
                <a:latin typeface="Arial Black" pitchFamily="34" charset="0"/>
              </a:rPr>
              <a:t>04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    </a:t>
            </a:r>
            <a:r>
              <a:rPr lang="ru-RU" sz="2800" u="sng" dirty="0" smtClean="0">
                <a:latin typeface="Arial Black" pitchFamily="34" charset="0"/>
              </a:rPr>
              <a:t> 316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   1688</a:t>
            </a:r>
          </a:p>
          <a:p>
            <a:pPr>
              <a:buNone/>
            </a:pP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Ответ: 1688</a:t>
            </a:r>
            <a:endParaRPr lang="en-U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280</TotalTime>
  <Words>444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МОУ «СОШ п. Новозаволжский»  Урок математики в  4 классе по теме:   «Нахождение неизвестного числа в равенствах вида: х+5=7»</vt:lpstr>
      <vt:lpstr>Задачи урока: </vt:lpstr>
      <vt:lpstr>Кабы всё знал, так бы не учился.</vt:lpstr>
      <vt:lpstr>Разделите математические записи на две группы. </vt:lpstr>
      <vt:lpstr>    равенства                     неравенства  </vt:lpstr>
      <vt:lpstr>           Тема урока:   Нахождение неизвестного числа в равенствах вида: х+5=7.</vt:lpstr>
      <vt:lpstr>Уравнение- это равенство, в котором есть неизвестный компонент. </vt:lpstr>
      <vt:lpstr>Решить уравнение - найти неизвестное число, которое можно записать вместо буквы, чтобы получить верное равенство </vt:lpstr>
      <vt:lpstr>          1 ряд                         2 ряд</vt:lpstr>
      <vt:lpstr>Карточка - помощница.</vt:lpstr>
      <vt:lpstr>Задача.</vt:lpstr>
      <vt:lpstr>Логическая задача.</vt:lpstr>
      <vt:lpstr>Работаем по карточкам.</vt:lpstr>
      <vt:lpstr>Проверка.</vt:lpstr>
      <vt:lpstr>Рефлексия</vt:lpstr>
      <vt:lpstr>Домашнее задание:</vt:lpstr>
      <vt:lpstr>  Спасибо за хорошую работу!  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4 классе</dc:title>
  <dc:creator>DNA7 X64</dc:creator>
  <cp:lastModifiedBy>Dom</cp:lastModifiedBy>
  <cp:revision>33</cp:revision>
  <dcterms:created xsi:type="dcterms:W3CDTF">2011-03-31T16:41:17Z</dcterms:created>
  <dcterms:modified xsi:type="dcterms:W3CDTF">2015-04-17T18:37:12Z</dcterms:modified>
</cp:coreProperties>
</file>