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9F83D-6270-4F7A-9471-C18AD544E96E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0D9DC-CAF0-4877-B31C-DD9133D03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08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0D9DC-CAF0-4877-B31C-DD9133D03FB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618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F570-890E-47F7-AD79-8E9B475400F3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C6AB-D170-4EBC-B413-A527CAF8D9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F570-890E-47F7-AD79-8E9B475400F3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C6AB-D170-4EBC-B413-A527CAF8D9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F570-890E-47F7-AD79-8E9B475400F3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C6AB-D170-4EBC-B413-A527CAF8D9CA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F570-890E-47F7-AD79-8E9B475400F3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C6AB-D170-4EBC-B413-A527CAF8D9C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F570-890E-47F7-AD79-8E9B475400F3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C6AB-D170-4EBC-B413-A527CAF8D9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F570-890E-47F7-AD79-8E9B475400F3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C6AB-D170-4EBC-B413-A527CAF8D9C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F570-890E-47F7-AD79-8E9B475400F3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C6AB-D170-4EBC-B413-A527CAF8D9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F570-890E-47F7-AD79-8E9B475400F3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C6AB-D170-4EBC-B413-A527CAF8D9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F570-890E-47F7-AD79-8E9B475400F3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C6AB-D170-4EBC-B413-A527CAF8D9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F570-890E-47F7-AD79-8E9B475400F3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C6AB-D170-4EBC-B413-A527CAF8D9CA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F570-890E-47F7-AD79-8E9B475400F3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C6AB-D170-4EBC-B413-A527CAF8D9C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51EF570-890E-47F7-AD79-8E9B475400F3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69EC6AB-D170-4EBC-B413-A527CAF8D9C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/>
                <a:ea typeface="Calibri"/>
              </a:rPr>
              <a:t>М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ожно привести коня к водопою, но заставить его напиться нельзя.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13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62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31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00808"/>
            <a:ext cx="7408333" cy="489654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</a:rPr>
              <a:t>П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ринципиальным отличием нового стандарта  является </a:t>
            </a:r>
          </a:p>
          <a:p>
            <a:pPr lvl="0" algn="just">
              <a:lnSpc>
                <a:spcPct val="150000"/>
              </a:lnSpc>
              <a:buFont typeface="Arial"/>
              <a:buChar char="•"/>
            </a:pPr>
            <a:r>
              <a:rPr lang="de-DE" b="1" kern="150" dirty="0" err="1" smtClean="0">
                <a:solidFill>
                  <a:srgbClr val="000000"/>
                </a:solidFill>
                <a:effectLst/>
                <a:latin typeface="Algerian" pitchFamily="82" charset="0"/>
                <a:ea typeface="Calibri"/>
                <a:cs typeface="Times New Roman"/>
              </a:rPr>
              <a:t>организовывать</a:t>
            </a:r>
            <a:r>
              <a:rPr lang="de-DE" b="1" kern="150" dirty="0" smtClean="0">
                <a:solidFill>
                  <a:srgbClr val="000000"/>
                </a:solidFill>
                <a:effectLst/>
                <a:latin typeface="Algerian" pitchFamily="82" charset="0"/>
                <a:ea typeface="Calibri"/>
                <a:cs typeface="Times New Roman"/>
              </a:rPr>
              <a:t> с </a:t>
            </a:r>
            <a:r>
              <a:rPr lang="de-DE" b="1" kern="150" dirty="0" err="1" smtClean="0">
                <a:solidFill>
                  <a:srgbClr val="000000"/>
                </a:solidFill>
                <a:effectLst/>
                <a:latin typeface="Algerian" pitchFamily="82" charset="0"/>
                <a:ea typeface="Calibri"/>
                <a:cs typeface="Times New Roman"/>
              </a:rPr>
              <a:t>детьми</a:t>
            </a:r>
            <a:r>
              <a:rPr lang="de-DE" b="1" kern="150" dirty="0" smtClean="0">
                <a:solidFill>
                  <a:srgbClr val="000000"/>
                </a:solidFill>
                <a:effectLst/>
                <a:latin typeface="Algerian" pitchFamily="82" charset="0"/>
                <a:ea typeface="Calibri"/>
                <a:cs typeface="Times New Roman"/>
              </a:rPr>
              <a:t> </a:t>
            </a:r>
            <a:r>
              <a:rPr lang="de-DE" b="1" kern="150" dirty="0" err="1" smtClean="0">
                <a:solidFill>
                  <a:srgbClr val="000000"/>
                </a:solidFill>
                <a:effectLst/>
                <a:latin typeface="Algerian" pitchFamily="82" charset="0"/>
                <a:ea typeface="Calibri"/>
                <a:cs typeface="Times New Roman"/>
              </a:rPr>
              <a:t>работу</a:t>
            </a:r>
            <a:r>
              <a:rPr lang="de-DE" b="1" kern="150" dirty="0" smtClean="0">
                <a:solidFill>
                  <a:srgbClr val="000000"/>
                </a:solidFill>
                <a:effectLst/>
                <a:latin typeface="Algerian" pitchFamily="82" charset="0"/>
                <a:ea typeface="Calibri"/>
                <a:cs typeface="Times New Roman"/>
              </a:rPr>
              <a:t> </a:t>
            </a:r>
            <a:r>
              <a:rPr lang="de-DE" b="1" kern="150" dirty="0" err="1" smtClean="0">
                <a:solidFill>
                  <a:srgbClr val="000000"/>
                </a:solidFill>
                <a:effectLst/>
                <a:latin typeface="Algerian" pitchFamily="82" charset="0"/>
                <a:ea typeface="Calibri"/>
                <a:cs typeface="Times New Roman"/>
              </a:rPr>
              <a:t>над</a:t>
            </a:r>
            <a:r>
              <a:rPr lang="de-DE" b="1" kern="150" dirty="0" smtClean="0">
                <a:solidFill>
                  <a:srgbClr val="000000"/>
                </a:solidFill>
                <a:effectLst/>
                <a:latin typeface="Algerian" pitchFamily="82" charset="0"/>
                <a:ea typeface="Calibri"/>
                <a:cs typeface="Times New Roman"/>
              </a:rPr>
              <a:t> </a:t>
            </a:r>
            <a:r>
              <a:rPr lang="de-DE" b="1" kern="150" dirty="0" err="1" smtClean="0">
                <a:solidFill>
                  <a:srgbClr val="000000"/>
                </a:solidFill>
                <a:effectLst/>
                <a:latin typeface="Algerian" pitchFamily="82" charset="0"/>
                <a:ea typeface="Calibri"/>
                <a:cs typeface="Times New Roman"/>
              </a:rPr>
              <a:t>проектами</a:t>
            </a:r>
            <a:r>
              <a:rPr lang="de-DE" b="1" kern="150" dirty="0" smtClean="0">
                <a:solidFill>
                  <a:srgbClr val="000000"/>
                </a:solidFill>
                <a:effectLst/>
                <a:latin typeface="Algerian" pitchFamily="82" charset="0"/>
                <a:ea typeface="Calibri"/>
                <a:cs typeface="Times New Roman"/>
              </a:rPr>
              <a:t>,</a:t>
            </a:r>
            <a:endParaRPr lang="ru-RU" sz="2800" kern="150" dirty="0" smtClean="0">
              <a:effectLst/>
              <a:latin typeface="OpenSymbol"/>
              <a:ea typeface="OpenSymbol"/>
              <a:cs typeface="OpenSymbol"/>
            </a:endParaRPr>
          </a:p>
          <a:p>
            <a:pPr lvl="0" algn="just">
              <a:lnSpc>
                <a:spcPct val="150000"/>
              </a:lnSpc>
              <a:buFont typeface="Arial"/>
              <a:buChar char="•"/>
            </a:pPr>
            <a:r>
              <a:rPr lang="de-DE" b="1" kern="150" dirty="0" err="1" smtClean="0">
                <a:solidFill>
                  <a:srgbClr val="000000"/>
                </a:solidFill>
                <a:effectLst/>
                <a:latin typeface="Algerian" pitchFamily="82" charset="0"/>
                <a:ea typeface="Calibri"/>
                <a:cs typeface="Times New Roman"/>
              </a:rPr>
              <a:t>разрабатывать</a:t>
            </a:r>
            <a:r>
              <a:rPr lang="de-DE" b="1" kern="150" dirty="0" smtClean="0">
                <a:solidFill>
                  <a:srgbClr val="000000"/>
                </a:solidFill>
                <a:effectLst/>
                <a:latin typeface="Algerian" pitchFamily="82" charset="0"/>
                <a:ea typeface="Calibri"/>
                <a:cs typeface="Times New Roman"/>
              </a:rPr>
              <a:t> </a:t>
            </a:r>
            <a:r>
              <a:rPr lang="de-DE" b="1" kern="150" dirty="0" err="1" smtClean="0">
                <a:solidFill>
                  <a:srgbClr val="000000"/>
                </a:solidFill>
                <a:effectLst/>
                <a:latin typeface="Algerian" pitchFamily="82" charset="0"/>
                <a:ea typeface="Calibri"/>
                <a:cs typeface="Times New Roman"/>
              </a:rPr>
              <a:t>творческие</a:t>
            </a:r>
            <a:r>
              <a:rPr lang="de-DE" b="1" kern="150" dirty="0" smtClean="0">
                <a:solidFill>
                  <a:srgbClr val="000000"/>
                </a:solidFill>
                <a:effectLst/>
                <a:latin typeface="Algerian" pitchFamily="82" charset="0"/>
                <a:ea typeface="Calibri"/>
                <a:cs typeface="Times New Roman"/>
              </a:rPr>
              <a:t> </a:t>
            </a:r>
            <a:r>
              <a:rPr lang="de-DE" b="1" kern="150" dirty="0" err="1" smtClean="0">
                <a:solidFill>
                  <a:srgbClr val="000000"/>
                </a:solidFill>
                <a:effectLst/>
                <a:latin typeface="Algerian" pitchFamily="82" charset="0"/>
                <a:ea typeface="Calibri"/>
                <a:cs typeface="Times New Roman"/>
              </a:rPr>
              <a:t>программы</a:t>
            </a:r>
            <a:r>
              <a:rPr lang="de-DE" b="1" kern="150" dirty="0" smtClean="0">
                <a:solidFill>
                  <a:srgbClr val="000000"/>
                </a:solidFill>
                <a:effectLst/>
                <a:latin typeface="Algerian" pitchFamily="82" charset="0"/>
                <a:ea typeface="Calibri"/>
                <a:cs typeface="Times New Roman"/>
              </a:rPr>
              <a:t>,</a:t>
            </a:r>
            <a:endParaRPr lang="ru-RU" sz="2800" kern="150" dirty="0" smtClean="0">
              <a:effectLst/>
              <a:latin typeface="OpenSymbol"/>
              <a:ea typeface="OpenSymbol"/>
              <a:cs typeface="OpenSymbol"/>
            </a:endParaRPr>
          </a:p>
          <a:p>
            <a:pPr lvl="0" algn="just">
              <a:lnSpc>
                <a:spcPct val="150000"/>
              </a:lnSpc>
              <a:buFont typeface="Arial"/>
              <a:buChar char="•"/>
            </a:pPr>
            <a:r>
              <a:rPr lang="de-DE" b="1" kern="150" dirty="0" err="1" smtClean="0">
                <a:solidFill>
                  <a:srgbClr val="000000"/>
                </a:solidFill>
                <a:effectLst/>
                <a:latin typeface="Algerian" pitchFamily="82" charset="0"/>
                <a:ea typeface="Calibri"/>
                <a:cs typeface="Times New Roman"/>
              </a:rPr>
              <a:t>не</a:t>
            </a:r>
            <a:r>
              <a:rPr lang="de-DE" b="1" kern="150" dirty="0" smtClean="0">
                <a:solidFill>
                  <a:srgbClr val="000000"/>
                </a:solidFill>
                <a:effectLst/>
                <a:latin typeface="Algerian" pitchFamily="82" charset="0"/>
                <a:ea typeface="Calibri"/>
                <a:cs typeface="Times New Roman"/>
              </a:rPr>
              <a:t> "</a:t>
            </a:r>
            <a:r>
              <a:rPr lang="de-DE" b="1" kern="150" dirty="0" err="1" smtClean="0">
                <a:solidFill>
                  <a:srgbClr val="000000"/>
                </a:solidFill>
                <a:effectLst/>
                <a:latin typeface="Algerian" pitchFamily="82" charset="0"/>
                <a:ea typeface="Calibri"/>
                <a:cs typeface="Times New Roman"/>
              </a:rPr>
              <a:t>вбивать</a:t>
            </a:r>
            <a:r>
              <a:rPr lang="de-DE" b="1" kern="150" dirty="0" smtClean="0">
                <a:solidFill>
                  <a:srgbClr val="000000"/>
                </a:solidFill>
                <a:effectLst/>
                <a:latin typeface="Algerian" pitchFamily="82" charset="0"/>
                <a:ea typeface="Calibri"/>
                <a:cs typeface="Times New Roman"/>
              </a:rPr>
              <a:t>" </a:t>
            </a:r>
            <a:r>
              <a:rPr lang="de-DE" b="1" kern="150" dirty="0" err="1" smtClean="0">
                <a:solidFill>
                  <a:srgbClr val="000000"/>
                </a:solidFill>
                <a:effectLst/>
                <a:latin typeface="Algerian" pitchFamily="82" charset="0"/>
                <a:ea typeface="Calibri"/>
                <a:cs typeface="Times New Roman"/>
              </a:rPr>
              <a:t>знания</a:t>
            </a:r>
            <a:r>
              <a:rPr lang="de-DE" b="1" kern="150" dirty="0" smtClean="0">
                <a:solidFill>
                  <a:srgbClr val="000000"/>
                </a:solidFill>
                <a:effectLst/>
                <a:latin typeface="Algerian" pitchFamily="82" charset="0"/>
                <a:ea typeface="Calibri"/>
                <a:cs typeface="Times New Roman"/>
              </a:rPr>
              <a:t>, а </a:t>
            </a:r>
            <a:r>
              <a:rPr lang="de-DE" b="1" kern="150" dirty="0" err="1" smtClean="0">
                <a:solidFill>
                  <a:srgbClr val="000000"/>
                </a:solidFill>
                <a:effectLst/>
                <a:latin typeface="Algerian" pitchFamily="82" charset="0"/>
                <a:ea typeface="Calibri"/>
                <a:cs typeface="Times New Roman"/>
              </a:rPr>
              <a:t>развивать</a:t>
            </a:r>
            <a:r>
              <a:rPr lang="de-DE" b="1" kern="150" dirty="0" smtClean="0">
                <a:solidFill>
                  <a:srgbClr val="000000"/>
                </a:solidFill>
                <a:effectLst/>
                <a:latin typeface="Algerian" pitchFamily="82" charset="0"/>
                <a:ea typeface="Calibri"/>
                <a:cs typeface="Times New Roman"/>
              </a:rPr>
              <a:t> </a:t>
            </a:r>
            <a:r>
              <a:rPr lang="de-DE" b="1" kern="150" dirty="0" err="1" smtClean="0">
                <a:solidFill>
                  <a:srgbClr val="000000"/>
                </a:solidFill>
                <a:effectLst/>
                <a:latin typeface="Algerian" pitchFamily="82" charset="0"/>
                <a:ea typeface="Calibri"/>
                <a:cs typeface="Times New Roman"/>
              </a:rPr>
              <a:t>личность</a:t>
            </a:r>
            <a:r>
              <a:rPr lang="de-DE" b="1" kern="150" dirty="0" smtClean="0">
                <a:solidFill>
                  <a:srgbClr val="000000"/>
                </a:solidFill>
                <a:effectLst/>
                <a:latin typeface="Algerian" pitchFamily="82" charset="0"/>
                <a:ea typeface="Calibri"/>
                <a:cs typeface="Times New Roman"/>
              </a:rPr>
              <a:t>.</a:t>
            </a:r>
            <a:endParaRPr lang="ru-RU" sz="2800" kern="150" dirty="0" smtClean="0">
              <a:effectLst/>
              <a:latin typeface="OpenSymbol"/>
              <a:ea typeface="OpenSymbol"/>
              <a:cs typeface="OpenSymbol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69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1340768"/>
            <a:ext cx="8460432" cy="5517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 </a:t>
            </a:r>
            <a:r>
              <a:rPr lang="ru-RU" dirty="0" smtClean="0">
                <a:solidFill>
                  <a:schemeClr val="tx1"/>
                </a:solidFill>
              </a:rPr>
              <a:t>любящий свой народ, свой край и свою Родину; уважающий и принимающий ценности семьи и общества;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•	 любознательный, активно и заинтересованно познающий мир;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•	 владеющий основами умения учиться, способный к организации собственной деятельности;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•	 готовый самостоятельно действовать и отвечать за свои поступки перед семьей и обществом;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•	 доброжелательный, умеющий слушать и слышать собеседника, обосновывать свою позицию, высказывать свое мнение;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выполняющий правила здорового и безопасного для себя и окружающих образа жизни.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600" dirty="0" smtClean="0">
                <a:solidFill>
                  <a:prstClr val="black"/>
                </a:solidFill>
                <a:ea typeface="+mn-ea"/>
                <a:cs typeface="+mn-cs"/>
              </a:rPr>
              <a:t>«Портрет</a:t>
            </a:r>
            <a:r>
              <a:rPr lang="ru-RU" sz="3600" dirty="0">
                <a:solidFill>
                  <a:prstClr val="black"/>
                </a:solidFill>
                <a:ea typeface="+mn-ea"/>
                <a:cs typeface="+mn-cs"/>
              </a:rPr>
              <a:t>» выпускника начальной школы:</a:t>
            </a:r>
            <a:br>
              <a:rPr lang="ru-RU" sz="36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6966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116391"/>
            <a:ext cx="9547451" cy="6755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72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</TotalTime>
  <Words>38</Words>
  <Application>Microsoft Office PowerPoint</Application>
  <PresentationFormat>Экран (4:3)</PresentationFormat>
  <Paragraphs>13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Можно привести коня к водопою, но заставить его напиться нельзя.</vt:lpstr>
      <vt:lpstr>Презентация PowerPoint</vt:lpstr>
      <vt:lpstr>Презентация PowerPoint</vt:lpstr>
      <vt:lpstr>«Портрет» выпускника начальной школы: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Можно привести коня к водопою, но заставить его напиться нельзя.</dc:title>
  <dc:creator>Cаша-Сын</dc:creator>
  <cp:lastModifiedBy>Cаша-Сын</cp:lastModifiedBy>
  <cp:revision>3</cp:revision>
  <dcterms:created xsi:type="dcterms:W3CDTF">2015-05-27T14:42:39Z</dcterms:created>
  <dcterms:modified xsi:type="dcterms:W3CDTF">2015-05-27T15:14:45Z</dcterms:modified>
</cp:coreProperties>
</file>