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4" r:id="rId3"/>
    <p:sldId id="258" r:id="rId4"/>
    <p:sldId id="259" r:id="rId5"/>
    <p:sldId id="271" r:id="rId6"/>
    <p:sldId id="264" r:id="rId7"/>
    <p:sldId id="261" r:id="rId8"/>
    <p:sldId id="262" r:id="rId9"/>
    <p:sldId id="260" r:id="rId10"/>
    <p:sldId id="278" r:id="rId11"/>
    <p:sldId id="266" r:id="rId12"/>
    <p:sldId id="270" r:id="rId13"/>
    <p:sldId id="265" r:id="rId14"/>
    <p:sldId id="282" r:id="rId15"/>
    <p:sldId id="268" r:id="rId16"/>
    <p:sldId id="267" r:id="rId17"/>
    <p:sldId id="263" r:id="rId18"/>
    <p:sldId id="281" r:id="rId19"/>
    <p:sldId id="272" r:id="rId20"/>
    <p:sldId id="274" r:id="rId21"/>
    <p:sldId id="273" r:id="rId22"/>
    <p:sldId id="275" r:id="rId23"/>
    <p:sldId id="277" r:id="rId24"/>
    <p:sldId id="276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04" autoAdjust="0"/>
  </p:normalViewPr>
  <p:slideViewPr>
    <p:cSldViewPr>
      <p:cViewPr>
        <p:scale>
          <a:sx n="77" d="100"/>
          <a:sy n="77" d="100"/>
        </p:scale>
        <p:origin x="-1968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81F83-E260-4188-AAFC-C49C39300665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E2C14-2462-40D0-9509-2E82FD93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E2C14-2462-40D0-9509-2E82FD933E1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E2C14-2462-40D0-9509-2E82FD933E1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E2C14-2462-40D0-9509-2E82FD933E1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D6E2-1B78-45D3-8E2E-C04483FD5DAA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AD6E2-1B78-45D3-8E2E-C04483FD5DAA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AF814-4061-4322-AD1E-A455006A8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ptehno.ru/catalogue/iimages/l_2665.jp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014.radikal.ru/0712/30/d8b1320621cf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014.radikal.ru/0712/30/d8b1320621cf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4714884"/>
            <a:ext cx="4643470" cy="1643074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Хуснутдинова</a:t>
            </a:r>
            <a:endParaRPr lang="ru-RU" b="1" dirty="0" smtClean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Лидия </a:t>
            </a:r>
            <a:r>
              <a:rPr lang="ru-RU" b="1" dirty="0" err="1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Саматовна</a:t>
            </a:r>
            <a:endParaRPr lang="ru-RU" b="1" dirty="0" smtClean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СОШ № 22</a:t>
            </a:r>
            <a:endParaRPr lang="ru-RU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12" descr="Картинка 80 из 1655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1785926"/>
            <a:ext cx="4361976" cy="4095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285728"/>
            <a:ext cx="4786346" cy="318453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ОТКУДА БЕРУТСЯ </a:t>
            </a:r>
            <a:br>
              <a:rPr lang="ru-RU" sz="5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СНЕГ И ЛЁД</a:t>
            </a:r>
            <a:endParaRPr lang="ru-RU" sz="5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Свойства </a:t>
            </a:r>
            <a:br>
              <a:rPr lang="ru-RU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льда           и              снега</a:t>
            </a:r>
            <a:endParaRPr lang="ru-RU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10" descr="Картинка 261 из 165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29322" y="1357298"/>
            <a:ext cx="2286016" cy="171451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57224" y="2928934"/>
            <a:ext cx="8286776" cy="35719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хрупкий                                                     рыхлый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прозрачный                                             белый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тает                                                             тает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без запаха                                                 без запаха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бесцветный                                              непрозрачный</a:t>
            </a:r>
            <a:endParaRPr lang="ru-RU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 descr="Картинка 150 из 9875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428736"/>
            <a:ext cx="2309697" cy="1568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14 из 169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928802"/>
            <a:ext cx="1600200" cy="1463040"/>
          </a:xfrm>
          <a:prstGeom prst="rect">
            <a:avLst/>
          </a:prstGeom>
          <a:noFill/>
        </p:spPr>
      </p:pic>
      <p:pic>
        <p:nvPicPr>
          <p:cNvPr id="5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571480"/>
            <a:ext cx="1600494" cy="1464923"/>
          </a:xfrm>
          <a:prstGeom prst="rect">
            <a:avLst/>
          </a:prstGeom>
          <a:noFill/>
        </p:spPr>
      </p:pic>
      <p:pic>
        <p:nvPicPr>
          <p:cNvPr id="6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1600494" cy="1464923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3786182" y="857232"/>
            <a:ext cx="5143536" cy="5715040"/>
          </a:xfrm>
          <a:prstGeom prst="cloudCallout">
            <a:avLst>
              <a:gd name="adj1" fmla="val -69407"/>
              <a:gd name="adj2" fmla="val 22331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Туча по небу гуляла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случайно задремала.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Ветры буйные на воле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Увидали: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     туча спит,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перину,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Распороли —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оттуда пух летит…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Пух летит —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глазах рябит,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поймаешь —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Холодит.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14 из 169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57950" y="2643182"/>
            <a:ext cx="1587731" cy="1454727"/>
          </a:xfrm>
          <a:prstGeom prst="rect">
            <a:avLst/>
          </a:prstGeom>
          <a:noFill/>
        </p:spPr>
      </p:pic>
      <p:pic>
        <p:nvPicPr>
          <p:cNvPr id="5" name="Picture 2" descr="Картинка 14 из 1694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8992" y="3786190"/>
            <a:ext cx="2214578" cy="2026990"/>
          </a:xfrm>
          <a:prstGeom prst="rect">
            <a:avLst/>
          </a:prstGeom>
          <a:noFill/>
        </p:spPr>
      </p:pic>
      <p:pic>
        <p:nvPicPr>
          <p:cNvPr id="6" name="Picture 2" descr="Картинка 14 из 1694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388" y="4831010"/>
            <a:ext cx="2214578" cy="2026990"/>
          </a:xfrm>
          <a:prstGeom prst="rect">
            <a:avLst/>
          </a:prstGeom>
          <a:noFill/>
        </p:spPr>
      </p:pic>
      <p:pic>
        <p:nvPicPr>
          <p:cNvPr id="7" name="Picture 2" descr="Картинка 14 из 1694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29422" y="214290"/>
            <a:ext cx="2214578" cy="2026990"/>
          </a:xfrm>
          <a:prstGeom prst="rect">
            <a:avLst/>
          </a:prstGeom>
          <a:noFill/>
        </p:spPr>
      </p:pic>
      <p:pic>
        <p:nvPicPr>
          <p:cNvPr id="9" name="Picture 2" descr="Картинка 14 из 1694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2928934"/>
            <a:ext cx="1587731" cy="1454727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214282" y="0"/>
            <a:ext cx="6929486" cy="2928958"/>
          </a:xfrm>
          <a:prstGeom prst="cloudCallout">
            <a:avLst>
              <a:gd name="adj1" fmla="val -14350"/>
              <a:gd name="adj2" fmla="val 9771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Вспомните, какой формы снежинки падали вам на варежки во время прогулки?           Все они были разные и очень красивые, но у них обязательно шесть лучиков, шесть иголочек.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13 из 12656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  <a:prstGeom prst="cloudCallout">
            <a:avLst>
              <a:gd name="adj1" fmla="val 23743"/>
              <a:gd name="adj2" fmla="val 25717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же образуется снег?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 из 5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181219" y="-1104783"/>
            <a:ext cx="6781565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2" cy="1143000"/>
          </a:xfrm>
          <a:prstGeom prst="cloudCallout">
            <a:avLst>
              <a:gd name="adj1" fmla="val -5479"/>
              <a:gd name="adj2" fmla="val 25715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образуется лёд?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и\Мудрая Черепах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143380"/>
            <a:ext cx="2286000" cy="2048256"/>
          </a:xfrm>
          <a:prstGeom prst="rect">
            <a:avLst/>
          </a:prstGeom>
          <a:noFill/>
        </p:spPr>
      </p:pic>
      <p:pic>
        <p:nvPicPr>
          <p:cNvPr id="5" name="Picture 2" descr="Картинка 309 из 290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643182"/>
            <a:ext cx="3314700" cy="3810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14282" y="0"/>
            <a:ext cx="7715304" cy="2428868"/>
          </a:xfrm>
          <a:prstGeom prst="cloudCallout">
            <a:avLst>
              <a:gd name="adj1" fmla="val -18733"/>
              <a:gd name="adj2" fmla="val 269391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где образуется лед? Можем ли мы сами сделать лед? Как? Делаете ли вы лед дома? Для чего?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Картинка 80 из 165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428736"/>
            <a:ext cx="4762500" cy="44767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3943" y="285728"/>
            <a:ext cx="5500726" cy="2143140"/>
          </a:xfrm>
          <a:prstGeom prst="cloudCallout">
            <a:avLst>
              <a:gd name="adj1" fmla="val -5479"/>
              <a:gd name="adj2" fmla="val 25715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Снежинки образуются высоко в небе, в облаках.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и\Мудрая Черепах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643446"/>
            <a:ext cx="2286000" cy="2048256"/>
          </a:xfrm>
          <a:prstGeom prst="rect">
            <a:avLst/>
          </a:prstGeom>
          <a:noFill/>
        </p:spPr>
      </p:pic>
      <p:pic>
        <p:nvPicPr>
          <p:cNvPr id="5" name="Picture 2" descr="Картинка 150 из 9875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214686"/>
            <a:ext cx="2309697" cy="1568687"/>
          </a:xfrm>
          <a:prstGeom prst="rect">
            <a:avLst/>
          </a:prstGeom>
          <a:noFill/>
        </p:spPr>
      </p:pic>
      <p:pic>
        <p:nvPicPr>
          <p:cNvPr id="6" name="Picture 8" descr="Картинка 204 из 49232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7884" y="3643314"/>
            <a:ext cx="3076561" cy="3024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10" descr="Картинка 261 из 165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857232"/>
            <a:ext cx="2357454" cy="1769196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14282" y="357166"/>
            <a:ext cx="5500726" cy="1785950"/>
          </a:xfrm>
          <a:prstGeom prst="cloudCallout">
            <a:avLst>
              <a:gd name="adj1" fmla="val -5479"/>
              <a:gd name="adj2" fmla="val 257157"/>
            </a:avLst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Снег и лед образуются из воды, снег и лед — это замерзшая вода.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КАКОЙ БЫВАЕТ</a:t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ВОДА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2285992"/>
            <a:ext cx="8258204" cy="2071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ЖИДКАЯ             ТВЁРДАЯ                     ГАЗ </a:t>
            </a:r>
          </a:p>
          <a:p>
            <a:pPr>
              <a:buNone/>
            </a:pPr>
            <a:endParaRPr lang="ru-RU" sz="3600" dirty="0" smtClean="0">
              <a:ln w="18415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жидкость                 лёд                         пар</a:t>
            </a:r>
            <a:endParaRPr lang="ru-RU" sz="3600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857224" y="5072074"/>
            <a:ext cx="7329510" cy="1428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ВОЛШЕБНИЦА ВОДА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идия\Desktop\води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14290"/>
            <a:ext cx="4143404" cy="63579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1" name="Picture 3" descr="C:\Users\Лидия\Desktop\вода3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786314" y="214290"/>
            <a:ext cx="4071966" cy="635798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357982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Явления природы, характерные для зимы:</a:t>
            </a:r>
          </a:p>
          <a:p>
            <a:pPr algn="ctr"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Снегопад</a:t>
            </a:r>
            <a:r>
              <a:rPr lang="ru-RU" sz="2400" dirty="0" smtClean="0">
                <a:solidFill>
                  <a:srgbClr val="0070C0"/>
                </a:solidFill>
              </a:rPr>
              <a:t> – выпадение снега.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Снег</a:t>
            </a:r>
            <a:r>
              <a:rPr lang="ru-RU" sz="2400" dirty="0" smtClean="0">
                <a:solidFill>
                  <a:srgbClr val="0070C0"/>
                </a:solidFill>
              </a:rPr>
              <a:t> – белые пушинки, хлопья, представляющие собой кристаллики  льда.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Сугроб</a:t>
            </a:r>
            <a:r>
              <a:rPr lang="ru-RU" sz="2400" dirty="0" smtClean="0">
                <a:solidFill>
                  <a:srgbClr val="0070C0"/>
                </a:solidFill>
              </a:rPr>
              <a:t> – наметённая ветром большая куча снега.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Наст </a:t>
            </a:r>
            <a:r>
              <a:rPr lang="ru-RU" sz="2400" dirty="0" smtClean="0">
                <a:solidFill>
                  <a:srgbClr val="0070C0"/>
                </a:solidFill>
              </a:rPr>
              <a:t>– заледеневшая корка на снегу после короткой оттепели.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Метель</a:t>
            </a:r>
            <a:r>
              <a:rPr lang="ru-RU" sz="2400" dirty="0" smtClean="0">
                <a:solidFill>
                  <a:srgbClr val="0070C0"/>
                </a:solidFill>
              </a:rPr>
              <a:t> – сильный ветер со снегом, вьюга.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Иней</a:t>
            </a:r>
            <a:r>
              <a:rPr lang="ru-RU" sz="2400" dirty="0" smtClean="0">
                <a:solidFill>
                  <a:srgbClr val="0070C0"/>
                </a:solidFill>
              </a:rPr>
              <a:t> – тонкий слой ледяных кристаллов, образующихся благодаря испарениям на охлаждаемой поверхности.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Изморозь</a:t>
            </a:r>
            <a:r>
              <a:rPr lang="ru-RU" sz="2400" dirty="0" smtClean="0">
                <a:solidFill>
                  <a:srgbClr val="0070C0"/>
                </a:solidFill>
              </a:rPr>
              <a:t> – род инея – рыхлый снежный покров, образующийся из оседающих частиц влаги при морозе, тумане.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Гололедица – слой льда на поверхности земли, образовавшийся после оттепели.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идия\Desktop\льды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4000528" cy="635798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4099" name="Picture 3" descr="C:\Users\Лидия\Desktop\лёд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14290"/>
            <a:ext cx="4214842" cy="635795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идия\Desktop\га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4214842" cy="635798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075" name="Picture 3" descr="C:\Users\Лидия\Desktop\пар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3" y="214290"/>
            <a:ext cx="4071965" cy="635798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000296" y="0"/>
            <a:ext cx="11144296" cy="792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72386" cy="107157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Круговорот воды в природе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Лидия\Desktop\в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214422"/>
            <a:ext cx="8643998" cy="53578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5275971"/>
            <a:ext cx="1500182" cy="1343912"/>
          </a:xfrm>
          <a:prstGeom prst="rect">
            <a:avLst/>
          </a:prstGeom>
          <a:noFill/>
        </p:spPr>
      </p:pic>
      <p:pic>
        <p:nvPicPr>
          <p:cNvPr id="6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785818" cy="1201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038832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715172" cy="201135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надо воду беречь?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214710" cy="1143000"/>
          </a:xfrm>
        </p:spPr>
        <p:txBody>
          <a:bodyPr>
            <a:noAutofit/>
          </a:bodyPr>
          <a:lstStyle/>
          <a:p>
            <a:pPr defTabSz="762000"/>
            <a:r>
              <a:rPr lang="fr-FR" sz="8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ВОДА</a:t>
            </a:r>
            <a:endParaRPr lang="fr-FR" sz="80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7043758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привыкли, что вода-</a:t>
            </a:r>
            <a:b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Наша спутница всегда.</a:t>
            </a:r>
            <a:b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 неё нам не умыться,</a:t>
            </a:r>
            <a:b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 наесться, ни напиться,</a:t>
            </a:r>
            <a:b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Смею вам я доложить:</a:t>
            </a:r>
            <a:b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 неё нам не прожить!</a:t>
            </a:r>
          </a:p>
          <a:p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214422"/>
            <a:ext cx="178595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428604"/>
            <a:ext cx="4043362" cy="2471742"/>
          </a:xfrm>
          <a:prstGeom prst="cloudCallout">
            <a:avLst>
              <a:gd name="adj1" fmla="val -21599"/>
              <a:gd name="adj2" fmla="val 23417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Всё зиму смирно лежит,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а весной убежит.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3571868" y="5000636"/>
            <a:ext cx="5429288" cy="1571636"/>
          </a:xfrm>
          <a:prstGeom prst="cloudCallout">
            <a:avLst>
              <a:gd name="adj1" fmla="val -79781"/>
              <a:gd name="adj2" fmla="val -79721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драгоценный камень, а блестит.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" descr="Картинка 280 из 138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0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Картинка 309 из 29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643306" y="3214686"/>
            <a:ext cx="2727633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42852"/>
            <a:ext cx="4286248" cy="2768601"/>
          </a:xfrm>
          <a:prstGeom prst="cloudCallout">
            <a:avLst>
              <a:gd name="adj1" fmla="val 13106"/>
              <a:gd name="adj2" fmla="val 16593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Давайте изучим свойства снега и льда.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6" descr="Картинка 133 из 1207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214686"/>
            <a:ext cx="3676650" cy="3643314"/>
          </a:xfrm>
          <a:prstGeom prst="rect">
            <a:avLst/>
          </a:prstGeom>
          <a:noFill/>
        </p:spPr>
      </p:pic>
      <p:pic>
        <p:nvPicPr>
          <p:cNvPr id="6" name="Picture 12" descr="Картинка 80 из 1655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2024" y="357166"/>
            <a:ext cx="4361976" cy="4095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Задание: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отметить свойства льда и снега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Лидия\Desktop\лёд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429024" cy="45259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028" name="Picture 4" descr="C:\Users\Лидия\Desktop\снег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85926"/>
            <a:ext cx="3565206" cy="45005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80 из 138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0"/>
            <a:ext cx="2857500" cy="2857500"/>
          </a:xfrm>
          <a:prstGeom prst="rect">
            <a:avLst/>
          </a:prstGeom>
          <a:noFill/>
        </p:spPr>
      </p:pic>
      <p:pic>
        <p:nvPicPr>
          <p:cNvPr id="5" name="Picture 2" descr="Картинка 4 из 3241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2928934"/>
            <a:ext cx="2571768" cy="2270573"/>
          </a:xfrm>
          <a:prstGeom prst="rect">
            <a:avLst/>
          </a:prstGeom>
          <a:noFill/>
        </p:spPr>
      </p:pic>
      <p:pic>
        <p:nvPicPr>
          <p:cNvPr id="6" name="Picture 2" descr="Картинка 309 из 290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4214818"/>
            <a:ext cx="2727633" cy="2000264"/>
          </a:xfrm>
          <a:prstGeom prst="rect">
            <a:avLst/>
          </a:prstGeom>
          <a:noFill/>
        </p:spPr>
      </p:pic>
      <p:pic>
        <p:nvPicPr>
          <p:cNvPr id="7" name="Picture 6" descr="Картинка 133 из 1207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4357686" y="571480"/>
            <a:ext cx="4357718" cy="1714512"/>
          </a:xfrm>
          <a:prstGeom prst="cloudCallout">
            <a:avLst>
              <a:gd name="adj1" fmla="val 44029"/>
              <a:gd name="adj2" fmla="val -426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Снег рыхлый.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Лёд хрупкий.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57752" y="3571876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00496" y="1214422"/>
            <a:ext cx="4686304" cy="1857389"/>
          </a:xfrm>
          <a:prstGeom prst="cloudCallout">
            <a:avLst>
              <a:gd name="adj1" fmla="val 44029"/>
              <a:gd name="adj2" fmla="val -426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>
              <a:buNone/>
            </a:pPr>
            <a:r>
              <a:rPr lang="ru-RU" dirty="0" smtClean="0"/>
              <a:t>Снег белый.</a:t>
            </a:r>
          </a:p>
          <a:p>
            <a:pPr>
              <a:buNone/>
            </a:pPr>
            <a:r>
              <a:rPr lang="ru-RU" dirty="0" smtClean="0"/>
              <a:t>Лёд бесцветный.</a:t>
            </a:r>
            <a:endParaRPr lang="ru-RU" dirty="0"/>
          </a:p>
        </p:txBody>
      </p:sp>
      <p:pic>
        <p:nvPicPr>
          <p:cNvPr id="5" name="Picture 2" descr="Картинка 280 из 1381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pic>
        <p:nvPicPr>
          <p:cNvPr id="6" name="Picture 2" descr="Картинка 309 из 290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14942" y="3786190"/>
            <a:ext cx="2727633" cy="2000264"/>
          </a:xfrm>
          <a:prstGeom prst="rect">
            <a:avLst/>
          </a:prstGeom>
          <a:noFill/>
        </p:spPr>
      </p:pic>
      <p:pic>
        <p:nvPicPr>
          <p:cNvPr id="7" name="Picture 6" descr="Картинка 133 из 1207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214942" y="3429000"/>
            <a:ext cx="3000396" cy="23574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285860"/>
            <a:ext cx="3000396" cy="235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4" name="Picture 6" descr="Картинка 133 из 1207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571750"/>
            <a:ext cx="4133850" cy="4286250"/>
          </a:xfrm>
          <a:prstGeom prst="rect">
            <a:avLst/>
          </a:prstGeom>
          <a:noFill/>
        </p:spPr>
      </p:pic>
      <p:pic>
        <p:nvPicPr>
          <p:cNvPr id="5" name="Picture 2" descr="Картинка 280 из 1381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0"/>
            <a:ext cx="2928958" cy="2928958"/>
          </a:xfrm>
          <a:prstGeom prst="rect">
            <a:avLst/>
          </a:prstGeom>
          <a:noFill/>
        </p:spPr>
      </p:pic>
      <p:pic>
        <p:nvPicPr>
          <p:cNvPr id="6" name="Picture 2" descr="Картинка 150 из 98757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5572132" y="3571876"/>
            <a:ext cx="3071834" cy="2071702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3786182" y="428604"/>
            <a:ext cx="5214974" cy="1928826"/>
          </a:xfrm>
          <a:prstGeom prst="cloudCallout">
            <a:avLst>
              <a:gd name="adj1" fmla="val 44029"/>
              <a:gd name="adj2" fmla="val -4264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Снег непрозрачный.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Лёд прозрачный.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Образуется Образуется </a:t>
            </a:r>
            <a:endParaRPr lang="ru-RU" dirty="0"/>
          </a:p>
        </p:txBody>
      </p:sp>
      <p:pic>
        <p:nvPicPr>
          <p:cNvPr id="6" name="Picture 2" descr="Картинка 5 из 130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14480" y="214290"/>
            <a:ext cx="2028825" cy="3810000"/>
          </a:xfrm>
          <a:prstGeom prst="rect">
            <a:avLst/>
          </a:prstGeom>
          <a:noFill/>
        </p:spPr>
      </p:pic>
      <p:pic>
        <p:nvPicPr>
          <p:cNvPr id="7" name="Picture 2" descr="Картинка 5 из 130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3116"/>
            <a:ext cx="2028825" cy="3810000"/>
          </a:xfrm>
          <a:prstGeom prst="rect">
            <a:avLst/>
          </a:prstGeom>
          <a:noFill/>
        </p:spPr>
      </p:pic>
      <p:pic>
        <p:nvPicPr>
          <p:cNvPr id="8" name="Picture 6" descr="Картинка 133 из 1207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928926" y="3643314"/>
            <a:ext cx="2714644" cy="2813103"/>
          </a:xfrm>
          <a:prstGeom prst="rect">
            <a:avLst/>
          </a:prstGeom>
          <a:noFill/>
        </p:spPr>
      </p:pic>
      <p:pic>
        <p:nvPicPr>
          <p:cNvPr id="10" name="Picture 16" descr="Картинка 654 из 975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2928934"/>
            <a:ext cx="2643206" cy="317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Выноска-облако 11"/>
          <p:cNvSpPr/>
          <p:nvPr/>
        </p:nvSpPr>
        <p:spPr>
          <a:xfrm>
            <a:off x="3786182" y="1000108"/>
            <a:ext cx="5143536" cy="1285884"/>
          </a:xfrm>
          <a:prstGeom prst="cloudCallout">
            <a:avLst>
              <a:gd name="adj1" fmla="val 13106"/>
              <a:gd name="adj2" fmla="val 165934"/>
            </a:avLst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тепле снег и лёд тают.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Образуется вода.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258</Words>
  <Application>Microsoft Office PowerPoint</Application>
  <PresentationFormat>Экран (4:3)</PresentationFormat>
  <Paragraphs>56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ОТКУДА БЕРУТСЯ  СНЕГ И ЛЁД</vt:lpstr>
      <vt:lpstr>Слайд 2</vt:lpstr>
      <vt:lpstr>Слайд 3</vt:lpstr>
      <vt:lpstr>Слайд 4</vt:lpstr>
      <vt:lpstr>Задание: отметить свойства льда и снега </vt:lpstr>
      <vt:lpstr>Слайд 6</vt:lpstr>
      <vt:lpstr>Слайд 7</vt:lpstr>
      <vt:lpstr>Слайд 8</vt:lpstr>
      <vt:lpstr>Слайд 9</vt:lpstr>
      <vt:lpstr>Свойства  льда           и              снега</vt:lpstr>
      <vt:lpstr>Слайд 11</vt:lpstr>
      <vt:lpstr>Слайд 12</vt:lpstr>
      <vt:lpstr>Где же образуется снег?</vt:lpstr>
      <vt:lpstr>Как образуется лёд?</vt:lpstr>
      <vt:lpstr>Слайд 15</vt:lpstr>
      <vt:lpstr>Слайд 16</vt:lpstr>
      <vt:lpstr>Слайд 17</vt:lpstr>
      <vt:lpstr>КАКОЙ БЫВАЕТ  ВОДА</vt:lpstr>
      <vt:lpstr>Слайд 19</vt:lpstr>
      <vt:lpstr>Слайд 20</vt:lpstr>
      <vt:lpstr>Слайд 21</vt:lpstr>
      <vt:lpstr>Слайд 22</vt:lpstr>
      <vt:lpstr>Круговорот воды в природе</vt:lpstr>
      <vt:lpstr>Почему надо воду беречь?</vt:lpstr>
      <vt:lpstr>ВОДА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</dc:creator>
  <cp:lastModifiedBy>1</cp:lastModifiedBy>
  <cp:revision>68</cp:revision>
  <dcterms:created xsi:type="dcterms:W3CDTF">2011-06-04T21:35:14Z</dcterms:created>
  <dcterms:modified xsi:type="dcterms:W3CDTF">2012-10-20T18:09:03Z</dcterms:modified>
</cp:coreProperties>
</file>