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58" r:id="rId7"/>
    <p:sldId id="259" r:id="rId8"/>
    <p:sldId id="278" r:id="rId9"/>
    <p:sldId id="260" r:id="rId10"/>
    <p:sldId id="261" r:id="rId11"/>
    <p:sldId id="279" r:id="rId12"/>
    <p:sldId id="285" r:id="rId13"/>
    <p:sldId id="264" r:id="rId14"/>
    <p:sldId id="265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AF4F-35C4-4540-BDB2-2F0025D631A0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DDC0-8D74-49D0-A0D2-AEC67219E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04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AF4F-35C4-4540-BDB2-2F0025D631A0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DDC0-8D74-49D0-A0D2-AEC67219E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51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AF4F-35C4-4540-BDB2-2F0025D631A0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DDC0-8D74-49D0-A0D2-AEC67219E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93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AF4F-35C4-4540-BDB2-2F0025D631A0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DDC0-8D74-49D0-A0D2-AEC67219E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90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AF4F-35C4-4540-BDB2-2F0025D631A0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DDC0-8D74-49D0-A0D2-AEC67219E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78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AF4F-35C4-4540-BDB2-2F0025D631A0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DDC0-8D74-49D0-A0D2-AEC67219E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15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AF4F-35C4-4540-BDB2-2F0025D631A0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DDC0-8D74-49D0-A0D2-AEC67219E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0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AF4F-35C4-4540-BDB2-2F0025D631A0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DDC0-8D74-49D0-A0D2-AEC67219E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0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AF4F-35C4-4540-BDB2-2F0025D631A0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DDC0-8D74-49D0-A0D2-AEC67219E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360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AF4F-35C4-4540-BDB2-2F0025D631A0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DDC0-8D74-49D0-A0D2-AEC67219E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66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AF4F-35C4-4540-BDB2-2F0025D631A0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DDC0-8D74-49D0-A0D2-AEC67219E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70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2AF4F-35C4-4540-BDB2-2F0025D631A0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9DDC0-8D74-49D0-A0D2-AEC67219E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0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53_%D0%B3%D0%BE%D0%B4" TargetMode="External"/><Relationship Id="rId2" Type="http://schemas.openxmlformats.org/officeDocument/2006/relationships/hyperlink" Target="https://ru.wikipedia.org/wiki/1969_%D0%B3%D0%BE%D0%B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1971_%D0%B3%D0%BE%D0%B4" TargetMode="External"/><Relationship Id="rId4" Type="http://schemas.openxmlformats.org/officeDocument/2006/relationships/hyperlink" Target="https://ru.wikipedia.org/wiki/1963_%D0%B3%D0%BE%D0%B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F%D0%B0%D1%80%D1%82%D0%B0%D0%BA_(%D0%BF%D0%BE%D1%81%D1%91%D0%BB%D0%BE%D0%BA)" TargetMode="External"/><Relationship Id="rId2" Type="http://schemas.openxmlformats.org/officeDocument/2006/relationships/hyperlink" Target="https://ru.wikipedia.org/wiki/1963_%D0%B3%D0%BE%D0%B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1984_%D0%B3%D0%BE%D0%B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88_%D0%B3%D0%BE%D0%B4" TargetMode="External"/><Relationship Id="rId2" Type="http://schemas.openxmlformats.org/officeDocument/2006/relationships/hyperlink" Target="https://ru.wikipedia.org/wiki/20_%D0%B8%D1%8E%D0%BB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hyperlink" Target="https://ru.wikipedia.org/wiki/%D0%9B%D0%B5%D1%81%D0%BE%D0%BF%D0%B5%D1%80%D0%B5%D1%80%D0%B0%D0%B1%D0%B0%D1%82%D1%8B%D0%B2%D0%B0%D1%8E%D1%89%D0%B0%D1%8F_%D0%BF%D1%80%D0%BE%D0%BC%D1%8B%D1%88%D0%BB%D0%B5%D0%BD%D0%BD%D0%BE%D1%81%D1%82%D1%8C" TargetMode="External"/><Relationship Id="rId4" Type="http://schemas.openxmlformats.org/officeDocument/2006/relationships/hyperlink" Target="https://ru.wikipedia.org/wiki/%D0%A5%D0%B8%D0%BC%D0%BA%D0%B8_(%D0%B3%D0%BE%D1%80%D0%BE%D0%B4%D1%81%D0%BA%D0%BE%D0%B9_%D0%BE%D0%BA%D1%80%D1%83%D0%B3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137" y="28817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Исследовательская работа по курсу </a:t>
            </a:r>
            <a:br>
              <a:rPr lang="ru-RU" dirty="0" smtClean="0"/>
            </a:br>
            <a:r>
              <a:rPr lang="ru-RU" dirty="0" smtClean="0"/>
              <a:t>«Родное Подмосковье»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учитель начальных классов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Лицей №21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г.Химки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Малыхина Елена Викторовна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25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Месторасположение </a:t>
            </a:r>
            <a:r>
              <a:rPr lang="ru-RU" dirty="0" err="1" smtClean="0"/>
              <a:t>Подрезково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транспорт, сообщение с Москвой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43788"/>
            <a:ext cx="12192000" cy="5414211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Ближайшая к микрорайону станция Московского метрополитена — «Планерная», чуть дальше находится станция метро «Речной вокзал», поэтому наземным транспортом целесообразно добираться именно от этих остановок. Конечный пункт маршрутов — остановки «</a:t>
            </a:r>
            <a:r>
              <a:rPr lang="ru-RU" sz="2400" dirty="0" err="1" smtClean="0"/>
              <a:t>Новоподрезково</a:t>
            </a:r>
            <a:r>
              <a:rPr lang="ru-RU" sz="2400" dirty="0" smtClean="0"/>
              <a:t>» или «Черкизово». Из </a:t>
            </a:r>
            <a:r>
              <a:rPr lang="ru-RU" sz="2400" dirty="0" err="1" smtClean="0"/>
              <a:t>Подрезково</a:t>
            </a:r>
            <a:r>
              <a:rPr lang="ru-RU" sz="2400" dirty="0" smtClean="0"/>
              <a:t> можно добраться до станций метро «Планерная» и «</a:t>
            </a:r>
            <a:r>
              <a:rPr lang="ru-RU" sz="2400" dirty="0" err="1" smtClean="0"/>
              <a:t>Войковская</a:t>
            </a:r>
            <a:r>
              <a:rPr lang="ru-RU" sz="2400" dirty="0" smtClean="0"/>
              <a:t>» (маршрутами № 484 до «Планерной», а № 465 — до «</a:t>
            </a:r>
            <a:r>
              <a:rPr lang="ru-RU" sz="2400" dirty="0" err="1" smtClean="0"/>
              <a:t>Войковской</a:t>
            </a:r>
            <a:r>
              <a:rPr lang="ru-RU" sz="2400" dirty="0" smtClean="0"/>
              <a:t>»).</a:t>
            </a:r>
          </a:p>
          <a:p>
            <a:r>
              <a:rPr lang="ru-RU" sz="2400" dirty="0" smtClean="0"/>
              <a:t>Из Москвы можно также добраться областными автобусами: от станции метро «Речной вокзал» — № 350 </a:t>
            </a:r>
            <a:r>
              <a:rPr lang="ru-RU" sz="2400" dirty="0" err="1" smtClean="0"/>
              <a:t>Солнечногорского</a:t>
            </a:r>
            <a:r>
              <a:rPr lang="ru-RU" sz="2400" dirty="0" smtClean="0"/>
              <a:t> ПАТП и № 400 Зеленоградского автокомбината г. Москвы (Черкизово, </a:t>
            </a:r>
            <a:r>
              <a:rPr lang="ru-RU" sz="2400" dirty="0" err="1" smtClean="0"/>
              <a:t>Кирилловка</a:t>
            </a:r>
            <a:r>
              <a:rPr lang="ru-RU" sz="2400" dirty="0" smtClean="0"/>
              <a:t>), № 370, № 482 а/к 1786 г. Химки (</a:t>
            </a:r>
            <a:r>
              <a:rPr lang="ru-RU" sz="2400" dirty="0" err="1" smtClean="0"/>
              <a:t>Верескино</a:t>
            </a:r>
            <a:r>
              <a:rPr lang="ru-RU" sz="2400" dirty="0" smtClean="0"/>
              <a:t>, </a:t>
            </a:r>
            <a:r>
              <a:rPr lang="ru-RU" sz="2400" dirty="0" err="1" smtClean="0"/>
              <a:t>Новоподрезково</a:t>
            </a:r>
            <a:r>
              <a:rPr lang="ru-RU" sz="2400" dirty="0" smtClean="0"/>
              <a:t>); от станции метро «</a:t>
            </a:r>
            <a:r>
              <a:rPr lang="ru-RU" sz="2400" dirty="0" err="1" smtClean="0"/>
              <a:t>Войковская</a:t>
            </a:r>
            <a:r>
              <a:rPr lang="ru-RU" sz="2400" dirty="0" smtClean="0"/>
              <a:t>» — автобусом № 440 </a:t>
            </a:r>
            <a:r>
              <a:rPr lang="ru-RU" sz="2400" dirty="0" err="1" smtClean="0"/>
              <a:t>Солнечногорского</a:t>
            </a:r>
            <a:r>
              <a:rPr lang="ru-RU" sz="2400" dirty="0" smtClean="0"/>
              <a:t> ПАТП (Черкизово).</a:t>
            </a:r>
          </a:p>
          <a:p>
            <a:r>
              <a:rPr lang="ru-RU" sz="2400" dirty="0" smtClean="0"/>
              <a:t>От Москвы пригородным железнодорожным транспортом можно добраться с Ленинградского вокзала (станция метро «Комсомольская»); платформы Рижская (станция метро «Рижская», 1 зона); платформы Останкино (станции метро «ВДНХ» или «Алексеевская», 2 зона); платформы Петровско- </a:t>
            </a:r>
            <a:r>
              <a:rPr lang="ru-RU" sz="2400" dirty="0" err="1" smtClean="0"/>
              <a:t>Разумовское</a:t>
            </a:r>
            <a:r>
              <a:rPr lang="ru-RU" sz="2400" dirty="0" smtClean="0"/>
              <a:t> (станция метро «Петровско-Разумовская», 2 зона); платформы </a:t>
            </a:r>
            <a:r>
              <a:rPr lang="ru-RU" sz="2400" dirty="0" err="1" smtClean="0"/>
              <a:t>Моссельмаш</a:t>
            </a:r>
            <a:r>
              <a:rPr lang="ru-RU" sz="2400" dirty="0" smtClean="0"/>
              <a:t> (2 зона); станции </a:t>
            </a:r>
            <a:r>
              <a:rPr lang="ru-RU" sz="2400" dirty="0" err="1" smtClean="0"/>
              <a:t>Ховрино</a:t>
            </a:r>
            <a:r>
              <a:rPr lang="ru-RU" sz="2400" dirty="0" smtClean="0"/>
              <a:t> (станция метро «Речной вокзал», 2 зона). Конечные остановки следования — платформы Планерная, </a:t>
            </a:r>
            <a:r>
              <a:rPr lang="ru-RU" sz="2400" dirty="0" err="1" smtClean="0"/>
              <a:t>Новоподрезково</a:t>
            </a:r>
            <a:r>
              <a:rPr lang="ru-RU" sz="2400" dirty="0" smtClean="0"/>
              <a:t> (3 и 4 зона, хотя территориально находятся в Москве) или платформа </a:t>
            </a:r>
            <a:r>
              <a:rPr lang="ru-RU" sz="2400" dirty="0" err="1" smtClean="0"/>
              <a:t>Подрезково</a:t>
            </a:r>
            <a:r>
              <a:rPr lang="ru-RU" sz="2400" dirty="0" smtClean="0"/>
              <a:t> (4 зона).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678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Промышленность </a:t>
            </a:r>
            <a:r>
              <a:rPr lang="ru-RU" b="1" dirty="0" err="1" smtClean="0"/>
              <a:t>мкр.Подрезково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На территории </a:t>
            </a:r>
            <a:r>
              <a:rPr lang="ru-RU" dirty="0" err="1"/>
              <a:t>Подрезково</a:t>
            </a:r>
            <a:r>
              <a:rPr lang="ru-RU" dirty="0"/>
              <a:t> расположены Московский экспериментальный завод древесностружечных плит и деталей 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Экспериментальный керамический завод</a:t>
            </a:r>
            <a:r>
              <a:rPr lang="ru-RU" dirty="0"/>
              <a:t>, история которого началась с построенного в 50-е годы кирпичного завода.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2" action="ppaction://hlinkfile" tooltip="1969 год"/>
              </a:rPr>
              <a:t>1969 году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/>
              <a:t>на заводе начала работать первая поточно-конвейерная линия по изготовлению фасадной плитки. Впервые в Советском Союзе на заводе была создана технология и начато производство </a:t>
            </a:r>
            <a:r>
              <a:rPr lang="ru-RU" dirty="0" err="1"/>
              <a:t>шелкографированной</a:t>
            </a:r>
            <a:r>
              <a:rPr lang="ru-RU" dirty="0"/>
              <a:t> плитки для полов.</a:t>
            </a:r>
          </a:p>
          <a:p>
            <a:r>
              <a:rPr lang="ru-RU" dirty="0"/>
              <a:t>В </a:t>
            </a:r>
            <a:r>
              <a:rPr lang="ru-RU" dirty="0">
                <a:hlinkClick r:id="rId3" action="ppaction://hlinkfile" tooltip="1953 год"/>
              </a:rPr>
              <a:t>1953 году</a:t>
            </a:r>
            <a:r>
              <a:rPr lang="ru-RU" dirty="0"/>
              <a:t> на базе </a:t>
            </a:r>
            <a:r>
              <a:rPr lang="ru-RU" dirty="0" err="1"/>
              <a:t>Подрезковского</a:t>
            </a:r>
            <a:r>
              <a:rPr lang="ru-RU" dirty="0"/>
              <a:t> комбината подсобных предприятий был создан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Московский экспериментальный завод древесностружечных плит и деталей</a:t>
            </a:r>
            <a:r>
              <a:rPr lang="ru-RU" dirty="0"/>
              <a:t>, который производил оконные переплёты, </a:t>
            </a:r>
            <a:r>
              <a:rPr lang="ru-RU" dirty="0" err="1" smtClean="0"/>
              <a:t>рамы,плинтусы</a:t>
            </a:r>
            <a:r>
              <a:rPr lang="ru-RU" dirty="0" smtClean="0"/>
              <a:t> </a:t>
            </a:r>
            <a:r>
              <a:rPr lang="ru-RU" dirty="0"/>
              <a:t>и другие изделия для строительства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>
                <a:hlinkClick r:id="rId4" action="ppaction://hlinkfile" tooltip="1963 год"/>
              </a:rPr>
              <a:t>1963 году</a:t>
            </a:r>
            <a:r>
              <a:rPr lang="ru-RU" dirty="0"/>
              <a:t> завод был реорганизован в Московский экспериментальный завод древесностружечных плит и деталей, а с </a:t>
            </a:r>
            <a:r>
              <a:rPr lang="ru-RU" dirty="0">
                <a:hlinkClick r:id="rId5" action="ppaction://hlinkfile" tooltip="1971 год"/>
              </a:rPr>
              <a:t>1971 года</a:t>
            </a:r>
            <a:r>
              <a:rPr lang="ru-RU" dirty="0"/>
              <a:t> он стал головным предприятием Всесоюзного научно-производственного объединения промышленности древесных плит и являлся одним из лидирующих предприятий отрасли.</a:t>
            </a:r>
          </a:p>
          <a:p>
            <a:pPr marL="0" indent="0">
              <a:buNone/>
            </a:pPr>
            <a:r>
              <a:rPr lang="ru-RU" sz="3400" dirty="0"/>
              <a:t>Необходимо также отметить, что в настоящее время ни одно из этих предприятий практически не выполняет своих первоначальных функций, данные организации существуют преимущественно на деньги, вырученные от сдачи заводских помещений в аренду.</a:t>
            </a:r>
          </a:p>
          <a:p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41162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8579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Памятник погибшим односельчанам 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Великой Отечественной войны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409"/>
            <a:ext cx="4821382" cy="5039591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2" y="1818409"/>
            <a:ext cx="6234545" cy="49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0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2983"/>
          </a:xfrm>
        </p:spPr>
        <p:txBody>
          <a:bodyPr/>
          <a:lstStyle/>
          <a:p>
            <a:r>
              <a:rPr lang="ru-RU" dirty="0" err="1" smtClean="0"/>
              <a:t>Подрезковский</a:t>
            </a:r>
            <a:r>
              <a:rPr lang="ru-RU" dirty="0" smtClean="0"/>
              <a:t> родник (</a:t>
            </a:r>
            <a:r>
              <a:rPr lang="ru-RU" sz="2800" dirty="0" smtClean="0"/>
              <a:t>вид снаружи и внутри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8108"/>
            <a:ext cx="5665804" cy="56098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3956" y="789958"/>
            <a:ext cx="5609889" cy="652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1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0669" y="1841360"/>
            <a:ext cx="4738258" cy="443691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Часовня и здание администрации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20" y="1690688"/>
            <a:ext cx="6916880" cy="47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5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Воин-интернационалист Игорь Жаринов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Жаринов Игорь Вячеславович – командир гранатометного отделения, гвардии младший сержант.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Родился 18 ноября 1967 года в посёлке </a:t>
            </a:r>
            <a:r>
              <a:rPr lang="ru-RU" dirty="0" err="1"/>
              <a:t>Подрезково</a:t>
            </a:r>
            <a:r>
              <a:rPr lang="ru-RU" dirty="0"/>
              <a:t>, ныне в черте города Химки Московской области (Россия). Русский. Учился в государственном профессионально-техническом училище №64 в городе Химки.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 Вооруженные Силы СССР призван 14 мая 1986 года Химкинским объединенным городским военкоматом.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 Республике Афганистан с ноября 1986 года. Служил командиром гранатометного отделения в 345-м гвардейском отдельном парашютно-десантном полку (войсковая часть полевая почта 53701; город Баграм, провинция </a:t>
            </a:r>
            <a:r>
              <a:rPr lang="ru-RU" dirty="0" err="1"/>
              <a:t>Парван</a:t>
            </a:r>
            <a:r>
              <a:rPr lang="ru-RU" dirty="0"/>
              <a:t>). Принимал участие в 8 боевых операциях.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29 мая 1987 года в бою у населенного пункта </a:t>
            </a:r>
            <a:r>
              <a:rPr lang="ru-RU" dirty="0" err="1"/>
              <a:t>Алихейль</a:t>
            </a:r>
            <a:r>
              <a:rPr lang="ru-RU" dirty="0"/>
              <a:t> разведывательная рота, в которой он действовал, была окружена </a:t>
            </a:r>
            <a:r>
              <a:rPr lang="ru-RU" dirty="0" err="1"/>
              <a:t>душманами</a:t>
            </a:r>
            <a:r>
              <a:rPr lang="ru-RU" dirty="0"/>
              <a:t>. Младший сержант Жаринов со своим расчетом уничтожил крупнокалиберный пулемет и миномет противника, чем способствовал прорыву роты из окружения. В этом бою погиб.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Похоронен на Черкизовском (северном) кладбище в Москве.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Награжден орденом Красной Звезды (посмертно).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 городе Химки (в микрорайоне </a:t>
            </a:r>
            <a:r>
              <a:rPr lang="ru-RU" dirty="0" err="1"/>
              <a:t>Подрезково</a:t>
            </a:r>
            <a:r>
              <a:rPr lang="ru-RU" dirty="0"/>
              <a:t>) его именем названы улица и сквер; на доме, в котором жил Игорь Жаринов, установлена мемориальная доска.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25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Могила </a:t>
            </a:r>
            <a:r>
              <a:rPr lang="ru-RU" sz="3600" dirty="0" err="1" smtClean="0"/>
              <a:t>И.В.Жаринова</a:t>
            </a:r>
            <a:r>
              <a:rPr lang="ru-RU" sz="3600" dirty="0" smtClean="0"/>
              <a:t> на Черкизовском (северном) кладбище </a:t>
            </a:r>
            <a:r>
              <a:rPr lang="ru-RU" sz="3600" dirty="0" err="1" smtClean="0"/>
              <a:t>г.Москвы</a:t>
            </a:r>
            <a:r>
              <a:rPr lang="ru-RU" sz="3600" dirty="0" smtClean="0"/>
              <a:t> и сквер </a:t>
            </a:r>
            <a:r>
              <a:rPr lang="ru-RU" sz="3600" dirty="0" err="1" smtClean="0"/>
              <a:t>им.Жаринова</a:t>
            </a:r>
            <a:r>
              <a:rPr lang="ru-RU" sz="3600" dirty="0" smtClean="0"/>
              <a:t> в </a:t>
            </a:r>
            <a:r>
              <a:rPr lang="ru-RU" sz="3600" dirty="0" err="1" smtClean="0"/>
              <a:t>Подрезково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31" y="1690688"/>
            <a:ext cx="3085030" cy="5167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461" y="1670845"/>
            <a:ext cx="7744691" cy="554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9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исследовательской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организация краеведческой деятельности школьников, воспитание чувства патриотизма и любви к своей малой Родине;</a:t>
            </a:r>
            <a:endParaRPr lang="ru-RU" sz="2000" dirty="0"/>
          </a:p>
          <a:p>
            <a:r>
              <a:rPr lang="ru-RU" sz="2000" dirty="0"/>
              <a:t>научить методологически правильно проводить натурное исследование объекта </a:t>
            </a:r>
            <a:r>
              <a:rPr lang="ru-RU" sz="2000" dirty="0" smtClean="0"/>
              <a:t>изучения;</a:t>
            </a:r>
          </a:p>
          <a:p>
            <a:r>
              <a:rPr lang="ru-RU" sz="2000" dirty="0" smtClean="0"/>
              <a:t>подготовка </a:t>
            </a:r>
            <a:r>
              <a:rPr lang="ru-RU" sz="2000" dirty="0"/>
              <a:t>ребенка к устному изложению материала на </a:t>
            </a:r>
            <a:r>
              <a:rPr lang="ru-RU" sz="2000" dirty="0" smtClean="0"/>
              <a:t>аудитории( </a:t>
            </a:r>
            <a:r>
              <a:rPr lang="ru-RU" sz="2000" dirty="0"/>
              <a:t>научить вступать в диалог, вести полемику, отвечать на вопросы</a:t>
            </a:r>
            <a:r>
              <a:rPr lang="ru-RU" sz="2000" dirty="0" smtClean="0"/>
              <a:t>.);</a:t>
            </a:r>
          </a:p>
          <a:p>
            <a:r>
              <a:rPr lang="ru-RU" sz="2000" dirty="0" smtClean="0"/>
              <a:t>главный аспект </a:t>
            </a:r>
            <a:r>
              <a:rPr lang="ru-RU" sz="2000" dirty="0"/>
              <a:t>в подготовке и участии в научно-практических детско-юношеских конференциях является умение подростка представить свое краеведческое исследование, рассказать о </a:t>
            </a:r>
            <a:r>
              <a:rPr lang="ru-RU" sz="2000" dirty="0" smtClean="0"/>
              <a:t>нем</a:t>
            </a:r>
            <a:r>
              <a:rPr lang="ru-RU" sz="2000" dirty="0"/>
              <a:t>;</a:t>
            </a:r>
            <a:endParaRPr lang="ru-RU" sz="2000" dirty="0" smtClean="0"/>
          </a:p>
          <a:p>
            <a:r>
              <a:rPr lang="ru-RU" sz="2000" dirty="0" smtClean="0"/>
              <a:t> главной целью </a:t>
            </a:r>
            <a:r>
              <a:rPr lang="ru-RU" sz="2000" dirty="0"/>
              <a:t>является развитие личности учащегося, а не получение объективно нового результата, как в "большой" науке. </a:t>
            </a:r>
          </a:p>
        </p:txBody>
      </p:sp>
    </p:spTree>
    <p:extLst>
      <p:ext uri="{BB962C8B-B14F-4D97-AF65-F5344CB8AC3E}">
        <p14:creationId xmlns:p14="http://schemas.microsoft.com/office/powerpoint/2010/main" val="33519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Краеведение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Краеведение - явление чрезвычайно многоплановое, под которым сегодня понимают и воспитательную работу со школьниками, и сбор информации по истории конкретной местности, и просветительскую </a:t>
            </a:r>
            <a:r>
              <a:rPr lang="ru-RU" dirty="0" smtClean="0"/>
              <a:t>деятельность</a:t>
            </a:r>
            <a:r>
              <a:rPr lang="ru-RU" dirty="0"/>
              <a:t> </a:t>
            </a:r>
            <a:r>
              <a:rPr lang="ru-RU" dirty="0" smtClean="0"/>
              <a:t>среди учащихся и родителей.</a:t>
            </a:r>
          </a:p>
          <a:p>
            <a:r>
              <a:rPr lang="ru-RU" dirty="0"/>
              <a:t>Главным в краеведческой работе со школьниками является педагогический аспект: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- во-первых</a:t>
            </a:r>
            <a:r>
              <a:rPr lang="ru-RU" dirty="0"/>
              <a:t>, его дидактическая (образовательная) сторона, предусматривающая овладение детьми современными методами краеведческих </a:t>
            </a:r>
            <a:r>
              <a:rPr lang="ru-RU" dirty="0" smtClean="0"/>
              <a:t>исследований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- </a:t>
            </a:r>
            <a:r>
              <a:rPr lang="ru-RU" dirty="0"/>
              <a:t>во-вторых, воспитательная, то есть адаптационная сторона этих исследований.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8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труктура </a:t>
            </a:r>
            <a:r>
              <a:rPr lang="ru-RU" dirty="0"/>
              <a:t>организации исследования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en-US" dirty="0"/>
              <a:t>I</a:t>
            </a:r>
            <a:r>
              <a:rPr lang="ru-RU" dirty="0"/>
              <a:t> этап. Выбор и формулировка темы. </a:t>
            </a:r>
          </a:p>
          <a:p>
            <a:r>
              <a:rPr lang="ru-RU" dirty="0" smtClean="0"/>
              <a:t> </a:t>
            </a:r>
            <a:r>
              <a:rPr lang="en-US" dirty="0"/>
              <a:t>II</a:t>
            </a:r>
            <a:r>
              <a:rPr lang="ru-RU" dirty="0"/>
              <a:t> этап. Знакомство со всей опубликованной литературой по данной проблеме и </a:t>
            </a:r>
            <a:r>
              <a:rPr lang="ru-RU" dirty="0" smtClean="0"/>
              <a:t> </a:t>
            </a:r>
            <a:r>
              <a:rPr lang="ru-RU" dirty="0"/>
              <a:t>составление библиографии. </a:t>
            </a:r>
          </a:p>
          <a:p>
            <a:r>
              <a:rPr lang="ru-RU" dirty="0" smtClean="0"/>
              <a:t> </a:t>
            </a:r>
            <a:r>
              <a:rPr lang="en-US" dirty="0"/>
              <a:t>III </a:t>
            </a:r>
            <a:r>
              <a:rPr lang="ru-RU" dirty="0"/>
              <a:t>этап. Составление плана. </a:t>
            </a:r>
          </a:p>
          <a:p>
            <a:r>
              <a:rPr lang="ru-RU" dirty="0" smtClean="0"/>
              <a:t> </a:t>
            </a:r>
            <a:r>
              <a:rPr lang="en-US" dirty="0"/>
              <a:t>IV</a:t>
            </a:r>
            <a:r>
              <a:rPr lang="ru-RU" dirty="0"/>
              <a:t> этап. Изучение литературы, написание конспектов, тезисов и аннотаций на прочитанное, проведение анкетирования, интервью, накопление собственных выводов, обобщений, продумывание доказательств. </a:t>
            </a:r>
          </a:p>
          <a:p>
            <a:r>
              <a:rPr lang="ru-RU" dirty="0" smtClean="0"/>
              <a:t> </a:t>
            </a:r>
            <a:r>
              <a:rPr lang="en-US" dirty="0"/>
              <a:t>V</a:t>
            </a:r>
            <a:r>
              <a:rPr lang="ru-RU" dirty="0"/>
              <a:t> этап. Оформление результатов работы. </a:t>
            </a:r>
          </a:p>
          <a:p>
            <a:r>
              <a:rPr lang="ru-RU" dirty="0" smtClean="0"/>
              <a:t> </a:t>
            </a:r>
            <a:r>
              <a:rPr lang="en-US" dirty="0"/>
              <a:t>VI</a:t>
            </a:r>
            <a:r>
              <a:rPr lang="ru-RU" dirty="0"/>
              <a:t> этап. Презентация результатов проделанной работы на научной конференции.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8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исследовательской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изучить литературу о том, что исследуешь;</a:t>
            </a:r>
          </a:p>
          <a:p>
            <a:r>
              <a:rPr lang="ru-RU" dirty="0" smtClean="0"/>
              <a:t> </a:t>
            </a:r>
            <a:r>
              <a:rPr lang="ru-RU" dirty="0"/>
              <a:t>обратиться к Интернет;</a:t>
            </a:r>
          </a:p>
          <a:p>
            <a:r>
              <a:rPr lang="ru-RU" dirty="0" smtClean="0"/>
              <a:t> </a:t>
            </a:r>
            <a:r>
              <a:rPr lang="ru-RU" dirty="0"/>
              <a:t>изучить документальные источники в архивах, музеях;</a:t>
            </a:r>
          </a:p>
          <a:p>
            <a:r>
              <a:rPr lang="ru-RU" dirty="0" smtClean="0"/>
              <a:t> </a:t>
            </a:r>
            <a:r>
              <a:rPr lang="ru-RU" dirty="0"/>
              <a:t>провести опрос населения;</a:t>
            </a:r>
          </a:p>
          <a:p>
            <a:r>
              <a:rPr lang="ru-RU" dirty="0" smtClean="0"/>
              <a:t> </a:t>
            </a:r>
            <a:r>
              <a:rPr lang="ru-RU" dirty="0"/>
              <a:t>понаблюдать;</a:t>
            </a:r>
          </a:p>
          <a:p>
            <a:r>
              <a:rPr lang="ru-RU" dirty="0" smtClean="0"/>
              <a:t> </a:t>
            </a:r>
            <a:r>
              <a:rPr lang="ru-RU" dirty="0"/>
              <a:t>провести сбор </a:t>
            </a:r>
            <a:r>
              <a:rPr lang="ru-RU" dirty="0" smtClean="0"/>
              <a:t>материала</a:t>
            </a:r>
            <a:r>
              <a:rPr lang="ru-RU" dirty="0"/>
              <a:t>;</a:t>
            </a:r>
          </a:p>
          <a:p>
            <a:r>
              <a:rPr lang="ru-RU" dirty="0" smtClean="0"/>
              <a:t>подвести </a:t>
            </a:r>
            <a:r>
              <a:rPr lang="ru-RU" dirty="0"/>
              <a:t>итоги (сделать выводы и умозаключение) и подготовиться к защите.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4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</a:t>
            </a:r>
            <a:r>
              <a:rPr lang="ru-RU" dirty="0" err="1" smtClean="0"/>
              <a:t>Подрезково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32608"/>
            <a:ext cx="7234989" cy="5725391"/>
          </a:xfrm>
        </p:spPr>
      </p:pic>
      <p:sp>
        <p:nvSpPr>
          <p:cNvPr id="5" name="Прямоугольник 4"/>
          <p:cNvSpPr/>
          <p:nvPr/>
        </p:nvSpPr>
        <p:spPr>
          <a:xfrm>
            <a:off x="7234989" y="1305342"/>
            <a:ext cx="495701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История посёлка начинается с 1908 года, когда здесь была образована железнодорожная платформа, названная по имени инженера-путейца Н. А. </a:t>
            </a:r>
            <a:r>
              <a:rPr lang="ru-RU" dirty="0" err="1" smtClean="0"/>
              <a:t>Подрезкова</a:t>
            </a:r>
            <a:r>
              <a:rPr lang="ru-RU" dirty="0" smtClean="0"/>
              <a:t> и дачного посёлка с таким же названием. В 1936 году посёлок начал стремительно застраиваться, и в итоге посёлок </a:t>
            </a:r>
            <a:r>
              <a:rPr lang="ru-RU" dirty="0" err="1" smtClean="0"/>
              <a:t>Подрезково</a:t>
            </a:r>
            <a:r>
              <a:rPr lang="ru-RU" dirty="0" smtClean="0"/>
              <a:t> существенно расширился в сторону Москвы.</a:t>
            </a:r>
          </a:p>
          <a:p>
            <a:r>
              <a:rPr lang="ru-RU" dirty="0" smtClean="0"/>
              <a:t>После войны в посёлке находилась выведенная из Германии воинская часть, для размещения офицеров и солдат которой было построено десять домов и семь бараков-казарм. В то же время велось строительство каменных домов, был проложен водопровод, сооружена котельная.</a:t>
            </a:r>
          </a:p>
          <a:p>
            <a:r>
              <a:rPr lang="ru-RU" dirty="0" smtClean="0"/>
              <a:t>В 1951 году была открыта платформа </a:t>
            </a:r>
            <a:r>
              <a:rPr lang="ru-RU" dirty="0" err="1" smtClean="0"/>
              <a:t>Новоподрезково</a:t>
            </a:r>
            <a:r>
              <a:rPr lang="ru-RU" dirty="0" smtClean="0"/>
              <a:t>; так же стала именоваться и новая часть посёлка, построенная в послевоенные годы.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03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В 1953 году начала работать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Новоподрезковская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средняя школа, а в 1967 году она переместилась во вновь построенное трёхэтажное здание. Теперь здесь располагается Муниципальное бюджетное 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образовательное 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учреждение средняя общеобразовательная школа №20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г.Химки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sz="1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90688"/>
            <a:ext cx="12192001" cy="5167312"/>
          </a:xfrm>
        </p:spPr>
      </p:pic>
    </p:spTree>
    <p:extLst>
      <p:ext uri="{BB962C8B-B14F-4D97-AF65-F5344CB8AC3E}">
        <p14:creationId xmlns:p14="http://schemas.microsoft.com/office/powerpoint/2010/main" val="370652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Дальнейшее развитие поселка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ru-RU" dirty="0">
                <a:hlinkClick r:id="rId2" action="ppaction://hlinkfile" tooltip="1963 год"/>
              </a:rPr>
              <a:t>1963 году</a:t>
            </a:r>
            <a:r>
              <a:rPr lang="ru-RU" dirty="0"/>
              <a:t> </a:t>
            </a:r>
            <a:r>
              <a:rPr lang="ru-RU" dirty="0" err="1"/>
              <a:t>Новоподрезково</a:t>
            </a:r>
            <a:r>
              <a:rPr lang="ru-RU" dirty="0"/>
              <a:t> получило статус посёлка городского </a:t>
            </a:r>
            <a:r>
              <a:rPr lang="ru-RU" dirty="0" smtClean="0"/>
              <a:t>типа; </a:t>
            </a:r>
            <a:r>
              <a:rPr lang="ru-RU" dirty="0"/>
              <a:t>при этом в его состав был включён посёлок </a:t>
            </a:r>
            <a:r>
              <a:rPr lang="ru-RU" dirty="0" err="1"/>
              <a:t>Подрезково</a:t>
            </a:r>
            <a:r>
              <a:rPr lang="ru-RU" dirty="0"/>
              <a:t>. Кроме того, в подчинение </a:t>
            </a:r>
            <a:r>
              <a:rPr lang="ru-RU" dirty="0" err="1"/>
              <a:t>Новоподрезковского</a:t>
            </a:r>
            <a:r>
              <a:rPr lang="ru-RU" dirty="0"/>
              <a:t> поселкового совета перешёл посёлок </a:t>
            </a:r>
            <a:r>
              <a:rPr lang="ru-RU" dirty="0">
                <a:hlinkClick r:id="rId3" action="ppaction://hlinkfile" tooltip="Спартак (посёлок)"/>
              </a:rPr>
              <a:t>Спартак</a:t>
            </a:r>
            <a:r>
              <a:rPr lang="ru-RU" dirty="0"/>
              <a:t> и форелевое хозяйство «Сходня». Рядом с платформой </a:t>
            </a:r>
            <a:r>
              <a:rPr lang="ru-RU" dirty="0" err="1"/>
              <a:t>Подрезково</a:t>
            </a:r>
            <a:r>
              <a:rPr lang="ru-RU" dirty="0"/>
              <a:t> расположен дачный посёлок «Октябрьский» и лыжная база «Динамо».</a:t>
            </a:r>
          </a:p>
          <a:p>
            <a:r>
              <a:rPr lang="ru-RU" dirty="0"/>
              <a:t>В </a:t>
            </a:r>
            <a:r>
              <a:rPr lang="ru-RU" dirty="0">
                <a:hlinkClick r:id="rId4" action="ppaction://hlinkfile" tooltip="1984 год"/>
              </a:rPr>
              <a:t>1984 году</a:t>
            </a:r>
            <a:r>
              <a:rPr lang="ru-RU" dirty="0"/>
              <a:t> восемь улиц </a:t>
            </a:r>
            <a:r>
              <a:rPr lang="ru-RU" dirty="0" err="1"/>
              <a:t>Новоподрезкова</a:t>
            </a:r>
            <a:r>
              <a:rPr lang="ru-RU" dirty="0"/>
              <a:t>, расположенных в восточной части посёлка, вошли в состав Москвы, а остальная, </a:t>
            </a:r>
            <a:r>
              <a:rPr lang="ru-RU" dirty="0" err="1"/>
              <a:t>бо́льшая</a:t>
            </a:r>
            <a:r>
              <a:rPr lang="ru-RU" dirty="0"/>
              <a:t> его часть осталась в Химкинском районе.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87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43296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208421"/>
            <a:ext cx="10515600" cy="2968542"/>
          </a:xfrm>
        </p:spPr>
        <p:txBody>
          <a:bodyPr>
            <a:normAutofit fontScale="92500"/>
          </a:bodyPr>
          <a:lstStyle/>
          <a:p>
            <a:r>
              <a:rPr lang="ru-RU" sz="2000" u="sng" dirty="0">
                <a:hlinkClick r:id="rId2" tooltip="20 июля"/>
              </a:rPr>
              <a:t>20 июля</a:t>
            </a:r>
            <a:r>
              <a:rPr lang="ru-RU" sz="2000" dirty="0"/>
              <a:t> </a:t>
            </a:r>
            <a:r>
              <a:rPr lang="ru-RU" sz="2000" u="sng" dirty="0">
                <a:hlinkClick r:id="rId3" tooltip="1988 год"/>
              </a:rPr>
              <a:t>1988 года</a:t>
            </a:r>
            <a:r>
              <a:rPr lang="ru-RU" sz="2000" dirty="0"/>
              <a:t> решением № 10 исполкома </a:t>
            </a:r>
            <a:r>
              <a:rPr lang="ru-RU" sz="2000" dirty="0" err="1"/>
              <a:t>Новоподрезковского</a:t>
            </a:r>
            <a:r>
              <a:rPr lang="ru-RU" sz="2000" dirty="0"/>
              <a:t> поселкового Совета народных депутатов </a:t>
            </a:r>
            <a:r>
              <a:rPr lang="ru-RU" sz="2000" u="sng" dirty="0">
                <a:hlinkClick r:id="rId4" tooltip="Химки (городской округ)"/>
              </a:rPr>
              <a:t>Химкинского района</a:t>
            </a:r>
            <a:r>
              <a:rPr lang="ru-RU" sz="2000" dirty="0"/>
              <a:t> Московской области утверждён герб </a:t>
            </a:r>
            <a:r>
              <a:rPr lang="ru-RU" sz="2000" dirty="0" err="1"/>
              <a:t>Новоподрезково</a:t>
            </a:r>
            <a:r>
              <a:rPr lang="ru-RU" sz="2000" dirty="0"/>
              <a:t> (авторы — Константин и Юрий </a:t>
            </a:r>
            <a:r>
              <a:rPr lang="ru-RU" sz="2000" dirty="0" err="1"/>
              <a:t>Моченовы</a:t>
            </a:r>
            <a:r>
              <a:rPr lang="ru-RU" sz="2000" dirty="0"/>
              <a:t>). Герб представляет собой щит, разделённый по диагонали на две части. В правой части щита, в голубом поле, — фигура лыжника, что символизирует значимость окрестностей посёлка как любимого места зимнего отдыха жителей Москвы и Подмосковья; при этом голубой цвет указывает на принадлежность лыжно-спортивной базы посёлка обществу «Динамо». В левой части — стилизованное изображение Экспериментального завода древесностружечных плит и деталей; на принадлежность завода к </a:t>
            </a:r>
            <a:r>
              <a:rPr lang="ru-RU" sz="2000" u="sng" dirty="0">
                <a:hlinkClick r:id="rId5" tooltip="Лесоперерабатывающая промышленность"/>
              </a:rPr>
              <a:t>лесоперерабатывающей промышленности</a:t>
            </a:r>
            <a:r>
              <a:rPr lang="ru-RU" sz="2000" dirty="0"/>
              <a:t> указывает зелёный цвет поля. Деление щита по диагонали произведено изображением железной дороги: указание на то, что в посёлке есть платформа Октябрьской магистрали. В вольной части щита — башня Московского Кремля.</a:t>
            </a:r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2819400" cy="284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1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788</Words>
  <Application>Microsoft Office PowerPoint</Application>
  <PresentationFormat>Широкоэкранный</PresentationFormat>
  <Paragraphs>55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Исследовательская работа по курсу  «Родное Подмосковье»</vt:lpstr>
      <vt:lpstr>Цели и задачи исследовательской работы</vt:lpstr>
      <vt:lpstr>Краеведение</vt:lpstr>
      <vt:lpstr>Структура организации исследования </vt:lpstr>
      <vt:lpstr>Методы исследовательской работы</vt:lpstr>
      <vt:lpstr>История Подрезково </vt:lpstr>
      <vt:lpstr>В 1953 году начала работать Новоподрезковская средняя школа, а в 1967 году она переместилась во вновь построенное трёхэтажное здание. Теперь здесь располагается Муниципальное бюджетное образовательное учреждение средняя общеобразовательная школа №20 г.Химки </vt:lpstr>
      <vt:lpstr>Дальнейшее развитие поселка</vt:lpstr>
      <vt:lpstr>Презентация PowerPoint</vt:lpstr>
      <vt:lpstr>Месторасположение Подрезково транспорт, сообщение с Москвой</vt:lpstr>
      <vt:lpstr>Промышленность мкр.Подрезково</vt:lpstr>
      <vt:lpstr>Памятник погибшим односельчанам в  Великой Отечественной войны</vt:lpstr>
      <vt:lpstr>Подрезковский родник (вид снаружи и внутри)</vt:lpstr>
      <vt:lpstr>Часовня и здание администрации</vt:lpstr>
      <vt:lpstr>Воин-интернационалист Игорь Жаринов</vt:lpstr>
      <vt:lpstr>Могила И.В.Жаринова на Черкизовском (северном) кладбище г.Москвы и сквер им.Жаринова в Подрезково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работа по курсу  «Родное Подмосковье»</dc:title>
  <dc:creator>User</dc:creator>
  <cp:lastModifiedBy>User</cp:lastModifiedBy>
  <cp:revision>32</cp:revision>
  <dcterms:created xsi:type="dcterms:W3CDTF">2015-01-23T15:12:10Z</dcterms:created>
  <dcterms:modified xsi:type="dcterms:W3CDTF">2015-06-19T14:16:15Z</dcterms:modified>
</cp:coreProperties>
</file>