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64" r:id="rId5"/>
    <p:sldId id="265" r:id="rId6"/>
    <p:sldId id="267" r:id="rId7"/>
    <p:sldId id="268" r:id="rId8"/>
    <p:sldId id="271" r:id="rId9"/>
    <p:sldId id="270"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0C38"/>
    <a:srgbClr val="0000FF"/>
    <a:srgbClr val="FF33CC"/>
    <a:srgbClr val="FFCCFF"/>
    <a:srgbClr val="660033"/>
    <a:srgbClr val="9900CC"/>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01" autoAdjust="0"/>
    <p:restoredTop sz="94660"/>
  </p:normalViewPr>
  <p:slideViewPr>
    <p:cSldViewPr>
      <p:cViewPr varScale="1">
        <p:scale>
          <a:sx n="104" d="100"/>
          <a:sy n="104" d="100"/>
        </p:scale>
        <p:origin x="-2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4ACB3E-BCA4-47C8-B1C6-845037603243}" type="datetimeFigureOut">
              <a:rPr lang="ru-RU" smtClean="0"/>
              <a:pPr/>
              <a:t>23.08.2012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69EF71-BB6D-44B5-BDE5-01DDCBEA970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ACB3E-BCA4-47C8-B1C6-845037603243}" type="datetimeFigureOut">
              <a:rPr lang="ru-RU" smtClean="0"/>
              <a:pPr/>
              <a:t>23.08.2012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9EF71-BB6D-44B5-BDE5-01DDCBEA970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hyperlink" Target="http://www.prozagadki.ru/286-zagadki-pro-cherniku-dlja-detejj.html" TargetMode="External"/><Relationship Id="rId13" Type="http://schemas.openxmlformats.org/officeDocument/2006/relationships/hyperlink" Target="http://vasilina-r.livejournal.com/72973.html" TargetMode="External"/><Relationship Id="rId3" Type="http://schemas.openxmlformats.org/officeDocument/2006/relationships/hyperlink" Target="http://www.prozagadki.ru/266-detskie-zagadki-pro-malinu-s-ot%20vetami.html" TargetMode="External"/><Relationship Id="rId7" Type="http://schemas.openxmlformats.org/officeDocument/2006/relationships/hyperlink" Target="http://dacha.ucoz.ua/publ/vitaminy/jagody/23-1-2" TargetMode="External"/><Relationship Id="rId12" Type="http://schemas.openxmlformats.org/officeDocument/2006/relationships/hyperlink" Target="http://ru.wikipedia.org/wiki/%D0%9B%D0%B0%D0%BD%D0%B4%D1%8B%D1%88" TargetMode="External"/><Relationship Id="rId2" Type="http://schemas.openxmlformats.org/officeDocument/2006/relationships/hyperlink" Target="http://ru.wikipedia.org/wiki/%D0%9C%D0%B0%D0%BB%D0%B8%D0%BD%D0%B0" TargetMode="External"/><Relationship Id="rId1" Type="http://schemas.openxmlformats.org/officeDocument/2006/relationships/slideLayout" Target="../slideLayouts/slideLayout4.xml"/><Relationship Id="rId6" Type="http://schemas.openxmlformats.org/officeDocument/2006/relationships/hyperlink" Target="http://www.prozagadki.ru/1280-zagadki-o-jagodakh.-pro-smorodinu.html" TargetMode="External"/><Relationship Id="rId11" Type="http://schemas.openxmlformats.org/officeDocument/2006/relationships/hyperlink" Target="http://ru.wikipedia.org/wiki/%C2%EE%F0%EE%ED%E8%E9_%E3%EB%E0%E7" TargetMode="External"/><Relationship Id="rId5" Type="http://schemas.openxmlformats.org/officeDocument/2006/relationships/hyperlink" Target="http://ru.wikipedia.org/wiki/%D1%EC%EE%F0%EE%E4%E8%ED%E0" TargetMode="External"/><Relationship Id="rId10" Type="http://schemas.openxmlformats.org/officeDocument/2006/relationships/hyperlink" Target="http://555bbmy.bbmy.ru/viewtopic.php?id=532" TargetMode="External"/><Relationship Id="rId4" Type="http://schemas.openxmlformats.org/officeDocument/2006/relationships/hyperlink" Target="http://agroprim.com/photo/ovoshhi_i_frukty/malina_2/10-0-153" TargetMode="External"/><Relationship Id="rId9" Type="http://schemas.openxmlformats.org/officeDocument/2006/relationships/hyperlink" Target="http://deadsea-cosmetics.ru/components/136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5">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214422"/>
            <a:ext cx="7772400" cy="1470025"/>
          </a:xfrm>
        </p:spPr>
        <p:txBody>
          <a:bodyPr>
            <a:normAutofit/>
          </a:bodyPr>
          <a:lstStyle/>
          <a:p>
            <a:r>
              <a:rPr lang="ru-RU" sz="3200" b="1" i="1" dirty="0" smtClean="0"/>
              <a:t>«</a:t>
            </a:r>
            <a:r>
              <a:rPr lang="ru-RU" sz="3200" b="1" i="1" dirty="0" smtClean="0"/>
              <a:t>В </a:t>
            </a:r>
            <a:r>
              <a:rPr lang="ru-RU" sz="3200" b="1" i="1" dirty="0" smtClean="0"/>
              <a:t>лес по ягоды пойдем</a:t>
            </a:r>
            <a:r>
              <a:rPr lang="ru-RU" sz="3200" b="1" i="1" dirty="0" smtClean="0"/>
              <a:t>»</a:t>
            </a:r>
            <a:br>
              <a:rPr lang="ru-RU" sz="3200" b="1" i="1" dirty="0" smtClean="0"/>
            </a:br>
            <a:r>
              <a:rPr lang="ru-RU" sz="1600" b="1" i="1" dirty="0" smtClean="0"/>
              <a:t>Презентация к уроку окружающий мир  в  </a:t>
            </a:r>
            <a:r>
              <a:rPr lang="ru-RU" sz="1600" b="1" i="1" smtClean="0"/>
              <a:t>1 классе</a:t>
            </a:r>
            <a:br>
              <a:rPr lang="ru-RU" sz="1600" b="1" i="1" smtClean="0"/>
            </a:br>
            <a:r>
              <a:rPr lang="ru-RU" sz="1600" b="1" i="1" smtClean="0"/>
              <a:t>УМК ПНШ</a:t>
            </a:r>
            <a:endParaRPr lang="ru-RU" sz="3200" b="1" i="1" dirty="0"/>
          </a:p>
        </p:txBody>
      </p:sp>
      <p:sp>
        <p:nvSpPr>
          <p:cNvPr id="3" name="Подзаголовок 2"/>
          <p:cNvSpPr>
            <a:spLocks noGrp="1"/>
          </p:cNvSpPr>
          <p:nvPr>
            <p:ph type="subTitle" idx="1"/>
          </p:nvPr>
        </p:nvSpPr>
        <p:spPr>
          <a:xfrm>
            <a:off x="1357290" y="3571876"/>
            <a:ext cx="6400800" cy="1752600"/>
          </a:xfrm>
        </p:spPr>
        <p:txBody>
          <a:bodyPr>
            <a:normAutofit fontScale="92500" lnSpcReduction="10000"/>
          </a:bodyPr>
          <a:lstStyle/>
          <a:p>
            <a:r>
              <a:rPr lang="ru-RU" sz="3000" b="1" i="1" dirty="0" smtClean="0"/>
              <a:t>Составила: </a:t>
            </a:r>
            <a:r>
              <a:rPr lang="ru-RU" sz="3000" b="1" i="1" dirty="0" err="1" smtClean="0"/>
              <a:t>Келасьева</a:t>
            </a:r>
            <a:r>
              <a:rPr lang="ru-RU" sz="3000" b="1" i="1" dirty="0" smtClean="0"/>
              <a:t> Светлана Иннокентьевна – учитель МБОУ </a:t>
            </a:r>
            <a:r>
              <a:rPr lang="ru-RU" sz="3000" b="1" i="1" dirty="0" err="1" smtClean="0"/>
              <a:t>Пеновская</a:t>
            </a:r>
            <a:r>
              <a:rPr lang="ru-RU" sz="3000" b="1" i="1" dirty="0" smtClean="0"/>
              <a:t> СОШ </a:t>
            </a:r>
            <a:r>
              <a:rPr lang="ru-RU" sz="3000" b="1" i="1" dirty="0" err="1" smtClean="0"/>
              <a:t>им.Е.И.Чайкиной</a:t>
            </a:r>
            <a:r>
              <a:rPr lang="ru-RU" sz="3000" b="1" i="1" dirty="0" smtClean="0"/>
              <a:t> пос.Пено Тверской обл.</a:t>
            </a:r>
          </a:p>
          <a:p>
            <a:endParaRPr lang="ru-RU" dirty="0"/>
          </a:p>
        </p:txBody>
      </p:sp>
      <p:pic>
        <p:nvPicPr>
          <p:cNvPr id="1042" name="Picture 18" descr="Картинка 94 из 3175"/>
          <p:cNvPicPr>
            <a:picLocks noChangeAspect="1" noChangeArrowheads="1"/>
          </p:cNvPicPr>
          <p:nvPr/>
        </p:nvPicPr>
        <p:blipFill>
          <a:blip r:embed="rId3"/>
          <a:srcRect/>
          <a:stretch>
            <a:fillRect/>
          </a:stretch>
        </p:blipFill>
        <p:spPr bwMode="auto">
          <a:xfrm>
            <a:off x="0" y="0"/>
            <a:ext cx="4572000" cy="4572000"/>
          </a:xfrm>
          <a:prstGeom prst="rect">
            <a:avLst/>
          </a:prstGeom>
          <a:noFill/>
        </p:spPr>
      </p:pic>
      <p:pic>
        <p:nvPicPr>
          <p:cNvPr id="1044" name="Picture 20" descr="Картинка 94 из 3175"/>
          <p:cNvPicPr>
            <a:picLocks noChangeAspect="1" noChangeArrowheads="1"/>
          </p:cNvPicPr>
          <p:nvPr/>
        </p:nvPicPr>
        <p:blipFill>
          <a:blip r:embed="rId3"/>
          <a:srcRect/>
          <a:stretch>
            <a:fillRect/>
          </a:stretch>
        </p:blipFill>
        <p:spPr bwMode="auto">
          <a:xfrm rot="10800000">
            <a:off x="4464868" y="2286000"/>
            <a:ext cx="4679132" cy="4572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user\Рабочий стол\фоны\bv10089.jpg"/>
          <p:cNvPicPr>
            <a:picLocks noChangeAspect="1" noChangeArrowheads="1"/>
          </p:cNvPicPr>
          <p:nvPr/>
        </p:nvPicPr>
        <p:blipFill>
          <a:blip r:embed="rId2" cstate="email"/>
          <a:srcRect/>
          <a:stretch>
            <a:fillRect/>
          </a:stretch>
        </p:blipFill>
        <p:spPr bwMode="auto">
          <a:xfrm>
            <a:off x="-357222" y="-285776"/>
            <a:ext cx="9753600" cy="7443814"/>
          </a:xfrm>
          <a:prstGeom prst="rect">
            <a:avLst/>
          </a:prstGeom>
          <a:noFill/>
        </p:spPr>
      </p:pic>
      <p:pic>
        <p:nvPicPr>
          <p:cNvPr id="11266" name="Picture 2" descr="Картинка 10 из 150530"/>
          <p:cNvPicPr>
            <a:picLocks noChangeAspect="1" noChangeArrowheads="1"/>
          </p:cNvPicPr>
          <p:nvPr/>
        </p:nvPicPr>
        <p:blipFill>
          <a:blip r:embed="rId3"/>
          <a:srcRect/>
          <a:stretch>
            <a:fillRect/>
          </a:stretch>
        </p:blipFill>
        <p:spPr bwMode="auto">
          <a:xfrm>
            <a:off x="-214346" y="1357298"/>
            <a:ext cx="4416425" cy="3929090"/>
          </a:xfrm>
          <a:prstGeom prst="rect">
            <a:avLst/>
          </a:prstGeom>
          <a:noFill/>
        </p:spPr>
      </p:pic>
      <p:sp>
        <p:nvSpPr>
          <p:cNvPr id="11" name="Заголовок 10"/>
          <p:cNvSpPr>
            <a:spLocks noGrp="1"/>
          </p:cNvSpPr>
          <p:nvPr>
            <p:ph type="title"/>
          </p:nvPr>
        </p:nvSpPr>
        <p:spPr>
          <a:xfrm>
            <a:off x="2143108" y="0"/>
            <a:ext cx="4214842" cy="785794"/>
          </a:xfrm>
        </p:spPr>
        <p:txBody>
          <a:bodyPr>
            <a:normAutofit fontScale="90000"/>
          </a:bodyPr>
          <a:lstStyle/>
          <a:p>
            <a:r>
              <a:rPr lang="ru-RU" sz="3200" dirty="0" smtClean="0">
                <a:latin typeface="Arno Pro Caption" pitchFamily="18" charset="0"/>
              </a:rPr>
              <a:t>           </a:t>
            </a:r>
            <a:r>
              <a:rPr lang="ru-RU" sz="3200" dirty="0" smtClean="0">
                <a:solidFill>
                  <a:srgbClr val="9900CC"/>
                </a:solidFill>
                <a:latin typeface="Arno Pro Caption" pitchFamily="18" charset="0"/>
              </a:rPr>
              <a:t> </a:t>
            </a:r>
            <a:r>
              <a:rPr lang="ru-RU" sz="5400" dirty="0" smtClean="0">
                <a:solidFill>
                  <a:srgbClr val="9900CC"/>
                </a:solidFill>
                <a:latin typeface="Arno Pro Caption" pitchFamily="18" charset="0"/>
              </a:rPr>
              <a:t>Малина</a:t>
            </a:r>
            <a:endParaRPr lang="ru-RU" sz="5400" dirty="0">
              <a:solidFill>
                <a:srgbClr val="9900CC"/>
              </a:solidFill>
              <a:latin typeface="Arno Pro Caption" pitchFamily="18" charset="0"/>
            </a:endParaRPr>
          </a:p>
        </p:txBody>
      </p:sp>
      <p:sp>
        <p:nvSpPr>
          <p:cNvPr id="13" name="Текст 12"/>
          <p:cNvSpPr>
            <a:spLocks noGrp="1"/>
          </p:cNvSpPr>
          <p:nvPr>
            <p:ph type="body" sz="half" idx="2"/>
          </p:nvPr>
        </p:nvSpPr>
        <p:spPr>
          <a:xfrm>
            <a:off x="4429092" y="1071546"/>
            <a:ext cx="4714908" cy="4143404"/>
          </a:xfrm>
        </p:spPr>
        <p:txBody>
          <a:bodyPr>
            <a:normAutofit/>
          </a:bodyPr>
          <a:lstStyle/>
          <a:p>
            <a:r>
              <a:rPr lang="ru-RU" sz="1800" i="1" dirty="0" smtClean="0">
                <a:solidFill>
                  <a:srgbClr val="9900CC"/>
                </a:solidFill>
              </a:rPr>
              <a:t>Малина </a:t>
            </a:r>
            <a:r>
              <a:rPr lang="ru-RU" sz="1600" i="1" dirty="0" smtClean="0"/>
              <a:t> — листопадный полукустарник с многолетним корневищем, из которого развиваются двухгодичные надземные стебли высотой 1,5—2,5 м. Плоды малины употребляют, так и замороженными или используют как свежими  для приготовления варенья, желе , мармелада, соков.</a:t>
            </a:r>
          </a:p>
          <a:p>
            <a:endParaRPr lang="ru-RU" sz="16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blinds(horizontal)">
                                      <p:cBhvr>
                                        <p:cTn id="11" dur="1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Рабочий стол\фоны\bv10089.jpg"/>
          <p:cNvPicPr>
            <a:picLocks noChangeAspect="1" noChangeArrowheads="1"/>
          </p:cNvPicPr>
          <p:nvPr/>
        </p:nvPicPr>
        <p:blipFill>
          <a:blip r:embed="rId2" cstate="email"/>
          <a:srcRect/>
          <a:stretch>
            <a:fillRect/>
          </a:stretch>
        </p:blipFill>
        <p:spPr bwMode="auto">
          <a:xfrm>
            <a:off x="-609600" y="-142900"/>
            <a:ext cx="9753600" cy="7315200"/>
          </a:xfrm>
          <a:prstGeom prst="rect">
            <a:avLst/>
          </a:prstGeom>
          <a:noFill/>
        </p:spPr>
      </p:pic>
      <p:sp>
        <p:nvSpPr>
          <p:cNvPr id="6" name="TextBox 5"/>
          <p:cNvSpPr txBox="1"/>
          <p:nvPr/>
        </p:nvSpPr>
        <p:spPr>
          <a:xfrm>
            <a:off x="214282" y="0"/>
            <a:ext cx="3929090" cy="954107"/>
          </a:xfrm>
          <a:prstGeom prst="rect">
            <a:avLst/>
          </a:prstGeom>
          <a:noFill/>
        </p:spPr>
        <p:txBody>
          <a:bodyPr wrap="square" rtlCol="0">
            <a:spAutoFit/>
          </a:bodyPr>
          <a:lstStyle/>
          <a:p>
            <a:r>
              <a:rPr lang="ru-RU" sz="2800" dirty="0" smtClean="0">
                <a:solidFill>
                  <a:srgbClr val="FF0000"/>
                </a:solidFill>
                <a:latin typeface="Arial Black" pitchFamily="34" charset="0"/>
              </a:rPr>
              <a:t>Красная и черная смородина</a:t>
            </a:r>
            <a:endParaRPr lang="ru-RU" sz="2800" dirty="0">
              <a:solidFill>
                <a:srgbClr val="FF0000"/>
              </a:solidFill>
              <a:latin typeface="Arial Black" pitchFamily="34" charset="0"/>
            </a:endParaRPr>
          </a:p>
        </p:txBody>
      </p:sp>
      <p:sp>
        <p:nvSpPr>
          <p:cNvPr id="7" name="TextBox 6"/>
          <p:cNvSpPr txBox="1"/>
          <p:nvPr/>
        </p:nvSpPr>
        <p:spPr>
          <a:xfrm>
            <a:off x="0" y="1142984"/>
            <a:ext cx="4500594" cy="369332"/>
          </a:xfrm>
          <a:prstGeom prst="rect">
            <a:avLst/>
          </a:prstGeom>
          <a:noFill/>
        </p:spPr>
        <p:txBody>
          <a:bodyPr wrap="square" rtlCol="0">
            <a:spAutoFit/>
          </a:bodyPr>
          <a:lstStyle/>
          <a:p>
            <a:endParaRPr lang="ru-RU" dirty="0"/>
          </a:p>
        </p:txBody>
      </p:sp>
      <p:pic>
        <p:nvPicPr>
          <p:cNvPr id="10246" name="Picture 6" descr="http://www.sklep.kolagenum.com/stronawww/image/sklep/1298536671.jpg"/>
          <p:cNvPicPr>
            <a:picLocks noChangeAspect="1" noChangeArrowheads="1"/>
          </p:cNvPicPr>
          <p:nvPr/>
        </p:nvPicPr>
        <p:blipFill>
          <a:blip r:embed="rId3"/>
          <a:srcRect/>
          <a:stretch>
            <a:fillRect/>
          </a:stretch>
        </p:blipFill>
        <p:spPr bwMode="auto">
          <a:xfrm>
            <a:off x="4929190" y="571480"/>
            <a:ext cx="3619500" cy="3714776"/>
          </a:xfrm>
          <a:prstGeom prst="rect">
            <a:avLst/>
          </a:prstGeom>
          <a:noFill/>
        </p:spPr>
      </p:pic>
      <p:sp>
        <p:nvSpPr>
          <p:cNvPr id="10" name="Прямоугольник 9"/>
          <p:cNvSpPr/>
          <p:nvPr/>
        </p:nvSpPr>
        <p:spPr>
          <a:xfrm>
            <a:off x="0" y="1214422"/>
            <a:ext cx="4572000" cy="1754326"/>
          </a:xfrm>
          <a:prstGeom prst="rect">
            <a:avLst/>
          </a:prstGeom>
        </p:spPr>
        <p:txBody>
          <a:bodyPr>
            <a:spAutoFit/>
          </a:bodyPr>
          <a:lstStyle/>
          <a:p>
            <a:r>
              <a:rPr lang="ru-RU" i="1" dirty="0" smtClean="0"/>
              <a:t>Чёрная смородина — декоративный кустарник, известны формы пестролистные и с разрезными листьями.</a:t>
            </a:r>
          </a:p>
          <a:p>
            <a:r>
              <a:rPr lang="ru-RU" i="1" dirty="0" smtClean="0"/>
              <a:t>Даёт медоносным пчёлам нектар и пыльцу</a:t>
            </a:r>
          </a:p>
          <a:p>
            <a:endParaRPr lang="ru-RU" dirty="0"/>
          </a:p>
        </p:txBody>
      </p:sp>
      <p:sp>
        <p:nvSpPr>
          <p:cNvPr id="9" name="Прямоугольник 8"/>
          <p:cNvSpPr/>
          <p:nvPr/>
        </p:nvSpPr>
        <p:spPr>
          <a:xfrm>
            <a:off x="0" y="2643182"/>
            <a:ext cx="4857752" cy="1477328"/>
          </a:xfrm>
          <a:prstGeom prst="rect">
            <a:avLst/>
          </a:prstGeom>
        </p:spPr>
        <p:txBody>
          <a:bodyPr wrap="square">
            <a:spAutoFit/>
          </a:bodyPr>
          <a:lstStyle/>
          <a:p>
            <a:r>
              <a:rPr lang="vi-VN" i="1" dirty="0" smtClean="0"/>
              <a:t>Смородина красна</a:t>
            </a:r>
            <a:r>
              <a:rPr lang="ru-RU" i="1" dirty="0" smtClean="0"/>
              <a:t>я- маленький листопадный кустарник</a:t>
            </a:r>
          </a:p>
          <a:p>
            <a:r>
              <a:rPr lang="ru-RU" i="1" dirty="0" smtClean="0"/>
              <a:t>семейства Крыжовниковые.</a:t>
            </a:r>
          </a:p>
          <a:p>
            <a:endParaRPr lang="ru-RU" dirty="0" smtClean="0">
              <a:solidFill>
                <a:srgbClr val="FF0000"/>
              </a:solidFill>
            </a:endParaRPr>
          </a:p>
          <a:p>
            <a:endParaRPr lang="ru-RU" dirty="0">
              <a:solidFill>
                <a:srgbClr val="FF0000"/>
              </a:solidFill>
            </a:endParaRPr>
          </a:p>
        </p:txBody>
      </p:sp>
      <p:sp>
        <p:nvSpPr>
          <p:cNvPr id="12" name="Прямоугольник 11"/>
          <p:cNvSpPr/>
          <p:nvPr/>
        </p:nvSpPr>
        <p:spPr>
          <a:xfrm>
            <a:off x="0" y="3500438"/>
            <a:ext cx="4572000" cy="646331"/>
          </a:xfrm>
          <a:prstGeom prst="rect">
            <a:avLst/>
          </a:prstGeom>
        </p:spPr>
        <p:txBody>
          <a:bodyPr>
            <a:spAutoFit/>
          </a:bodyPr>
          <a:lstStyle/>
          <a:p>
            <a:endParaRPr lang="ru-RU" dirty="0" smtClean="0"/>
          </a:p>
          <a:p>
            <a:endParaRPr lang="ru-RU" i="1" dirty="0" smtClean="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par>
                          <p:cTn id="8" fill="hold">
                            <p:stCondLst>
                              <p:cond delay="500"/>
                            </p:stCondLst>
                            <p:childTnLst>
                              <p:par>
                                <p:cTn id="9" presetID="4" presetClass="entr" presetSubtype="16" fill="hold" grpId="0" nodeType="after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Effect transition="in" filter="box(in)">
                                      <p:cBhvr>
                                        <p:cTn id="11" dur="1000"/>
                                        <p:tgtEl>
                                          <p:spTgt spid="7"/>
                                        </p:tgtEl>
                                      </p:cBhvr>
                                    </p:animEffect>
                                  </p:childTnLst>
                                </p:cTn>
                              </p:par>
                            </p:childTnLst>
                          </p:cTn>
                        </p:par>
                        <p:par>
                          <p:cTn id="12" fill="hold">
                            <p:stCondLst>
                              <p:cond delay="1500"/>
                            </p:stCondLst>
                            <p:childTnLst>
                              <p:par>
                                <p:cTn id="13" presetID="4" presetClass="entr" presetSubtype="16" fill="hold" nodeType="afterEffect">
                                  <p:stCondLst>
                                    <p:cond delay="0"/>
                                  </p:stCondLst>
                                  <p:childTnLst>
                                    <p:set>
                                      <p:cBhvr>
                                        <p:cTn id="14" dur="1" fill="hold">
                                          <p:stCondLst>
                                            <p:cond delay="0"/>
                                          </p:stCondLst>
                                        </p:cTn>
                                        <p:tgtEl>
                                          <p:spTgt spid="10246"/>
                                        </p:tgtEl>
                                        <p:attrNameLst>
                                          <p:attrName>style.visibility</p:attrName>
                                        </p:attrNameLst>
                                      </p:cBhvr>
                                      <p:to>
                                        <p:strVal val="visible"/>
                                      </p:to>
                                    </p:set>
                                    <p:animEffect transition="in" filter="box(in)">
                                      <p:cBhvr>
                                        <p:cTn id="15" dur="1000"/>
                                        <p:tgtEl>
                                          <p:spTgt spid="10246"/>
                                        </p:tgtEl>
                                      </p:cBhvr>
                                    </p:animEffect>
                                  </p:childTnLst>
                                </p:cTn>
                              </p:par>
                            </p:childTnLst>
                          </p:cTn>
                        </p:par>
                        <p:par>
                          <p:cTn id="16" fill="hold">
                            <p:stCondLst>
                              <p:cond delay="2500"/>
                            </p:stCondLst>
                            <p:childTnLst>
                              <p:par>
                                <p:cTn id="17" presetID="4"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ox(in)">
                                      <p:cBhvr>
                                        <p:cTn id="19" dur="1000"/>
                                        <p:tgtEl>
                                          <p:spTgt spid="10"/>
                                        </p:tgtEl>
                                      </p:cBhvr>
                                    </p:animEffect>
                                  </p:childTnLst>
                                </p:cTn>
                              </p:par>
                            </p:childTnLst>
                          </p:cTn>
                        </p:par>
                        <p:par>
                          <p:cTn id="20" fill="hold">
                            <p:stCondLst>
                              <p:cond delay="3500"/>
                            </p:stCondLst>
                            <p:childTnLst>
                              <p:par>
                                <p:cTn id="21" presetID="4" presetClass="entr" presetSubtype="16"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ox(in)">
                                      <p:cBhvr>
                                        <p:cTn id="2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Рабочий стол\фоны\bv10089.jpg"/>
          <p:cNvPicPr>
            <a:picLocks noChangeAspect="1" noChangeArrowheads="1"/>
          </p:cNvPicPr>
          <p:nvPr/>
        </p:nvPicPr>
        <p:blipFill>
          <a:blip r:embed="rId2" cstate="email"/>
          <a:srcRect/>
          <a:stretch>
            <a:fillRect/>
          </a:stretch>
        </p:blipFill>
        <p:spPr bwMode="auto">
          <a:xfrm>
            <a:off x="-357222" y="-214338"/>
            <a:ext cx="9753600" cy="7315200"/>
          </a:xfrm>
          <a:prstGeom prst="rect">
            <a:avLst/>
          </a:prstGeom>
          <a:noFill/>
        </p:spPr>
      </p:pic>
      <p:sp>
        <p:nvSpPr>
          <p:cNvPr id="4" name="TextBox 3"/>
          <p:cNvSpPr txBox="1"/>
          <p:nvPr/>
        </p:nvSpPr>
        <p:spPr>
          <a:xfrm>
            <a:off x="2857488" y="0"/>
            <a:ext cx="2357454" cy="646331"/>
          </a:xfrm>
          <a:prstGeom prst="rect">
            <a:avLst/>
          </a:prstGeom>
          <a:noFill/>
        </p:spPr>
        <p:txBody>
          <a:bodyPr wrap="square" rtlCol="0">
            <a:spAutoFit/>
          </a:bodyPr>
          <a:lstStyle/>
          <a:p>
            <a:r>
              <a:rPr lang="ru-RU" sz="3600" b="1" dirty="0" smtClean="0">
                <a:latin typeface="Arno Pro Smbd Caption" pitchFamily="18" charset="0"/>
              </a:rPr>
              <a:t>Черника</a:t>
            </a:r>
            <a:endParaRPr lang="ru-RU" sz="3600" b="1" dirty="0">
              <a:latin typeface="Arno Pro Smbd Caption" pitchFamily="18" charset="0"/>
            </a:endParaRPr>
          </a:p>
        </p:txBody>
      </p:sp>
      <p:pic>
        <p:nvPicPr>
          <p:cNvPr id="9222" name="Picture 6" descr="http://img0.liveinternet.ru/images/attach/b/3/27/123/27123432_chernika5.jpg"/>
          <p:cNvPicPr>
            <a:picLocks noChangeAspect="1" noChangeArrowheads="1"/>
          </p:cNvPicPr>
          <p:nvPr/>
        </p:nvPicPr>
        <p:blipFill>
          <a:blip r:embed="rId3"/>
          <a:srcRect/>
          <a:stretch>
            <a:fillRect/>
          </a:stretch>
        </p:blipFill>
        <p:spPr bwMode="auto">
          <a:xfrm>
            <a:off x="214282" y="642918"/>
            <a:ext cx="3929090" cy="3857652"/>
          </a:xfrm>
          <a:prstGeom prst="rect">
            <a:avLst/>
          </a:prstGeom>
          <a:noFill/>
        </p:spPr>
      </p:pic>
      <p:sp>
        <p:nvSpPr>
          <p:cNvPr id="9" name="Прямоугольник 8"/>
          <p:cNvSpPr/>
          <p:nvPr/>
        </p:nvSpPr>
        <p:spPr>
          <a:xfrm>
            <a:off x="4429124" y="785794"/>
            <a:ext cx="4000528" cy="3416320"/>
          </a:xfrm>
          <a:prstGeom prst="rect">
            <a:avLst/>
          </a:prstGeom>
        </p:spPr>
        <p:txBody>
          <a:bodyPr wrap="square">
            <a:spAutoFit/>
          </a:bodyPr>
          <a:lstStyle/>
          <a:p>
            <a:r>
              <a:rPr lang="ru-RU" b="1" i="1" dirty="0" smtClean="0"/>
              <a:t>Черника</a:t>
            </a:r>
            <a:r>
              <a:rPr lang="ru-RU" i="1" dirty="0" smtClean="0"/>
              <a:t> - кустарничек семейства брусничных, высота 15—40 см, с угловато-ребристыми ветвями и опадающими на зиму листьями. Цветки одиночные, поникающие, кувшинчато-шаровидные, зеленовато-розоватые. Плод — большая или маленькая шаровидная ягода, чёрная, с сизым налётом. </a:t>
            </a:r>
          </a:p>
          <a:p>
            <a:endParaRPr lang="ru-RU" b="1" dirty="0" smtClean="0">
              <a:solidFill>
                <a:srgbClr val="660033"/>
              </a:solidFill>
            </a:endParaRPr>
          </a:p>
          <a:p>
            <a:endParaRPr lang="ru-RU" b="1" dirty="0" smtClean="0">
              <a:solidFill>
                <a:srgbClr val="660033"/>
              </a:solidFill>
            </a:endParaRPr>
          </a:p>
          <a:p>
            <a:endParaRPr lang="ru-RU" b="1" dirty="0">
              <a:solidFill>
                <a:srgbClr val="660033"/>
              </a:solidFill>
            </a:endParaRPr>
          </a:p>
        </p:txBody>
      </p:sp>
      <p:sp>
        <p:nvSpPr>
          <p:cNvPr id="10" name="Прямоугольник 9"/>
          <p:cNvSpPr/>
          <p:nvPr/>
        </p:nvSpPr>
        <p:spPr>
          <a:xfrm>
            <a:off x="4357686" y="3929066"/>
            <a:ext cx="3643338" cy="646331"/>
          </a:xfrm>
          <a:prstGeom prst="rect">
            <a:avLst/>
          </a:prstGeom>
        </p:spPr>
        <p:txBody>
          <a:bodyPr wrap="square">
            <a:spAutoFit/>
          </a:bodyPr>
          <a:lstStyle/>
          <a:p>
            <a:endParaRPr lang="ru-RU" dirty="0" smtClean="0"/>
          </a:p>
          <a:p>
            <a:endParaRPr lang="ru-RU" dirty="0"/>
          </a:p>
        </p:txBody>
      </p:sp>
      <p:sp>
        <p:nvSpPr>
          <p:cNvPr id="11" name="Прямоугольник 10"/>
          <p:cNvSpPr/>
          <p:nvPr/>
        </p:nvSpPr>
        <p:spPr>
          <a:xfrm>
            <a:off x="4143372" y="4786322"/>
            <a:ext cx="242374" cy="369332"/>
          </a:xfrm>
          <a:prstGeom prst="rect">
            <a:avLst/>
          </a:prstGeom>
        </p:spPr>
        <p:txBody>
          <a:bodyPr wrap="none">
            <a:spAutoFit/>
          </a:bodyPr>
          <a:lstStyle/>
          <a:p>
            <a:r>
              <a:rPr lang="ru-RU" i="1" dirty="0" smtClean="0"/>
              <a:t>.</a:t>
            </a:r>
            <a:endParaRPr lang="ru-RU" i="1"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9222"/>
                                        </p:tgtEl>
                                        <p:attrNameLst>
                                          <p:attrName>style.visibility</p:attrName>
                                        </p:attrNameLst>
                                      </p:cBhvr>
                                      <p:to>
                                        <p:strVal val="visible"/>
                                      </p:to>
                                    </p:set>
                                    <p:animEffect transition="in" filter="circle(in)">
                                      <p:cBhvr>
                                        <p:cTn id="11" dur="1000"/>
                                        <p:tgtEl>
                                          <p:spTgt spid="9222"/>
                                        </p:tgtEl>
                                      </p:cBhvr>
                                    </p:animEffect>
                                  </p:childTnLst>
                                </p:cTn>
                              </p:par>
                            </p:childTnLst>
                          </p:cTn>
                        </p:par>
                        <p:par>
                          <p:cTn id="12" fill="hold">
                            <p:stCondLst>
                              <p:cond delay="1500"/>
                            </p:stCondLst>
                            <p:childTnLst>
                              <p:par>
                                <p:cTn id="13" presetID="6"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Рабочий стол\фоны\bv10089.jpg"/>
          <p:cNvPicPr>
            <a:picLocks noChangeAspect="1" noChangeArrowheads="1"/>
          </p:cNvPicPr>
          <p:nvPr/>
        </p:nvPicPr>
        <p:blipFill>
          <a:blip r:embed="rId2" cstate="email"/>
          <a:srcRect/>
          <a:stretch>
            <a:fillRect/>
          </a:stretch>
        </p:blipFill>
        <p:spPr bwMode="auto">
          <a:xfrm>
            <a:off x="142844" y="-457200"/>
            <a:ext cx="9753600" cy="7315200"/>
          </a:xfrm>
          <a:prstGeom prst="rect">
            <a:avLst/>
          </a:prstGeom>
          <a:noFill/>
        </p:spPr>
      </p:pic>
      <p:sp>
        <p:nvSpPr>
          <p:cNvPr id="4" name="TextBox 3"/>
          <p:cNvSpPr txBox="1"/>
          <p:nvPr/>
        </p:nvSpPr>
        <p:spPr>
          <a:xfrm>
            <a:off x="714348" y="0"/>
            <a:ext cx="2857488" cy="646331"/>
          </a:xfrm>
          <a:prstGeom prst="rect">
            <a:avLst/>
          </a:prstGeom>
          <a:noFill/>
        </p:spPr>
        <p:txBody>
          <a:bodyPr wrap="square" rtlCol="0">
            <a:spAutoFit/>
          </a:bodyPr>
          <a:lstStyle/>
          <a:p>
            <a:r>
              <a:rPr lang="ru-RU" sz="3600" b="1" dirty="0" smtClean="0">
                <a:latin typeface="Arial Narrow" pitchFamily="34" charset="0"/>
              </a:rPr>
              <a:t>Вороний глаз</a:t>
            </a:r>
            <a:endParaRPr lang="ru-RU" sz="3600" b="1" dirty="0">
              <a:latin typeface="Arial Narrow" pitchFamily="34" charset="0"/>
            </a:endParaRPr>
          </a:p>
        </p:txBody>
      </p:sp>
      <p:sp>
        <p:nvSpPr>
          <p:cNvPr id="5" name="TextBox 4"/>
          <p:cNvSpPr txBox="1"/>
          <p:nvPr/>
        </p:nvSpPr>
        <p:spPr>
          <a:xfrm>
            <a:off x="4429124" y="714356"/>
            <a:ext cx="4500562" cy="369332"/>
          </a:xfrm>
          <a:prstGeom prst="rect">
            <a:avLst/>
          </a:prstGeom>
          <a:noFill/>
        </p:spPr>
        <p:txBody>
          <a:bodyPr wrap="square" rtlCol="0">
            <a:spAutoFit/>
          </a:bodyPr>
          <a:lstStyle/>
          <a:p>
            <a:endParaRPr lang="ru-RU" dirty="0"/>
          </a:p>
        </p:txBody>
      </p:sp>
      <p:pic>
        <p:nvPicPr>
          <p:cNvPr id="8196" name="Picture 4" descr="http://www.perekop.info/wp-content/uploads/poison-plants-paris-quadrifolia.jpg"/>
          <p:cNvPicPr>
            <a:picLocks noChangeAspect="1" noChangeArrowheads="1"/>
          </p:cNvPicPr>
          <p:nvPr/>
        </p:nvPicPr>
        <p:blipFill>
          <a:blip r:embed="rId3"/>
          <a:srcRect/>
          <a:stretch>
            <a:fillRect/>
          </a:stretch>
        </p:blipFill>
        <p:spPr bwMode="auto">
          <a:xfrm>
            <a:off x="357158" y="1071546"/>
            <a:ext cx="3357586" cy="3357586"/>
          </a:xfrm>
          <a:prstGeom prst="rect">
            <a:avLst/>
          </a:prstGeom>
          <a:noFill/>
        </p:spPr>
      </p:pic>
      <p:sp>
        <p:nvSpPr>
          <p:cNvPr id="8" name="Прямоугольник 7"/>
          <p:cNvSpPr/>
          <p:nvPr/>
        </p:nvSpPr>
        <p:spPr>
          <a:xfrm>
            <a:off x="4071934" y="500042"/>
            <a:ext cx="4572000" cy="3970318"/>
          </a:xfrm>
          <a:prstGeom prst="rect">
            <a:avLst/>
          </a:prstGeom>
        </p:spPr>
        <p:txBody>
          <a:bodyPr>
            <a:spAutoFit/>
          </a:bodyPr>
          <a:lstStyle/>
          <a:p>
            <a:r>
              <a:rPr lang="ru-RU" b="1" i="1" dirty="0" smtClean="0">
                <a:solidFill>
                  <a:srgbClr val="660033"/>
                </a:solidFill>
              </a:rPr>
              <a:t>Вороний глаз</a:t>
            </a:r>
            <a:r>
              <a:rPr lang="ru-RU" i="1" dirty="0" smtClean="0">
                <a:solidFill>
                  <a:srgbClr val="660033"/>
                </a:solidFill>
              </a:rPr>
              <a:t> </a:t>
            </a:r>
            <a:r>
              <a:rPr lang="ru-RU" i="1" dirty="0" smtClean="0"/>
              <a:t>род многолетних трав семейства лилейных. Листья яйцевидные или ланцетные, расположенные на стебле мутовкой (большей частью по 6—12). Цветки одиночные, конечные, чашелистиков 3—10, лепестки большей частью узкие, линейные, часто почти нитевидные, как правило, желтовато-зелёные, у некоторых видов отсутствуют, плод — ягодообразный или коробочка.</a:t>
            </a:r>
          </a:p>
          <a:p>
            <a:endParaRPr lang="ru-RU" i="1" dirty="0" smtClean="0"/>
          </a:p>
          <a:p>
            <a:endParaRPr lang="ru-RU" dirty="0" smtClean="0">
              <a:solidFill>
                <a:srgbClr val="660033"/>
              </a:solidFill>
            </a:endParaRPr>
          </a:p>
          <a:p>
            <a:endParaRPr lang="ru-RU" dirty="0">
              <a:solidFill>
                <a:srgbClr val="660033"/>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par>
                          <p:cTn id="8" fill="hold">
                            <p:stCondLst>
                              <p:cond delay="500"/>
                            </p:stCondLst>
                            <p:childTnLst>
                              <p:par>
                                <p:cTn id="9" presetID="4" presetClass="entr" presetSubtype="16" fill="hold" grpId="0" nodeType="afterEffect" nodePh="1">
                                  <p:stCondLst>
                                    <p:cond delay="0"/>
                                  </p:stCondLst>
                                  <p:endCondLst>
                                    <p:cond evt="begin" delay="0">
                                      <p:tn val="9"/>
                                    </p:cond>
                                  </p:endCondLst>
                                  <p:childTnLst>
                                    <p:set>
                                      <p:cBhvr>
                                        <p:cTn id="10" dur="1" fill="hold">
                                          <p:stCondLst>
                                            <p:cond delay="0"/>
                                          </p:stCondLst>
                                        </p:cTn>
                                        <p:tgtEl>
                                          <p:spTgt spid="5"/>
                                        </p:tgtEl>
                                        <p:attrNameLst>
                                          <p:attrName>style.visibility</p:attrName>
                                        </p:attrNameLst>
                                      </p:cBhvr>
                                      <p:to>
                                        <p:strVal val="visible"/>
                                      </p:to>
                                    </p:set>
                                    <p:animEffect transition="in" filter="box(in)">
                                      <p:cBhvr>
                                        <p:cTn id="11" dur="1000"/>
                                        <p:tgtEl>
                                          <p:spTgt spid="5"/>
                                        </p:tgtEl>
                                      </p:cBhvr>
                                    </p:animEffect>
                                  </p:childTnLst>
                                </p:cTn>
                              </p:par>
                            </p:childTnLst>
                          </p:cTn>
                        </p:par>
                        <p:par>
                          <p:cTn id="12" fill="hold">
                            <p:stCondLst>
                              <p:cond delay="1500"/>
                            </p:stCondLst>
                            <p:childTnLst>
                              <p:par>
                                <p:cTn id="13" presetID="14" presetClass="entr" presetSubtype="10" fill="hold" nodeType="afterEffect">
                                  <p:stCondLst>
                                    <p:cond delay="0"/>
                                  </p:stCondLst>
                                  <p:childTnLst>
                                    <p:set>
                                      <p:cBhvr>
                                        <p:cTn id="14" dur="1" fill="hold">
                                          <p:stCondLst>
                                            <p:cond delay="0"/>
                                          </p:stCondLst>
                                        </p:cTn>
                                        <p:tgtEl>
                                          <p:spTgt spid="8196"/>
                                        </p:tgtEl>
                                        <p:attrNameLst>
                                          <p:attrName>style.visibility</p:attrName>
                                        </p:attrNameLst>
                                      </p:cBhvr>
                                      <p:to>
                                        <p:strVal val="visible"/>
                                      </p:to>
                                    </p:set>
                                    <p:animEffect transition="in" filter="randombar(horizontal)">
                                      <p:cBhvr>
                                        <p:cTn id="15" dur="500"/>
                                        <p:tgtEl>
                                          <p:spTgt spid="8196"/>
                                        </p:tgtEl>
                                      </p:cBhvr>
                                    </p:animEffect>
                                  </p:childTnLst>
                                </p:cTn>
                              </p:par>
                            </p:childTnLst>
                          </p:cTn>
                        </p:par>
                        <p:par>
                          <p:cTn id="16" fill="hold">
                            <p:stCondLst>
                              <p:cond delay="2000"/>
                            </p:stCondLst>
                            <p:childTnLst>
                              <p:par>
                                <p:cTn id="17" presetID="14" presetClass="entr" presetSubtype="1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Рабочий стол\фоны\bv10089.jpg"/>
          <p:cNvPicPr>
            <a:picLocks noChangeAspect="1" noChangeArrowheads="1"/>
          </p:cNvPicPr>
          <p:nvPr/>
        </p:nvPicPr>
        <p:blipFill>
          <a:blip r:embed="rId2" cstate="email"/>
          <a:srcRect/>
          <a:stretch>
            <a:fillRect/>
          </a:stretch>
        </p:blipFill>
        <p:spPr bwMode="auto">
          <a:xfrm>
            <a:off x="-428660" y="-142900"/>
            <a:ext cx="9753600" cy="7315200"/>
          </a:xfrm>
          <a:prstGeom prst="rect">
            <a:avLst/>
          </a:prstGeom>
          <a:noFill/>
        </p:spPr>
      </p:pic>
      <p:sp>
        <p:nvSpPr>
          <p:cNvPr id="4" name="TextBox 3"/>
          <p:cNvSpPr txBox="1"/>
          <p:nvPr/>
        </p:nvSpPr>
        <p:spPr>
          <a:xfrm>
            <a:off x="3000364" y="142852"/>
            <a:ext cx="2214578" cy="707886"/>
          </a:xfrm>
          <a:prstGeom prst="rect">
            <a:avLst/>
          </a:prstGeom>
          <a:noFill/>
        </p:spPr>
        <p:txBody>
          <a:bodyPr wrap="square" rtlCol="0">
            <a:spAutoFit/>
          </a:bodyPr>
          <a:lstStyle/>
          <a:p>
            <a:r>
              <a:rPr lang="ru-RU" sz="4000" b="1" dirty="0" smtClean="0">
                <a:solidFill>
                  <a:srgbClr val="660033"/>
                </a:solidFill>
              </a:rPr>
              <a:t>Ландыш</a:t>
            </a:r>
            <a:endParaRPr lang="ru-RU" sz="4000" b="1" dirty="0">
              <a:solidFill>
                <a:srgbClr val="660033"/>
              </a:solidFill>
            </a:endParaRPr>
          </a:p>
        </p:txBody>
      </p:sp>
      <p:pic>
        <p:nvPicPr>
          <p:cNvPr id="7170" name="Picture 2" descr="http://dlm1.meta.ua/pic/0/7/241/AtdFcdaqxJ.jpg"/>
          <p:cNvPicPr>
            <a:picLocks noChangeAspect="1" noChangeArrowheads="1"/>
          </p:cNvPicPr>
          <p:nvPr/>
        </p:nvPicPr>
        <p:blipFill>
          <a:blip r:embed="rId3"/>
          <a:srcRect/>
          <a:stretch>
            <a:fillRect/>
          </a:stretch>
        </p:blipFill>
        <p:spPr bwMode="auto">
          <a:xfrm>
            <a:off x="0" y="857232"/>
            <a:ext cx="4762500" cy="3810000"/>
          </a:xfrm>
          <a:prstGeom prst="rect">
            <a:avLst/>
          </a:prstGeom>
          <a:noFill/>
        </p:spPr>
      </p:pic>
      <p:sp>
        <p:nvSpPr>
          <p:cNvPr id="7" name="Прямоугольник 6"/>
          <p:cNvSpPr/>
          <p:nvPr/>
        </p:nvSpPr>
        <p:spPr>
          <a:xfrm>
            <a:off x="4857752" y="1214422"/>
            <a:ext cx="3786214" cy="3693319"/>
          </a:xfrm>
          <a:prstGeom prst="rect">
            <a:avLst/>
          </a:prstGeom>
        </p:spPr>
        <p:txBody>
          <a:bodyPr wrap="square">
            <a:spAutoFit/>
          </a:bodyPr>
          <a:lstStyle/>
          <a:p>
            <a:r>
              <a:rPr lang="ru-RU" i="1" dirty="0" smtClean="0"/>
              <a:t>Многолетнее растение со шнуровидным, ветвистым, ползучим корневищем. Листьев обычно 2, реже 1-3, приземные, широко ланцетные или обратнояйцевидные с длинным влагалищем. Цветонос безлистный до 30 см высотой. Соцветие — односторонняя, редкая кисть, состоящая из 6-20 цветков. </a:t>
            </a:r>
          </a:p>
          <a:p>
            <a:endParaRPr lang="ru-RU" i="1" dirty="0" smtClean="0"/>
          </a:p>
          <a:p>
            <a:endParaRPr lang="ru-RU"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additive="base">
                                        <p:cTn id="12" dur="500" fill="hold"/>
                                        <p:tgtEl>
                                          <p:spTgt spid="7170"/>
                                        </p:tgtEl>
                                        <p:attrNameLst>
                                          <p:attrName>ppt_x</p:attrName>
                                        </p:attrNameLst>
                                      </p:cBhvr>
                                      <p:tavLst>
                                        <p:tav tm="0">
                                          <p:val>
                                            <p:strVal val="#ppt_x"/>
                                          </p:val>
                                        </p:tav>
                                        <p:tav tm="100000">
                                          <p:val>
                                            <p:strVal val="#ppt_x"/>
                                          </p:val>
                                        </p:tav>
                                      </p:tavLst>
                                    </p:anim>
                                    <p:anim calcmode="lin" valueType="num">
                                      <p:cBhvr additive="base">
                                        <p:cTn id="13" dur="500" fill="hold"/>
                                        <p:tgtEl>
                                          <p:spTgt spid="7170"/>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ppt_x"/>
                                          </p:val>
                                        </p:tav>
                                        <p:tav tm="100000">
                                          <p:val>
                                            <p:strVal val="#ppt_x"/>
                                          </p:val>
                                        </p:tav>
                                      </p:tavLst>
                                    </p:anim>
                                    <p:anim calcmode="lin" valueType="num">
                                      <p:cBhvr additive="base">
                                        <p:cTn id="1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Рабочий стол\фоны\bv10089.jpg"/>
          <p:cNvPicPr>
            <a:picLocks noChangeAspect="1" noChangeArrowheads="1"/>
          </p:cNvPicPr>
          <p:nvPr/>
        </p:nvPicPr>
        <p:blipFill>
          <a:blip r:embed="rId2" cstate="email"/>
          <a:srcRect/>
          <a:stretch>
            <a:fillRect/>
          </a:stretch>
        </p:blipFill>
        <p:spPr bwMode="auto">
          <a:xfrm>
            <a:off x="-214346" y="-457200"/>
            <a:ext cx="9753600" cy="7315200"/>
          </a:xfrm>
          <a:prstGeom prst="rect">
            <a:avLst/>
          </a:prstGeom>
          <a:noFill/>
        </p:spPr>
      </p:pic>
      <p:sp>
        <p:nvSpPr>
          <p:cNvPr id="6" name="Заголовок 5"/>
          <p:cNvSpPr>
            <a:spLocks noGrp="1"/>
          </p:cNvSpPr>
          <p:nvPr>
            <p:ph type="title"/>
          </p:nvPr>
        </p:nvSpPr>
        <p:spPr/>
        <p:txBody>
          <a:bodyPr>
            <a:normAutofit/>
          </a:bodyPr>
          <a:lstStyle/>
          <a:p>
            <a:r>
              <a:rPr lang="ru-RU" sz="3600" dirty="0" smtClean="0">
                <a:solidFill>
                  <a:srgbClr val="FF0000"/>
                </a:solidFill>
              </a:rPr>
              <a:t>Правила сбора ягод</a:t>
            </a:r>
            <a:endParaRPr lang="ru-RU" sz="3600" dirty="0">
              <a:solidFill>
                <a:srgbClr val="FF0000"/>
              </a:solidFill>
            </a:endParaRPr>
          </a:p>
        </p:txBody>
      </p:sp>
      <p:sp>
        <p:nvSpPr>
          <p:cNvPr id="8" name="Содержимое 7"/>
          <p:cNvSpPr>
            <a:spLocks noGrp="1"/>
          </p:cNvSpPr>
          <p:nvPr>
            <p:ph sz="half" idx="1"/>
          </p:nvPr>
        </p:nvSpPr>
        <p:spPr/>
        <p:txBody>
          <a:bodyPr/>
          <a:lstStyle/>
          <a:p>
            <a:r>
              <a:rPr lang="ru-RU" sz="2400" b="1" dirty="0" smtClean="0"/>
              <a:t>Ни в коем случае не ешьте незнакомые вам  ягоды!</a:t>
            </a:r>
          </a:p>
          <a:p>
            <a:r>
              <a:rPr lang="ru-RU" sz="2400" b="1" dirty="0" smtClean="0"/>
              <a:t>Собираем ягоды осторожно, чтобы не повредить растение.</a:t>
            </a:r>
            <a:endParaRPr lang="ru-RU" sz="2400" b="1" dirty="0"/>
          </a:p>
        </p:txBody>
      </p:sp>
      <p:sp>
        <p:nvSpPr>
          <p:cNvPr id="9" name="Содержимое 8"/>
          <p:cNvSpPr>
            <a:spLocks noGrp="1"/>
          </p:cNvSpPr>
          <p:nvPr>
            <p:ph sz="half" idx="2"/>
          </p:nvPr>
        </p:nvSpPr>
        <p:spPr/>
        <p:txBody>
          <a:bodyPr>
            <a:normAutofit/>
          </a:bodyPr>
          <a:lstStyle/>
          <a:p>
            <a:r>
              <a:rPr lang="ru-RU" sz="2400" b="1" dirty="0" smtClean="0"/>
              <a:t>Не собирайте ягоды, растущие вдоль шоссе, в городских парках, вблизи свалок и мусорных баков!</a:t>
            </a:r>
          </a:p>
          <a:p>
            <a:r>
              <a:rPr lang="ru-RU" sz="2400" b="1" dirty="0" smtClean="0"/>
              <a:t>Едим только вымытые ягоды</a:t>
            </a:r>
            <a:r>
              <a:rPr lang="ru-RU" sz="2400" dirty="0" smtClean="0"/>
              <a:t>.</a:t>
            </a:r>
            <a:endParaRPr lang="ru-RU" sz="2400"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par>
                          <p:cTn id="11" fill="hold">
                            <p:stCondLst>
                              <p:cond delay="1750"/>
                            </p:stCondLst>
                            <p:childTnLst>
                              <p:par>
                                <p:cTn id="12" presetID="19" presetClass="entr" presetSubtype="10" fill="hold" grpId="0"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1000" fill="hold"/>
                                        <p:tgtEl>
                                          <p:spTgt spid="8">
                                            <p:txEl>
                                              <p:pRg st="0" end="0"/>
                                            </p:txEl>
                                          </p:spTgt>
                                        </p:tgtEl>
                                        <p:attrNameLst>
                                          <p:attrName>ppt_w</p:attrName>
                                        </p:attrNameLst>
                                      </p:cBhvr>
                                      <p:tavLst>
                                        <p:tav tm="0" fmla="#ppt_w*sin(2.5*pi*$)">
                                          <p:val>
                                            <p:fltVal val="0"/>
                                          </p:val>
                                        </p:tav>
                                        <p:tav tm="100000">
                                          <p:val>
                                            <p:fltVal val="1"/>
                                          </p:val>
                                        </p:tav>
                                      </p:tavLst>
                                    </p:anim>
                                    <p:anim calcmode="lin" valueType="num">
                                      <p:cBhvr>
                                        <p:cTn id="15" dur="10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2750"/>
                            </p:stCondLst>
                            <p:childTnLst>
                              <p:par>
                                <p:cTn id="17" presetID="19" presetClass="entr" presetSubtype="10" fill="hold" grpId="0" nodeType="after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p:cTn id="19" dur="1000" fill="hold"/>
                                        <p:tgtEl>
                                          <p:spTgt spid="8">
                                            <p:txEl>
                                              <p:pRg st="1" end="1"/>
                                            </p:txEl>
                                          </p:spTgt>
                                        </p:tgtEl>
                                        <p:attrNameLst>
                                          <p:attrName>ppt_w</p:attrName>
                                        </p:attrNameLst>
                                      </p:cBhvr>
                                      <p:tavLst>
                                        <p:tav tm="0" fmla="#ppt_w*sin(2.5*pi*$)">
                                          <p:val>
                                            <p:fltVal val="0"/>
                                          </p:val>
                                        </p:tav>
                                        <p:tav tm="100000">
                                          <p:val>
                                            <p:fltVal val="1"/>
                                          </p:val>
                                        </p:tav>
                                      </p:tavLst>
                                    </p:anim>
                                    <p:anim calcmode="lin" valueType="num">
                                      <p:cBhvr>
                                        <p:cTn id="20" dur="1000" fill="hold"/>
                                        <p:tgtEl>
                                          <p:spTgt spid="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p:cTn id="25" dur="1000" fill="hold"/>
                                        <p:tgtEl>
                                          <p:spTgt spid="9">
                                            <p:txEl>
                                              <p:pRg st="0" end="0"/>
                                            </p:txEl>
                                          </p:spTgt>
                                        </p:tgtEl>
                                        <p:attrNameLst>
                                          <p:attrName>ppt_w</p:attrName>
                                        </p:attrNameLst>
                                      </p:cBhvr>
                                      <p:tavLst>
                                        <p:tav tm="0" fmla="#ppt_w*sin(2.5*pi*$)">
                                          <p:val>
                                            <p:fltVal val="0"/>
                                          </p:val>
                                        </p:tav>
                                        <p:tav tm="100000">
                                          <p:val>
                                            <p:fltVal val="1"/>
                                          </p:val>
                                        </p:tav>
                                      </p:tavLst>
                                    </p:anim>
                                    <p:anim calcmode="lin" valueType="num">
                                      <p:cBhvr>
                                        <p:cTn id="26" dur="1000" fill="hold"/>
                                        <p:tgtEl>
                                          <p:spTgt spid="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9" presetClass="entr" presetSubtype="10" fill="hold" grpId="0"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 calcmode="lin" valueType="num">
                                      <p:cBhvr>
                                        <p:cTn id="31" dur="1000" fill="hold"/>
                                        <p:tgtEl>
                                          <p:spTgt spid="9">
                                            <p:txEl>
                                              <p:pRg st="1" end="1"/>
                                            </p:txEl>
                                          </p:spTgt>
                                        </p:tgtEl>
                                        <p:attrNameLst>
                                          <p:attrName>ppt_w</p:attrName>
                                        </p:attrNameLst>
                                      </p:cBhvr>
                                      <p:tavLst>
                                        <p:tav tm="0" fmla="#ppt_w*sin(2.5*pi*$)">
                                          <p:val>
                                            <p:fltVal val="0"/>
                                          </p:val>
                                        </p:tav>
                                        <p:tav tm="100000">
                                          <p:val>
                                            <p:fltVal val="1"/>
                                          </p:val>
                                        </p:tav>
                                      </p:tavLst>
                                    </p:anim>
                                    <p:anim calcmode="lin" valueType="num">
                                      <p:cBhvr>
                                        <p:cTn id="32" dur="10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noFill/>
          <a:effectLst>
            <a:outerShdw blurRad="50800" dist="50800" dir="5400000" algn="ctr" rotWithShape="0">
              <a:srgbClr val="0000FF"/>
            </a:outerShdw>
          </a:effectLst>
        </p:spPr>
        <p:txBody>
          <a:bodyPr/>
          <a:lstStyle/>
          <a:p>
            <a:r>
              <a:rPr lang="ru-RU" dirty="0" smtClean="0"/>
              <a:t>Загадки  </a:t>
            </a:r>
            <a:endParaRPr lang="ru-RU" dirty="0"/>
          </a:p>
        </p:txBody>
      </p:sp>
      <p:sp>
        <p:nvSpPr>
          <p:cNvPr id="3" name="Содержимое 2"/>
          <p:cNvSpPr>
            <a:spLocks noGrp="1"/>
          </p:cNvSpPr>
          <p:nvPr>
            <p:ph sz="half" idx="1"/>
          </p:nvPr>
        </p:nvSpPr>
        <p:spPr/>
        <p:txBody>
          <a:bodyPr/>
          <a:lstStyle/>
          <a:p>
            <a:pPr>
              <a:buNone/>
            </a:pPr>
            <a:r>
              <a:rPr lang="ru-RU" sz="1400" i="1" dirty="0" smtClean="0"/>
              <a:t>         Бусы красные висят </a:t>
            </a:r>
            <a:br>
              <a:rPr lang="ru-RU" sz="1400" i="1" dirty="0" smtClean="0"/>
            </a:br>
            <a:r>
              <a:rPr lang="ru-RU" sz="1400" i="1" dirty="0" smtClean="0"/>
              <a:t>Из кустов на нас глядят, </a:t>
            </a:r>
            <a:br>
              <a:rPr lang="ru-RU" sz="1400" i="1" dirty="0" smtClean="0"/>
            </a:br>
            <a:r>
              <a:rPr lang="ru-RU" sz="1400" i="1" dirty="0" smtClean="0"/>
              <a:t>Очень любят бусы эти </a:t>
            </a:r>
            <a:br>
              <a:rPr lang="ru-RU" sz="1400" i="1" dirty="0" smtClean="0"/>
            </a:br>
            <a:r>
              <a:rPr lang="ru-RU" sz="1400" i="1" dirty="0" smtClean="0"/>
              <a:t>Дети, птицы и медведи.</a:t>
            </a:r>
          </a:p>
          <a:p>
            <a:pPr>
              <a:buNone/>
            </a:pPr>
            <a:r>
              <a:rPr lang="ru-RU" sz="1400" i="1" dirty="0" smtClean="0"/>
              <a:t>        Дети, птицы и медведи.</a:t>
            </a:r>
          </a:p>
          <a:p>
            <a:r>
              <a:rPr lang="ru-RU" sz="1800" i="1" dirty="0" smtClean="0">
                <a:solidFill>
                  <a:srgbClr val="C40C38"/>
                </a:solidFill>
              </a:rPr>
              <a:t>Ответ: Малина</a:t>
            </a:r>
          </a:p>
          <a:p>
            <a:endParaRPr lang="ru-RU" sz="1400" i="1" dirty="0" smtClean="0"/>
          </a:p>
          <a:p>
            <a:pPr>
              <a:buNone/>
            </a:pPr>
            <a:r>
              <a:rPr lang="ru-RU" sz="1400" i="1" dirty="0" smtClean="0"/>
              <a:t>         Две сестры летом зелены, </a:t>
            </a:r>
            <a:br>
              <a:rPr lang="ru-RU" sz="1400" i="1" dirty="0" smtClean="0"/>
            </a:br>
            <a:r>
              <a:rPr lang="ru-RU" sz="1400" i="1" dirty="0" smtClean="0"/>
              <a:t>К осени одна краснеет, </a:t>
            </a:r>
            <a:br>
              <a:rPr lang="ru-RU" sz="1400" i="1" dirty="0" smtClean="0"/>
            </a:br>
            <a:r>
              <a:rPr lang="ru-RU" sz="1400" i="1" dirty="0" smtClean="0"/>
              <a:t>другая чернеет.</a:t>
            </a:r>
          </a:p>
          <a:p>
            <a:r>
              <a:rPr lang="ru-RU" sz="1800" dirty="0" smtClean="0">
                <a:solidFill>
                  <a:srgbClr val="C40C38"/>
                </a:solidFill>
              </a:rPr>
              <a:t>Ответ: Черная и красная смородина</a:t>
            </a:r>
          </a:p>
          <a:p>
            <a:endParaRPr lang="ru-RU" sz="1400" i="1" dirty="0" smtClean="0"/>
          </a:p>
          <a:p>
            <a:pPr>
              <a:buNone/>
            </a:pPr>
            <a:r>
              <a:rPr lang="ru-RU" sz="1400" i="1" dirty="0" smtClean="0"/>
              <a:t>         Цветёт он майскою порой,</a:t>
            </a:r>
            <a:br>
              <a:rPr lang="ru-RU" sz="1400" i="1" dirty="0" smtClean="0"/>
            </a:br>
            <a:r>
              <a:rPr lang="ru-RU" sz="1400" i="1" dirty="0" smtClean="0"/>
              <a:t>Его найдёшь в тени лесной:</a:t>
            </a:r>
            <a:br>
              <a:rPr lang="ru-RU" sz="1400" i="1" dirty="0" smtClean="0"/>
            </a:br>
            <a:r>
              <a:rPr lang="ru-RU" sz="1400" i="1" dirty="0" smtClean="0"/>
              <a:t>На стебельке, как бусы в ряд,</a:t>
            </a:r>
            <a:br>
              <a:rPr lang="ru-RU" sz="1400" i="1" dirty="0" smtClean="0"/>
            </a:br>
            <a:r>
              <a:rPr lang="ru-RU" sz="1400" i="1" dirty="0" smtClean="0"/>
              <a:t>Цветы душистые висят.</a:t>
            </a:r>
          </a:p>
          <a:p>
            <a:r>
              <a:rPr lang="ru-RU" sz="1800" i="1" dirty="0" smtClean="0">
                <a:solidFill>
                  <a:srgbClr val="C40C38"/>
                </a:solidFill>
              </a:rPr>
              <a:t>Ответ: Ландыш</a:t>
            </a:r>
          </a:p>
          <a:p>
            <a:endParaRPr lang="ru-RU" sz="1400" dirty="0" smtClean="0"/>
          </a:p>
          <a:p>
            <a:endParaRPr lang="ru-RU" sz="1400" dirty="0"/>
          </a:p>
        </p:txBody>
      </p:sp>
      <p:sp>
        <p:nvSpPr>
          <p:cNvPr id="4" name="Содержимое 3"/>
          <p:cNvSpPr>
            <a:spLocks noGrp="1"/>
          </p:cNvSpPr>
          <p:nvPr>
            <p:ph sz="half" idx="2"/>
          </p:nvPr>
        </p:nvSpPr>
        <p:spPr/>
        <p:txBody>
          <a:bodyPr/>
          <a:lstStyle/>
          <a:p>
            <a:pPr>
              <a:buNone/>
            </a:pPr>
            <a:r>
              <a:rPr lang="ru-RU" sz="1400" i="1" dirty="0" smtClean="0"/>
              <a:t>         В лесу и на болоте</a:t>
            </a:r>
            <a:br>
              <a:rPr lang="ru-RU" sz="1400" i="1" dirty="0" smtClean="0"/>
            </a:br>
            <a:r>
              <a:rPr lang="ru-RU" sz="1400" i="1" dirty="0" smtClean="0"/>
              <a:t>Травку вы найдете.</a:t>
            </a:r>
            <a:br>
              <a:rPr lang="ru-RU" sz="1400" i="1" dirty="0" smtClean="0"/>
            </a:br>
            <a:r>
              <a:rPr lang="ru-RU" sz="1400" i="1" dirty="0" smtClean="0"/>
              <a:t>А на ней синеет гроздь</a:t>
            </a:r>
          </a:p>
          <a:p>
            <a:pPr>
              <a:buNone/>
            </a:pPr>
            <a:r>
              <a:rPr lang="ru-RU" sz="1400" i="1" dirty="0" smtClean="0"/>
              <a:t>        Кисло-сладких ягод горсть.</a:t>
            </a:r>
          </a:p>
          <a:p>
            <a:r>
              <a:rPr lang="ru-RU" sz="1800" i="1" dirty="0" smtClean="0">
                <a:solidFill>
                  <a:srgbClr val="C40C38"/>
                </a:solidFill>
              </a:rPr>
              <a:t>Ответ: Черника</a:t>
            </a:r>
          </a:p>
          <a:p>
            <a:endParaRPr lang="ru-RU" sz="1400" i="1" dirty="0" smtClean="0"/>
          </a:p>
          <a:p>
            <a:pPr>
              <a:buNone/>
            </a:pPr>
            <a:r>
              <a:rPr lang="ru-RU" sz="1400" i="1" dirty="0" smtClean="0"/>
              <a:t>         Очень зло глядит на вас </a:t>
            </a:r>
            <a:br>
              <a:rPr lang="ru-RU" sz="1400" i="1" dirty="0" smtClean="0"/>
            </a:br>
            <a:r>
              <a:rPr lang="ru-RU" sz="1400" i="1" dirty="0" smtClean="0"/>
              <a:t>Из травы «вороний глаз». </a:t>
            </a:r>
            <a:br>
              <a:rPr lang="ru-RU" sz="1400" i="1" dirty="0" smtClean="0"/>
            </a:br>
            <a:r>
              <a:rPr lang="ru-RU" sz="1400" i="1" dirty="0" smtClean="0"/>
              <a:t>Посмотрите, даже вид </a:t>
            </a:r>
            <a:br>
              <a:rPr lang="ru-RU" sz="1400" i="1" dirty="0" smtClean="0"/>
            </a:br>
            <a:r>
              <a:rPr lang="ru-RU" sz="1400" i="1" dirty="0" smtClean="0"/>
              <a:t>Этих ягод ядовит.</a:t>
            </a:r>
          </a:p>
          <a:p>
            <a:r>
              <a:rPr lang="ru-RU" sz="1800" i="1" dirty="0" smtClean="0">
                <a:solidFill>
                  <a:srgbClr val="C40C38"/>
                </a:solidFill>
              </a:rPr>
              <a:t>Ответ: Вороний глаз</a:t>
            </a:r>
          </a:p>
          <a:p>
            <a:endParaRPr lang="ru-RU" sz="1800" i="1" dirty="0" smtClean="0"/>
          </a:p>
          <a:p>
            <a:endParaRPr lang="ru-RU" sz="1800" i="1" dirty="0" smtClean="0"/>
          </a:p>
          <a:p>
            <a:endParaRPr lang="ru-RU" sz="1800" i="1" dirty="0" smtClean="0"/>
          </a:p>
          <a:p>
            <a:endParaRPr lang="ru-RU" sz="1800" i="1" dirty="0" smtClean="0"/>
          </a:p>
          <a:p>
            <a:endParaRPr lang="ru-RU" sz="1800" i="1" dirty="0" smtClean="0"/>
          </a:p>
          <a:p>
            <a:endParaRPr lang="ru-RU"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blinds(horizontal)">
                                      <p:cBhvr>
                                        <p:cTn id="43" dur="1000"/>
                                        <p:tgtEl>
                                          <p:spTgt spid="4">
                                            <p:txEl>
                                              <p:pRg st="0" end="0"/>
                                            </p:txEl>
                                          </p:spTgt>
                                        </p:tgtEl>
                                      </p:cBhvr>
                                    </p:animEffect>
                                  </p:childTnLst>
                                </p:cTn>
                              </p:par>
                            </p:childTnLst>
                          </p:cTn>
                        </p:par>
                        <p:par>
                          <p:cTn id="44" fill="hold">
                            <p:stCondLst>
                              <p:cond delay="1000"/>
                            </p:stCondLst>
                            <p:childTnLst>
                              <p:par>
                                <p:cTn id="45" presetID="3" presetClass="entr" presetSubtype="10" fill="hold" nodeType="after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blinds(horizontal)">
                                      <p:cBhvr>
                                        <p:cTn id="47" dur="100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 calcmode="lin" valueType="num">
                                      <p:cBhvr additive="base">
                                        <p:cTn id="52"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4">
                                            <p:txEl>
                                              <p:pRg st="4" end="4"/>
                                            </p:txEl>
                                          </p:spTgt>
                                        </p:tgtEl>
                                        <p:attrNameLst>
                                          <p:attrName>style.visibility</p:attrName>
                                        </p:attrNameLst>
                                      </p:cBhvr>
                                      <p:to>
                                        <p:strVal val="visible"/>
                                      </p:to>
                                    </p:set>
                                    <p:animEffect transition="in" filter="blinds(horizontal)">
                                      <p:cBhvr>
                                        <p:cTn id="58" dur="500"/>
                                        <p:tgtEl>
                                          <p:spTgt spid="4">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4">
                                            <p:txEl>
                                              <p:pRg st="5" end="5"/>
                                            </p:txEl>
                                          </p:spTgt>
                                        </p:tgtEl>
                                        <p:attrNameLst>
                                          <p:attrName>style.visibility</p:attrName>
                                        </p:attrNameLst>
                                      </p:cBhvr>
                                      <p:to>
                                        <p:strVal val="visible"/>
                                      </p:to>
                                    </p:set>
                                    <p:anim calcmode="lin" valueType="num">
                                      <p:cBhvr additive="base">
                                        <p:cTn id="63" dur="2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4" dur="2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Интернет-ресурсы</a:t>
            </a:r>
            <a:endParaRPr lang="ru-RU" dirty="0">
              <a:solidFill>
                <a:srgbClr val="002060"/>
              </a:solidFill>
            </a:endParaRPr>
          </a:p>
        </p:txBody>
      </p:sp>
      <p:sp>
        <p:nvSpPr>
          <p:cNvPr id="3" name="Содержимое 2"/>
          <p:cNvSpPr>
            <a:spLocks noGrp="1"/>
          </p:cNvSpPr>
          <p:nvPr>
            <p:ph sz="half" idx="1"/>
          </p:nvPr>
        </p:nvSpPr>
        <p:spPr/>
        <p:txBody>
          <a:bodyPr>
            <a:normAutofit/>
          </a:bodyPr>
          <a:lstStyle/>
          <a:p>
            <a:r>
              <a:rPr lang="ru-RU" sz="1600" dirty="0" smtClean="0"/>
              <a:t>Малина </a:t>
            </a:r>
            <a:r>
              <a:rPr lang="en-GB" sz="1200" dirty="0" smtClean="0">
                <a:hlinkClick r:id="rId2"/>
              </a:rPr>
              <a:t>http://ru.wikipedia.org/wiki/%D0%9C%D0%B0%D0%BB%D0%B8%D0%BD%D0%B0</a:t>
            </a:r>
            <a:r>
              <a:rPr lang="ru-RU" sz="1200" dirty="0" smtClean="0"/>
              <a:t>  , </a:t>
            </a:r>
            <a:r>
              <a:rPr lang="en-GB" sz="1200" dirty="0" smtClean="0">
                <a:hlinkClick r:id="rId3"/>
              </a:rPr>
              <a:t>http://www.prozagadki.ru/266-detskie-zagadki-pro-malinu-s-ot</a:t>
            </a:r>
            <a:r>
              <a:rPr lang="ru-RU" sz="1200" dirty="0" smtClean="0">
                <a:hlinkClick r:id="rId3"/>
              </a:rPr>
              <a:t> </a:t>
            </a:r>
            <a:r>
              <a:rPr lang="en-GB" sz="1200" dirty="0" smtClean="0">
                <a:hlinkClick r:id="rId3"/>
              </a:rPr>
              <a:t>vetami.html</a:t>
            </a:r>
            <a:r>
              <a:rPr lang="ru-RU" sz="1200" dirty="0" smtClean="0"/>
              <a:t>, </a:t>
            </a:r>
            <a:r>
              <a:rPr lang="en-GB" sz="1200" dirty="0" smtClean="0">
                <a:hlinkClick r:id="rId4"/>
              </a:rPr>
              <a:t>http://agroprim.com/photo/ovoshhi_i_frukty/malina_2/10-0-153</a:t>
            </a:r>
            <a:endParaRPr lang="ru-RU" sz="1200" dirty="0" smtClean="0"/>
          </a:p>
          <a:p>
            <a:endParaRPr lang="ru-RU" sz="1200" dirty="0" smtClean="0"/>
          </a:p>
          <a:p>
            <a:r>
              <a:rPr lang="ru-RU" sz="1600" dirty="0" smtClean="0"/>
              <a:t>Красная и черная смородина </a:t>
            </a:r>
          </a:p>
          <a:p>
            <a:r>
              <a:rPr lang="en-GB" sz="1200" dirty="0" smtClean="0">
                <a:hlinkClick r:id="rId5"/>
              </a:rPr>
              <a:t>http://ru.wikipedia.org/wiki/%D1%EC%EE%F0%EE%E4%E8%ED%E0</a:t>
            </a:r>
            <a:r>
              <a:rPr lang="ru-RU" sz="1200" dirty="0" smtClean="0"/>
              <a:t>, </a:t>
            </a:r>
            <a:r>
              <a:rPr lang="en-GB" sz="1200" dirty="0" smtClean="0">
                <a:hlinkClick r:id="rId6"/>
              </a:rPr>
              <a:t>http://www.prozagadki.ru/1280-zagadki-o-jagodakh.-pro-smorodinu.html</a:t>
            </a:r>
            <a:r>
              <a:rPr lang="ru-RU" sz="1200" dirty="0" smtClean="0"/>
              <a:t> , </a:t>
            </a:r>
            <a:r>
              <a:rPr lang="en-GB" sz="1200" dirty="0" smtClean="0">
                <a:hlinkClick r:id="rId7"/>
              </a:rPr>
              <a:t>http://dacha.ucoz.ua/publ/vitaminy/jagody/23-1-2</a:t>
            </a:r>
            <a:endParaRPr lang="ru-RU" sz="1200" dirty="0" smtClean="0"/>
          </a:p>
          <a:p>
            <a:endParaRPr lang="ru-RU" sz="1200" dirty="0" smtClean="0"/>
          </a:p>
          <a:p>
            <a:r>
              <a:rPr lang="ru-RU" sz="1600" dirty="0" smtClean="0"/>
              <a:t>Черника</a:t>
            </a:r>
          </a:p>
          <a:p>
            <a:r>
              <a:rPr lang="en-GB" sz="1200" dirty="0" smtClean="0">
                <a:hlinkClick r:id="rId8"/>
              </a:rPr>
              <a:t>http://www.prozagadki.ru/286-zagadki-pro-cherniku-dlja-detejj.html</a:t>
            </a:r>
            <a:r>
              <a:rPr lang="ru-RU" sz="1200" dirty="0" smtClean="0"/>
              <a:t> , </a:t>
            </a:r>
            <a:r>
              <a:rPr lang="en-GB" sz="1200" dirty="0" smtClean="0">
                <a:hlinkClick r:id="rId9"/>
              </a:rPr>
              <a:t>http://deadsea-cosmetics.ru/components/1365/</a:t>
            </a:r>
            <a:endParaRPr lang="ru-RU" sz="1200" dirty="0" smtClean="0"/>
          </a:p>
          <a:p>
            <a:endParaRPr lang="ru-RU" sz="1200" dirty="0"/>
          </a:p>
        </p:txBody>
      </p:sp>
      <p:sp>
        <p:nvSpPr>
          <p:cNvPr id="4" name="Содержимое 3"/>
          <p:cNvSpPr>
            <a:spLocks noGrp="1"/>
          </p:cNvSpPr>
          <p:nvPr>
            <p:ph sz="half" idx="2"/>
          </p:nvPr>
        </p:nvSpPr>
        <p:spPr/>
        <p:txBody>
          <a:bodyPr>
            <a:normAutofit/>
          </a:bodyPr>
          <a:lstStyle/>
          <a:p>
            <a:r>
              <a:rPr lang="ru-RU" sz="1600" dirty="0" smtClean="0"/>
              <a:t>Вороний глаз</a:t>
            </a:r>
          </a:p>
          <a:p>
            <a:r>
              <a:rPr lang="en-GB" sz="1200" dirty="0" smtClean="0">
                <a:hlinkClick r:id="rId10"/>
              </a:rPr>
              <a:t>http://555bbmy.bbmy.ru/viewtopic.php?id=532</a:t>
            </a:r>
            <a:r>
              <a:rPr lang="ru-RU" sz="1200" dirty="0" smtClean="0"/>
              <a:t>, </a:t>
            </a:r>
            <a:r>
              <a:rPr lang="en-GB" sz="1200" dirty="0" smtClean="0">
                <a:hlinkClick r:id="rId3"/>
              </a:rPr>
              <a:t>http://www.prozagadki.ru/266-detskie-zagadki-pro-malinu-s-ot</a:t>
            </a:r>
            <a:r>
              <a:rPr lang="ru-RU" sz="1200" dirty="0" smtClean="0">
                <a:hlinkClick r:id="rId3"/>
              </a:rPr>
              <a:t> </a:t>
            </a:r>
            <a:r>
              <a:rPr lang="en-GB" sz="1200" dirty="0" smtClean="0">
                <a:hlinkClick r:id="rId3"/>
              </a:rPr>
              <a:t>vetami.html</a:t>
            </a:r>
            <a:r>
              <a:rPr lang="ru-RU" sz="1200" dirty="0" smtClean="0"/>
              <a:t>, </a:t>
            </a:r>
            <a:r>
              <a:rPr lang="en-GB" sz="1200" dirty="0" smtClean="0">
                <a:hlinkClick r:id="rId11"/>
              </a:rPr>
              <a:t>http://ru.wikipedia.org/wiki/%C2%EE%F0%EE%ED%E8%E9_%E3%EB%E0%E7</a:t>
            </a:r>
            <a:endParaRPr lang="ru-RU" sz="1200" dirty="0" smtClean="0"/>
          </a:p>
          <a:p>
            <a:endParaRPr lang="ru-RU" sz="1200" dirty="0" smtClean="0"/>
          </a:p>
          <a:p>
            <a:r>
              <a:rPr lang="ru-RU" sz="1600" dirty="0" smtClean="0"/>
              <a:t>Ландыш</a:t>
            </a:r>
          </a:p>
          <a:p>
            <a:r>
              <a:rPr lang="en-GB" sz="1200" dirty="0" smtClean="0">
                <a:hlinkClick r:id="rId12"/>
              </a:rPr>
              <a:t>http://ru.wikipedia.org/wiki/%D0%9B%D0%B0%D0%BD%D0%B4%D1%8B%D1%88</a:t>
            </a:r>
            <a:r>
              <a:rPr lang="ru-RU" sz="1200" dirty="0" smtClean="0"/>
              <a:t>, </a:t>
            </a:r>
            <a:r>
              <a:rPr lang="en-GB" sz="1200" dirty="0" smtClean="0">
                <a:hlinkClick r:id="rId13"/>
              </a:rPr>
              <a:t>http://vasilina-r.livejournal.com/72973.html</a:t>
            </a:r>
            <a:r>
              <a:rPr lang="ru-RU" sz="1200" dirty="0" smtClean="0"/>
              <a:t>,</a:t>
            </a:r>
            <a:endParaRPr lang="ru-RU"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275</Words>
  <Application>Microsoft Office PowerPoint</Application>
  <PresentationFormat>Экран (4:3)</PresentationFormat>
  <Paragraphs>56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«В лес по ягоды пойдем» Презентация к уроку окружающий мир  в  1 классе УМК ПНШ</vt:lpstr>
      <vt:lpstr>            Малина</vt:lpstr>
      <vt:lpstr>Слайд 3</vt:lpstr>
      <vt:lpstr>Слайд 4</vt:lpstr>
      <vt:lpstr>Слайд 5</vt:lpstr>
      <vt:lpstr>Слайд 6</vt:lpstr>
      <vt:lpstr>Правила сбора ягод</vt:lpstr>
      <vt:lpstr>Загадки  </vt:lpstr>
      <vt:lpstr>Интернет-ресурсы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Алексей</cp:lastModifiedBy>
  <cp:revision>52</cp:revision>
  <dcterms:created xsi:type="dcterms:W3CDTF">2010-12-13T12:37:58Z</dcterms:created>
  <dcterms:modified xsi:type="dcterms:W3CDTF">2012-08-23T19:17:58Z</dcterms:modified>
</cp:coreProperties>
</file>