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68" r:id="rId3"/>
    <p:sldMasterId id="2147483780" r:id="rId4"/>
    <p:sldMasterId id="2147483792" r:id="rId5"/>
    <p:sldMasterId id="2147483804" r:id="rId6"/>
  </p:sldMasterIdLst>
  <p:notesMasterIdLst>
    <p:notesMasterId r:id="rId26"/>
  </p:notesMasterIdLst>
  <p:sldIdLst>
    <p:sldId id="256" r:id="rId7"/>
    <p:sldId id="257" r:id="rId8"/>
    <p:sldId id="264" r:id="rId9"/>
    <p:sldId id="271" r:id="rId10"/>
    <p:sldId id="270" r:id="rId11"/>
    <p:sldId id="269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6" r:id="rId25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60D850-48F7-407D-A405-E3F2090B09D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A7F5CAC-62AD-43CF-8181-C3361F452C8D}">
      <dgm:prSet phldrT="[Текст]" custT="1"/>
      <dgm:spPr/>
      <dgm:t>
        <a:bodyPr/>
        <a:lstStyle/>
        <a:p>
          <a:r>
            <a:rPr lang="ru-RU" sz="1800" b="1" i="1" u="sng" dirty="0" smtClean="0">
              <a:solidFill>
                <a:srgbClr val="C00000"/>
              </a:solidFill>
            </a:rPr>
            <a:t>РЕГИОНАЛЬНЫЙ</a:t>
          </a:r>
        </a:p>
        <a:p>
          <a:r>
            <a:rPr lang="ru-RU" sz="1600" dirty="0" smtClean="0"/>
            <a:t>Учет методических рекомендаций при планировании деятельности по надзору за исполнением законодательства в сфере образования.</a:t>
          </a:r>
          <a:endParaRPr lang="ru-RU" sz="1600" dirty="0"/>
        </a:p>
      </dgm:t>
    </dgm:pt>
    <dgm:pt modelId="{203C19DE-AD3D-4F71-B292-85BDD9D9E625}" type="parTrans" cxnId="{BC9FE5C5-B3D9-4267-AFDA-44630109832B}">
      <dgm:prSet/>
      <dgm:spPr/>
      <dgm:t>
        <a:bodyPr/>
        <a:lstStyle/>
        <a:p>
          <a:endParaRPr lang="ru-RU"/>
        </a:p>
      </dgm:t>
    </dgm:pt>
    <dgm:pt modelId="{85798E1C-A816-4E85-9117-6EA18D5D9C58}" type="sibTrans" cxnId="{BC9FE5C5-B3D9-4267-AFDA-44630109832B}">
      <dgm:prSet/>
      <dgm:spPr/>
      <dgm:t>
        <a:bodyPr/>
        <a:lstStyle/>
        <a:p>
          <a:endParaRPr lang="ru-RU"/>
        </a:p>
      </dgm:t>
    </dgm:pt>
    <dgm:pt modelId="{A032CCF5-100B-4C12-9B31-E36B52D68C8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i="1" dirty="0" smtClean="0"/>
            <a:t>создание финансово-экономического обеспечения  введения ФГОС ДО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867B1DFF-0748-4BFD-A831-FC7BF995CF12}" type="sibTrans" cxnId="{04F8669B-BC8C-4559-910B-6AE3F1DCAE52}">
      <dgm:prSet/>
      <dgm:spPr/>
      <dgm:t>
        <a:bodyPr/>
        <a:lstStyle/>
        <a:p>
          <a:endParaRPr lang="ru-RU"/>
        </a:p>
      </dgm:t>
    </dgm:pt>
    <dgm:pt modelId="{D3F9D73D-FE53-4095-9F83-286931DEF06C}" type="parTrans" cxnId="{04F8669B-BC8C-4559-910B-6AE3F1DCAE52}">
      <dgm:prSet/>
      <dgm:spPr/>
      <dgm:t>
        <a:bodyPr/>
        <a:lstStyle/>
        <a:p>
          <a:endParaRPr lang="ru-RU"/>
        </a:p>
      </dgm:t>
    </dgm:pt>
    <dgm:pt modelId="{1D9DCBE1-767D-416C-93D3-0C6E522810DC}">
      <dgm:prSet custT="1"/>
      <dgm:spPr/>
      <dgm:t>
        <a:bodyPr/>
        <a:lstStyle/>
        <a:p>
          <a:r>
            <a:rPr lang="ru-RU" sz="1800" b="1" i="1" u="sng" dirty="0" smtClean="0">
              <a:solidFill>
                <a:srgbClr val="C00000"/>
              </a:solidFill>
            </a:rPr>
            <a:t>УЧРЕДИТЕЛЬ</a:t>
          </a:r>
        </a:p>
        <a:p>
          <a:r>
            <a:rPr lang="ru-RU" sz="1600" dirty="0" smtClean="0"/>
            <a:t>Организация предоставления ПДОУ организациями, реализующими программы ДО</a:t>
          </a:r>
          <a:endParaRPr lang="ru-RU" sz="1600" dirty="0"/>
        </a:p>
      </dgm:t>
    </dgm:pt>
    <dgm:pt modelId="{2FF52D76-B752-4A6F-915B-25613436ECE0}" type="parTrans" cxnId="{7698417A-8636-460C-9494-85DB03B32691}">
      <dgm:prSet/>
      <dgm:spPr/>
      <dgm:t>
        <a:bodyPr/>
        <a:lstStyle/>
        <a:p>
          <a:endParaRPr lang="ru-RU"/>
        </a:p>
      </dgm:t>
    </dgm:pt>
    <dgm:pt modelId="{ABBF3797-0A75-48CB-B678-9214DA75F58F}" type="sibTrans" cxnId="{7698417A-8636-460C-9494-85DB03B32691}">
      <dgm:prSet/>
      <dgm:spPr/>
      <dgm:t>
        <a:bodyPr/>
        <a:lstStyle/>
        <a:p>
          <a:endParaRPr lang="ru-RU"/>
        </a:p>
      </dgm:t>
    </dgm:pt>
    <dgm:pt modelId="{1BE82A78-9963-4904-9F9C-E36F02407CB5}">
      <dgm:prSet custT="1"/>
      <dgm:spPr/>
      <dgm:t>
        <a:bodyPr/>
        <a:lstStyle/>
        <a:p>
          <a:r>
            <a:rPr lang="ru-RU" sz="1800" b="1" i="1" u="sng" dirty="0" smtClean="0">
              <a:solidFill>
                <a:srgbClr val="C00000"/>
              </a:solidFill>
            </a:rPr>
            <a:t>ОБРАЗОВАТЕЛЬНАЯ ОРГАНИЗАЦИЯ</a:t>
          </a:r>
        </a:p>
        <a:p>
          <a:r>
            <a:rPr lang="ru-RU" sz="1600" b="0" i="0" u="none" dirty="0" smtClean="0">
              <a:solidFill>
                <a:schemeClr val="tx1">
                  <a:lumMod val="95000"/>
                  <a:lumOff val="5000"/>
                </a:schemeClr>
              </a:solidFill>
            </a:rPr>
            <a:t>Получение лицензии на реализацию  дополнительных образовательных программ и предоставление ПДОУ организациями, реализующими программы ДО.</a:t>
          </a:r>
          <a:endParaRPr lang="ru-RU" sz="1600" b="0" i="0" u="none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6C991E3-35BD-44DD-B329-F11112F010D1}" type="parTrans" cxnId="{8BEB39CB-A90C-4D1B-A6D2-96F9C1D59A96}">
      <dgm:prSet/>
      <dgm:spPr/>
      <dgm:t>
        <a:bodyPr/>
        <a:lstStyle/>
        <a:p>
          <a:endParaRPr lang="ru-RU"/>
        </a:p>
      </dgm:t>
    </dgm:pt>
    <dgm:pt modelId="{65CB308A-C016-44AD-AD31-480C10905281}" type="sibTrans" cxnId="{8BEB39CB-A90C-4D1B-A6D2-96F9C1D59A96}">
      <dgm:prSet/>
      <dgm:spPr/>
      <dgm:t>
        <a:bodyPr/>
        <a:lstStyle/>
        <a:p>
          <a:endParaRPr lang="ru-RU"/>
        </a:p>
      </dgm:t>
    </dgm:pt>
    <dgm:pt modelId="{A8C0A85F-694F-437D-9949-0B8B20D58D44}">
      <dgm:prSet phldrT="[Текст]" custT="1"/>
      <dgm:spPr/>
      <dgm:t>
        <a:bodyPr/>
        <a:lstStyle/>
        <a:p>
          <a:r>
            <a:rPr lang="ru-RU" sz="2000" b="1" i="1" u="sng" dirty="0" smtClean="0">
              <a:solidFill>
                <a:srgbClr val="C00000"/>
              </a:solidFill>
            </a:rPr>
            <a:t>ФЕДЕРАЛЬНЫЙ</a:t>
          </a:r>
        </a:p>
        <a:p>
          <a:r>
            <a:rPr lang="ru-RU" sz="1600" dirty="0" smtClean="0"/>
            <a:t>Методические рекомендации по оказанию ПДОУ в организациях, осуществляющих образовательную деятельность при реализации ООП ДО  в условиях введения ФГОС ДО</a:t>
          </a:r>
          <a:endParaRPr lang="ru-RU" sz="1600" dirty="0"/>
        </a:p>
      </dgm:t>
    </dgm:pt>
    <dgm:pt modelId="{EE871C36-A031-4804-8B82-4218089CADFB}" type="sibTrans" cxnId="{251F5A12-5A90-4779-B69B-8A190F565256}">
      <dgm:prSet/>
      <dgm:spPr/>
      <dgm:t>
        <a:bodyPr/>
        <a:lstStyle/>
        <a:p>
          <a:endParaRPr lang="ru-RU"/>
        </a:p>
      </dgm:t>
    </dgm:pt>
    <dgm:pt modelId="{57BAA19F-A051-4A24-8CB6-DBDE4E3C13F3}" type="parTrans" cxnId="{251F5A12-5A90-4779-B69B-8A190F565256}">
      <dgm:prSet/>
      <dgm:spPr/>
      <dgm:t>
        <a:bodyPr/>
        <a:lstStyle/>
        <a:p>
          <a:endParaRPr lang="ru-RU"/>
        </a:p>
      </dgm:t>
    </dgm:pt>
    <dgm:pt modelId="{4596A90E-41FB-4982-834A-C3132D671D02}" type="pres">
      <dgm:prSet presAssocID="{BB60D850-48F7-407D-A405-E3F2090B09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4CEAF4-C433-4157-AFB2-BFCBD90061A6}" type="pres">
      <dgm:prSet presAssocID="{A032CCF5-100B-4C12-9B31-E36B52D68C84}" presName="hierRoot1" presStyleCnt="0"/>
      <dgm:spPr/>
    </dgm:pt>
    <dgm:pt modelId="{F7E1CCBC-408E-4400-856B-DDFE39BC0413}" type="pres">
      <dgm:prSet presAssocID="{A032CCF5-100B-4C12-9B31-E36B52D68C84}" presName="composite" presStyleCnt="0"/>
      <dgm:spPr/>
    </dgm:pt>
    <dgm:pt modelId="{03A24F0B-F1E2-4339-94CB-DE1B48C460A1}" type="pres">
      <dgm:prSet presAssocID="{A032CCF5-100B-4C12-9B31-E36B52D68C84}" presName="background" presStyleLbl="node0" presStyleIdx="0" presStyleCnt="1"/>
      <dgm:spPr/>
    </dgm:pt>
    <dgm:pt modelId="{64DB695A-101E-4314-9124-6F04A1050292}" type="pres">
      <dgm:prSet presAssocID="{A032CCF5-100B-4C12-9B31-E36B52D68C84}" presName="text" presStyleLbl="fgAcc0" presStyleIdx="0" presStyleCnt="1" custScaleX="2000000" custScaleY="450925" custLinFactY="-121137" custLinFactNeighborX="27978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33F38B-EC62-4660-9777-0608B92FF9D9}" type="pres">
      <dgm:prSet presAssocID="{A032CCF5-100B-4C12-9B31-E36B52D68C84}" presName="hierChild2" presStyleCnt="0"/>
      <dgm:spPr/>
    </dgm:pt>
    <dgm:pt modelId="{22B88766-5DB4-4B0B-9CB0-9B9A4698851F}" type="pres">
      <dgm:prSet presAssocID="{57BAA19F-A051-4A24-8CB6-DBDE4E3C13F3}" presName="Name10" presStyleLbl="parChTrans1D2" presStyleIdx="0" presStyleCnt="3"/>
      <dgm:spPr/>
      <dgm:t>
        <a:bodyPr/>
        <a:lstStyle/>
        <a:p>
          <a:endParaRPr lang="ru-RU"/>
        </a:p>
      </dgm:t>
    </dgm:pt>
    <dgm:pt modelId="{255D0E39-119C-483F-92F6-4A65D6F621CB}" type="pres">
      <dgm:prSet presAssocID="{A8C0A85F-694F-437D-9949-0B8B20D58D44}" presName="hierRoot2" presStyleCnt="0"/>
      <dgm:spPr/>
    </dgm:pt>
    <dgm:pt modelId="{6954F05F-6BE8-4ED9-AE5A-9B77AE54D481}" type="pres">
      <dgm:prSet presAssocID="{A8C0A85F-694F-437D-9949-0B8B20D58D44}" presName="composite2" presStyleCnt="0"/>
      <dgm:spPr/>
    </dgm:pt>
    <dgm:pt modelId="{89BC4838-FE60-46C8-BE5A-D6D212F80E25}" type="pres">
      <dgm:prSet presAssocID="{A8C0A85F-694F-437D-9949-0B8B20D58D44}" presName="background2" presStyleLbl="node2" presStyleIdx="0" presStyleCnt="3"/>
      <dgm:spPr/>
    </dgm:pt>
    <dgm:pt modelId="{DE288549-7445-4324-964B-8F58E86AE528}" type="pres">
      <dgm:prSet presAssocID="{A8C0A85F-694F-437D-9949-0B8B20D58D44}" presName="text2" presStyleLbl="fgAcc2" presStyleIdx="0" presStyleCnt="3" custScaleX="784612" custScaleY="1473967" custLinFactY="-96406" custLinFactNeighborX="-170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F66DC5-5573-4261-B032-8FB2918E4BC4}" type="pres">
      <dgm:prSet presAssocID="{A8C0A85F-694F-437D-9949-0B8B20D58D44}" presName="hierChild3" presStyleCnt="0"/>
      <dgm:spPr/>
    </dgm:pt>
    <dgm:pt modelId="{BB3A1B69-8806-48AA-8AA6-EBF067827C2C}" type="pres">
      <dgm:prSet presAssocID="{203C19DE-AD3D-4F71-B292-85BDD9D9E62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E2E015C-C5F8-4CC1-8EAA-8422E80EDB7E}" type="pres">
      <dgm:prSet presAssocID="{5A7F5CAC-62AD-43CF-8181-C3361F452C8D}" presName="hierRoot2" presStyleCnt="0"/>
      <dgm:spPr/>
    </dgm:pt>
    <dgm:pt modelId="{B83A71F2-E290-4067-B092-F83BF2E0269E}" type="pres">
      <dgm:prSet presAssocID="{5A7F5CAC-62AD-43CF-8181-C3361F452C8D}" presName="composite2" presStyleCnt="0"/>
      <dgm:spPr/>
    </dgm:pt>
    <dgm:pt modelId="{B5829A88-0A6B-4CC8-8245-01BBA12227B7}" type="pres">
      <dgm:prSet presAssocID="{5A7F5CAC-62AD-43CF-8181-C3361F452C8D}" presName="background2" presStyleLbl="node2" presStyleIdx="1" presStyleCnt="3"/>
      <dgm:spPr/>
    </dgm:pt>
    <dgm:pt modelId="{AA8FD56F-18B3-4EBD-9499-D98BE31A0195}" type="pres">
      <dgm:prSet presAssocID="{5A7F5CAC-62AD-43CF-8181-C3361F452C8D}" presName="text2" presStyleLbl="fgAcc2" presStyleIdx="1" presStyleCnt="3" custScaleX="757433" custScaleY="1240056" custLinFactY="-18314" custLinFactNeighborX="8223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949F4-A94A-443C-B00B-45D215AD03F1}" type="pres">
      <dgm:prSet presAssocID="{5A7F5CAC-62AD-43CF-8181-C3361F452C8D}" presName="hierChild3" presStyleCnt="0"/>
      <dgm:spPr/>
    </dgm:pt>
    <dgm:pt modelId="{956CEF3C-E348-4D64-8178-F6318E182145}" type="pres">
      <dgm:prSet presAssocID="{2FF52D76-B752-4A6F-915B-25613436ECE0}" presName="Name10" presStyleLbl="parChTrans1D2" presStyleIdx="2" presStyleCnt="3"/>
      <dgm:spPr/>
      <dgm:t>
        <a:bodyPr/>
        <a:lstStyle/>
        <a:p>
          <a:endParaRPr lang="ru-RU"/>
        </a:p>
      </dgm:t>
    </dgm:pt>
    <dgm:pt modelId="{7C923BD8-5DCF-4E96-BBDB-47993010C603}" type="pres">
      <dgm:prSet presAssocID="{1D9DCBE1-767D-416C-93D3-0C6E522810DC}" presName="hierRoot2" presStyleCnt="0"/>
      <dgm:spPr/>
    </dgm:pt>
    <dgm:pt modelId="{E6BBEDE6-E499-4BC4-BB52-D7D4EEC638DE}" type="pres">
      <dgm:prSet presAssocID="{1D9DCBE1-767D-416C-93D3-0C6E522810DC}" presName="composite2" presStyleCnt="0"/>
      <dgm:spPr/>
    </dgm:pt>
    <dgm:pt modelId="{38D6FD0F-4951-4969-9214-3F6F870A9CC4}" type="pres">
      <dgm:prSet presAssocID="{1D9DCBE1-767D-416C-93D3-0C6E522810DC}" presName="background2" presStyleLbl="node2" presStyleIdx="2" presStyleCnt="3"/>
      <dgm:spPr/>
    </dgm:pt>
    <dgm:pt modelId="{BD53CD1A-455A-4A56-82EE-0439066D4F14}" type="pres">
      <dgm:prSet presAssocID="{1D9DCBE1-767D-416C-93D3-0C6E522810DC}" presName="text2" presStyleLbl="fgAcc2" presStyleIdx="2" presStyleCnt="3" custScaleX="665053" custScaleY="949289" custLinFactNeighborX="-61788" custLinFactNeighborY="-350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39BA43-A381-469C-B522-D3D06BA4F097}" type="pres">
      <dgm:prSet presAssocID="{1D9DCBE1-767D-416C-93D3-0C6E522810DC}" presName="hierChild3" presStyleCnt="0"/>
      <dgm:spPr/>
    </dgm:pt>
    <dgm:pt modelId="{98131097-7D19-4DDF-95B9-D7B484955F57}" type="pres">
      <dgm:prSet presAssocID="{36C991E3-35BD-44DD-B329-F11112F010D1}" presName="Name17" presStyleLbl="parChTrans1D3" presStyleIdx="0" presStyleCnt="1"/>
      <dgm:spPr/>
      <dgm:t>
        <a:bodyPr/>
        <a:lstStyle/>
        <a:p>
          <a:endParaRPr lang="ru-RU"/>
        </a:p>
      </dgm:t>
    </dgm:pt>
    <dgm:pt modelId="{B52F71F9-CB5D-44A1-A73F-8F22271CB0A1}" type="pres">
      <dgm:prSet presAssocID="{1BE82A78-9963-4904-9F9C-E36F02407CB5}" presName="hierRoot3" presStyleCnt="0"/>
      <dgm:spPr/>
    </dgm:pt>
    <dgm:pt modelId="{B1CF5AE0-134B-4A8B-8189-CFB4BBC36B45}" type="pres">
      <dgm:prSet presAssocID="{1BE82A78-9963-4904-9F9C-E36F02407CB5}" presName="composite3" presStyleCnt="0"/>
      <dgm:spPr/>
    </dgm:pt>
    <dgm:pt modelId="{644E2021-C4A0-45CF-A096-582DD983C08A}" type="pres">
      <dgm:prSet presAssocID="{1BE82A78-9963-4904-9F9C-E36F02407CB5}" presName="background3" presStyleLbl="node3" presStyleIdx="0" presStyleCnt="1"/>
      <dgm:spPr/>
    </dgm:pt>
    <dgm:pt modelId="{6257D3F5-1EAA-4099-B2CB-DCAEB1496763}" type="pres">
      <dgm:prSet presAssocID="{1BE82A78-9963-4904-9F9C-E36F02407CB5}" presName="text3" presStyleLbl="fgAcc3" presStyleIdx="0" presStyleCnt="1" custScaleX="1489725" custScaleY="964585" custLinFactY="41205" custLinFactNeighborX="-62997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8C0961-881B-4865-936B-7F1E48CEA66B}" type="pres">
      <dgm:prSet presAssocID="{1BE82A78-9963-4904-9F9C-E36F02407CB5}" presName="hierChild4" presStyleCnt="0"/>
      <dgm:spPr/>
    </dgm:pt>
  </dgm:ptLst>
  <dgm:cxnLst>
    <dgm:cxn modelId="{066304FA-25EC-43AB-817A-9F35A0F1E631}" type="presOf" srcId="{5A7F5CAC-62AD-43CF-8181-C3361F452C8D}" destId="{AA8FD56F-18B3-4EBD-9499-D98BE31A0195}" srcOrd="0" destOrd="0" presId="urn:microsoft.com/office/officeart/2005/8/layout/hierarchy1"/>
    <dgm:cxn modelId="{E28A4469-1856-4300-82FC-8181324B383B}" type="presOf" srcId="{36C991E3-35BD-44DD-B329-F11112F010D1}" destId="{98131097-7D19-4DDF-95B9-D7B484955F57}" srcOrd="0" destOrd="0" presId="urn:microsoft.com/office/officeart/2005/8/layout/hierarchy1"/>
    <dgm:cxn modelId="{A954F364-EEAD-4A3D-A508-1C6784DAE056}" type="presOf" srcId="{A032CCF5-100B-4C12-9B31-E36B52D68C84}" destId="{64DB695A-101E-4314-9124-6F04A1050292}" srcOrd="0" destOrd="0" presId="urn:microsoft.com/office/officeart/2005/8/layout/hierarchy1"/>
    <dgm:cxn modelId="{251F5A12-5A90-4779-B69B-8A190F565256}" srcId="{A032CCF5-100B-4C12-9B31-E36B52D68C84}" destId="{A8C0A85F-694F-437D-9949-0B8B20D58D44}" srcOrd="0" destOrd="0" parTransId="{57BAA19F-A051-4A24-8CB6-DBDE4E3C13F3}" sibTransId="{EE871C36-A031-4804-8B82-4218089CADFB}"/>
    <dgm:cxn modelId="{CBA1ABE1-3F34-437E-8549-D38D75301C1C}" type="presOf" srcId="{57BAA19F-A051-4A24-8CB6-DBDE4E3C13F3}" destId="{22B88766-5DB4-4B0B-9CB0-9B9A4698851F}" srcOrd="0" destOrd="0" presId="urn:microsoft.com/office/officeart/2005/8/layout/hierarchy1"/>
    <dgm:cxn modelId="{AEB37C75-08EC-4DB3-9E89-F153300819DF}" type="presOf" srcId="{A8C0A85F-694F-437D-9949-0B8B20D58D44}" destId="{DE288549-7445-4324-964B-8F58E86AE528}" srcOrd="0" destOrd="0" presId="urn:microsoft.com/office/officeart/2005/8/layout/hierarchy1"/>
    <dgm:cxn modelId="{E0EED144-011F-4A3C-8FB5-49438B3FFDD5}" type="presOf" srcId="{203C19DE-AD3D-4F71-B292-85BDD9D9E625}" destId="{BB3A1B69-8806-48AA-8AA6-EBF067827C2C}" srcOrd="0" destOrd="0" presId="urn:microsoft.com/office/officeart/2005/8/layout/hierarchy1"/>
    <dgm:cxn modelId="{59DFAE50-7B7C-4EBA-B7A4-849AEA87A9A9}" type="presOf" srcId="{1BE82A78-9963-4904-9F9C-E36F02407CB5}" destId="{6257D3F5-1EAA-4099-B2CB-DCAEB1496763}" srcOrd="0" destOrd="0" presId="urn:microsoft.com/office/officeart/2005/8/layout/hierarchy1"/>
    <dgm:cxn modelId="{04F8669B-BC8C-4559-910B-6AE3F1DCAE52}" srcId="{BB60D850-48F7-407D-A405-E3F2090B09D2}" destId="{A032CCF5-100B-4C12-9B31-E36B52D68C84}" srcOrd="0" destOrd="0" parTransId="{D3F9D73D-FE53-4095-9F83-286931DEF06C}" sibTransId="{867B1DFF-0748-4BFD-A831-FC7BF995CF12}"/>
    <dgm:cxn modelId="{0388C31D-00B5-415A-A526-378021C739B4}" type="presOf" srcId="{BB60D850-48F7-407D-A405-E3F2090B09D2}" destId="{4596A90E-41FB-4982-834A-C3132D671D02}" srcOrd="0" destOrd="0" presId="urn:microsoft.com/office/officeart/2005/8/layout/hierarchy1"/>
    <dgm:cxn modelId="{3FF97588-3406-4F3A-8435-3EF564F10AE7}" type="presOf" srcId="{2FF52D76-B752-4A6F-915B-25613436ECE0}" destId="{956CEF3C-E348-4D64-8178-F6318E182145}" srcOrd="0" destOrd="0" presId="urn:microsoft.com/office/officeart/2005/8/layout/hierarchy1"/>
    <dgm:cxn modelId="{BC9FE5C5-B3D9-4267-AFDA-44630109832B}" srcId="{A032CCF5-100B-4C12-9B31-E36B52D68C84}" destId="{5A7F5CAC-62AD-43CF-8181-C3361F452C8D}" srcOrd="1" destOrd="0" parTransId="{203C19DE-AD3D-4F71-B292-85BDD9D9E625}" sibTransId="{85798E1C-A816-4E85-9117-6EA18D5D9C58}"/>
    <dgm:cxn modelId="{8BEB39CB-A90C-4D1B-A6D2-96F9C1D59A96}" srcId="{1D9DCBE1-767D-416C-93D3-0C6E522810DC}" destId="{1BE82A78-9963-4904-9F9C-E36F02407CB5}" srcOrd="0" destOrd="0" parTransId="{36C991E3-35BD-44DD-B329-F11112F010D1}" sibTransId="{65CB308A-C016-44AD-AD31-480C10905281}"/>
    <dgm:cxn modelId="{7698417A-8636-460C-9494-85DB03B32691}" srcId="{A032CCF5-100B-4C12-9B31-E36B52D68C84}" destId="{1D9DCBE1-767D-416C-93D3-0C6E522810DC}" srcOrd="2" destOrd="0" parTransId="{2FF52D76-B752-4A6F-915B-25613436ECE0}" sibTransId="{ABBF3797-0A75-48CB-B678-9214DA75F58F}"/>
    <dgm:cxn modelId="{490057B9-144A-478E-8119-31445B941EA4}" type="presOf" srcId="{1D9DCBE1-767D-416C-93D3-0C6E522810DC}" destId="{BD53CD1A-455A-4A56-82EE-0439066D4F14}" srcOrd="0" destOrd="0" presId="urn:microsoft.com/office/officeart/2005/8/layout/hierarchy1"/>
    <dgm:cxn modelId="{F4BCA264-1F4A-4B21-AA07-BEA24566CC02}" type="presParOf" srcId="{4596A90E-41FB-4982-834A-C3132D671D02}" destId="{2C4CEAF4-C433-4157-AFB2-BFCBD90061A6}" srcOrd="0" destOrd="0" presId="urn:microsoft.com/office/officeart/2005/8/layout/hierarchy1"/>
    <dgm:cxn modelId="{CCB2F8D7-A529-4A87-BFDF-7A7F8FF44745}" type="presParOf" srcId="{2C4CEAF4-C433-4157-AFB2-BFCBD90061A6}" destId="{F7E1CCBC-408E-4400-856B-DDFE39BC0413}" srcOrd="0" destOrd="0" presId="urn:microsoft.com/office/officeart/2005/8/layout/hierarchy1"/>
    <dgm:cxn modelId="{DF707CD2-1746-4BB9-AA8B-6D0CD6F26742}" type="presParOf" srcId="{F7E1CCBC-408E-4400-856B-DDFE39BC0413}" destId="{03A24F0B-F1E2-4339-94CB-DE1B48C460A1}" srcOrd="0" destOrd="0" presId="urn:microsoft.com/office/officeart/2005/8/layout/hierarchy1"/>
    <dgm:cxn modelId="{0CD410CE-D6B0-40BD-9773-1B818E7F249F}" type="presParOf" srcId="{F7E1CCBC-408E-4400-856B-DDFE39BC0413}" destId="{64DB695A-101E-4314-9124-6F04A1050292}" srcOrd="1" destOrd="0" presId="urn:microsoft.com/office/officeart/2005/8/layout/hierarchy1"/>
    <dgm:cxn modelId="{7205D605-0760-421E-99A0-8788860E4A33}" type="presParOf" srcId="{2C4CEAF4-C433-4157-AFB2-BFCBD90061A6}" destId="{BB33F38B-EC62-4660-9777-0608B92FF9D9}" srcOrd="1" destOrd="0" presId="urn:microsoft.com/office/officeart/2005/8/layout/hierarchy1"/>
    <dgm:cxn modelId="{7E5428BB-DAA3-421E-88AB-B97A60470E15}" type="presParOf" srcId="{BB33F38B-EC62-4660-9777-0608B92FF9D9}" destId="{22B88766-5DB4-4B0B-9CB0-9B9A4698851F}" srcOrd="0" destOrd="0" presId="urn:microsoft.com/office/officeart/2005/8/layout/hierarchy1"/>
    <dgm:cxn modelId="{63B2ABDD-F680-4F2E-A7CA-C0AAD8A21566}" type="presParOf" srcId="{BB33F38B-EC62-4660-9777-0608B92FF9D9}" destId="{255D0E39-119C-483F-92F6-4A65D6F621CB}" srcOrd="1" destOrd="0" presId="urn:microsoft.com/office/officeart/2005/8/layout/hierarchy1"/>
    <dgm:cxn modelId="{0114408E-F873-4753-BCF3-F26B0C53C144}" type="presParOf" srcId="{255D0E39-119C-483F-92F6-4A65D6F621CB}" destId="{6954F05F-6BE8-4ED9-AE5A-9B77AE54D481}" srcOrd="0" destOrd="0" presId="urn:microsoft.com/office/officeart/2005/8/layout/hierarchy1"/>
    <dgm:cxn modelId="{00354758-2185-40C3-BFC3-67D69ABEFD24}" type="presParOf" srcId="{6954F05F-6BE8-4ED9-AE5A-9B77AE54D481}" destId="{89BC4838-FE60-46C8-BE5A-D6D212F80E25}" srcOrd="0" destOrd="0" presId="urn:microsoft.com/office/officeart/2005/8/layout/hierarchy1"/>
    <dgm:cxn modelId="{1AA8C76F-A430-40AA-A01E-8BF78C78AD39}" type="presParOf" srcId="{6954F05F-6BE8-4ED9-AE5A-9B77AE54D481}" destId="{DE288549-7445-4324-964B-8F58E86AE528}" srcOrd="1" destOrd="0" presId="urn:microsoft.com/office/officeart/2005/8/layout/hierarchy1"/>
    <dgm:cxn modelId="{96DD8802-0F82-473A-BAA5-E4A33DA3D408}" type="presParOf" srcId="{255D0E39-119C-483F-92F6-4A65D6F621CB}" destId="{36F66DC5-5573-4261-B032-8FB2918E4BC4}" srcOrd="1" destOrd="0" presId="urn:microsoft.com/office/officeart/2005/8/layout/hierarchy1"/>
    <dgm:cxn modelId="{67AF29BA-3236-42C0-8133-7F7AF3F65D25}" type="presParOf" srcId="{BB33F38B-EC62-4660-9777-0608B92FF9D9}" destId="{BB3A1B69-8806-48AA-8AA6-EBF067827C2C}" srcOrd="2" destOrd="0" presId="urn:microsoft.com/office/officeart/2005/8/layout/hierarchy1"/>
    <dgm:cxn modelId="{F6713817-69BB-409C-83CC-40B0E0E2D03E}" type="presParOf" srcId="{BB33F38B-EC62-4660-9777-0608B92FF9D9}" destId="{8E2E015C-C5F8-4CC1-8EAA-8422E80EDB7E}" srcOrd="3" destOrd="0" presId="urn:microsoft.com/office/officeart/2005/8/layout/hierarchy1"/>
    <dgm:cxn modelId="{091D7FC7-7C37-446D-886B-70C7956A28F0}" type="presParOf" srcId="{8E2E015C-C5F8-4CC1-8EAA-8422E80EDB7E}" destId="{B83A71F2-E290-4067-B092-F83BF2E0269E}" srcOrd="0" destOrd="0" presId="urn:microsoft.com/office/officeart/2005/8/layout/hierarchy1"/>
    <dgm:cxn modelId="{2ED31827-6117-4A72-BA2D-D1C8C4B2965B}" type="presParOf" srcId="{B83A71F2-E290-4067-B092-F83BF2E0269E}" destId="{B5829A88-0A6B-4CC8-8245-01BBA12227B7}" srcOrd="0" destOrd="0" presId="urn:microsoft.com/office/officeart/2005/8/layout/hierarchy1"/>
    <dgm:cxn modelId="{1F055F36-E141-466E-9B42-F63EFB5CCF4D}" type="presParOf" srcId="{B83A71F2-E290-4067-B092-F83BF2E0269E}" destId="{AA8FD56F-18B3-4EBD-9499-D98BE31A0195}" srcOrd="1" destOrd="0" presId="urn:microsoft.com/office/officeart/2005/8/layout/hierarchy1"/>
    <dgm:cxn modelId="{7797D4D4-81FD-4A45-8ECF-1AD6A2FCD601}" type="presParOf" srcId="{8E2E015C-C5F8-4CC1-8EAA-8422E80EDB7E}" destId="{1B6949F4-A94A-443C-B00B-45D215AD03F1}" srcOrd="1" destOrd="0" presId="urn:microsoft.com/office/officeart/2005/8/layout/hierarchy1"/>
    <dgm:cxn modelId="{FF33952A-4D82-423B-8A56-979125A992E0}" type="presParOf" srcId="{BB33F38B-EC62-4660-9777-0608B92FF9D9}" destId="{956CEF3C-E348-4D64-8178-F6318E182145}" srcOrd="4" destOrd="0" presId="urn:microsoft.com/office/officeart/2005/8/layout/hierarchy1"/>
    <dgm:cxn modelId="{FB790FB8-AC6A-4956-881A-0EAB77B79AE0}" type="presParOf" srcId="{BB33F38B-EC62-4660-9777-0608B92FF9D9}" destId="{7C923BD8-5DCF-4E96-BBDB-47993010C603}" srcOrd="5" destOrd="0" presId="urn:microsoft.com/office/officeart/2005/8/layout/hierarchy1"/>
    <dgm:cxn modelId="{2B46112C-C3C4-4161-8812-EAC5368E3649}" type="presParOf" srcId="{7C923BD8-5DCF-4E96-BBDB-47993010C603}" destId="{E6BBEDE6-E499-4BC4-BB52-D7D4EEC638DE}" srcOrd="0" destOrd="0" presId="urn:microsoft.com/office/officeart/2005/8/layout/hierarchy1"/>
    <dgm:cxn modelId="{3528CA26-C6A9-4C52-9756-9DCB9D96E97F}" type="presParOf" srcId="{E6BBEDE6-E499-4BC4-BB52-D7D4EEC638DE}" destId="{38D6FD0F-4951-4969-9214-3F6F870A9CC4}" srcOrd="0" destOrd="0" presId="urn:microsoft.com/office/officeart/2005/8/layout/hierarchy1"/>
    <dgm:cxn modelId="{85E4A1BA-352E-4AF5-8A7D-24FA8B0D1405}" type="presParOf" srcId="{E6BBEDE6-E499-4BC4-BB52-D7D4EEC638DE}" destId="{BD53CD1A-455A-4A56-82EE-0439066D4F14}" srcOrd="1" destOrd="0" presId="urn:microsoft.com/office/officeart/2005/8/layout/hierarchy1"/>
    <dgm:cxn modelId="{D3BB1530-5ACA-4C82-BEA1-1F0EA5DA16EA}" type="presParOf" srcId="{7C923BD8-5DCF-4E96-BBDB-47993010C603}" destId="{CD39BA43-A381-469C-B522-D3D06BA4F097}" srcOrd="1" destOrd="0" presId="urn:microsoft.com/office/officeart/2005/8/layout/hierarchy1"/>
    <dgm:cxn modelId="{653DE41D-551E-4644-9B11-E3702141F651}" type="presParOf" srcId="{CD39BA43-A381-469C-B522-D3D06BA4F097}" destId="{98131097-7D19-4DDF-95B9-D7B484955F57}" srcOrd="0" destOrd="0" presId="urn:microsoft.com/office/officeart/2005/8/layout/hierarchy1"/>
    <dgm:cxn modelId="{FBA661B1-F720-495C-94D1-8E53EA88A51A}" type="presParOf" srcId="{CD39BA43-A381-469C-B522-D3D06BA4F097}" destId="{B52F71F9-CB5D-44A1-A73F-8F22271CB0A1}" srcOrd="1" destOrd="0" presId="urn:microsoft.com/office/officeart/2005/8/layout/hierarchy1"/>
    <dgm:cxn modelId="{8132652C-AF08-4EAF-84DF-F6D6C5965E2A}" type="presParOf" srcId="{B52F71F9-CB5D-44A1-A73F-8F22271CB0A1}" destId="{B1CF5AE0-134B-4A8B-8189-CFB4BBC36B45}" srcOrd="0" destOrd="0" presId="urn:microsoft.com/office/officeart/2005/8/layout/hierarchy1"/>
    <dgm:cxn modelId="{835EA86C-0100-42AA-BC57-12D2173A9A6C}" type="presParOf" srcId="{B1CF5AE0-134B-4A8B-8189-CFB4BBC36B45}" destId="{644E2021-C4A0-45CF-A096-582DD983C08A}" srcOrd="0" destOrd="0" presId="urn:microsoft.com/office/officeart/2005/8/layout/hierarchy1"/>
    <dgm:cxn modelId="{73832885-4090-41A5-A9AD-83D55267B313}" type="presParOf" srcId="{B1CF5AE0-134B-4A8B-8189-CFB4BBC36B45}" destId="{6257D3F5-1EAA-4099-B2CB-DCAEB1496763}" srcOrd="1" destOrd="0" presId="urn:microsoft.com/office/officeart/2005/8/layout/hierarchy1"/>
    <dgm:cxn modelId="{CD7E18AA-A2D7-4F75-8C39-2D73BFFA7F13}" type="presParOf" srcId="{B52F71F9-CB5D-44A1-A73F-8F22271CB0A1}" destId="{368C0961-881B-4865-936B-7F1E48CEA6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31097-7D19-4DDF-95B9-D7B484955F57}">
      <dsp:nvSpPr>
        <dsp:cNvPr id="0" name=""/>
        <dsp:cNvSpPr/>
      </dsp:nvSpPr>
      <dsp:spPr>
        <a:xfrm>
          <a:off x="6491701" y="3031555"/>
          <a:ext cx="91440" cy="406151"/>
        </a:xfrm>
        <a:custGeom>
          <a:avLst/>
          <a:gdLst/>
          <a:ahLst/>
          <a:cxnLst/>
          <a:rect l="0" t="0" r="0" b="0"/>
          <a:pathLst>
            <a:path>
              <a:moveTo>
                <a:pt x="49201" y="0"/>
              </a:moveTo>
              <a:lnTo>
                <a:pt x="49201" y="379473"/>
              </a:lnTo>
              <a:lnTo>
                <a:pt x="45720" y="379473"/>
              </a:lnTo>
              <a:lnTo>
                <a:pt x="45720" y="4061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CEF3C-E348-4D64-8178-F6318E182145}">
      <dsp:nvSpPr>
        <dsp:cNvPr id="0" name=""/>
        <dsp:cNvSpPr/>
      </dsp:nvSpPr>
      <dsp:spPr>
        <a:xfrm>
          <a:off x="3921262" y="794208"/>
          <a:ext cx="2619640" cy="501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702"/>
              </a:lnTo>
              <a:lnTo>
                <a:pt x="2619640" y="474702"/>
              </a:lnTo>
              <a:lnTo>
                <a:pt x="2619640" y="50138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A1B69-8806-48AA-8AA6-EBF067827C2C}">
      <dsp:nvSpPr>
        <dsp:cNvPr id="0" name=""/>
        <dsp:cNvSpPr/>
      </dsp:nvSpPr>
      <dsp:spPr>
        <a:xfrm>
          <a:off x="3655941" y="794208"/>
          <a:ext cx="265321" cy="349194"/>
        </a:xfrm>
        <a:custGeom>
          <a:avLst/>
          <a:gdLst/>
          <a:ahLst/>
          <a:cxnLst/>
          <a:rect l="0" t="0" r="0" b="0"/>
          <a:pathLst>
            <a:path>
              <a:moveTo>
                <a:pt x="265321" y="0"/>
              </a:moveTo>
              <a:lnTo>
                <a:pt x="265321" y="322516"/>
              </a:lnTo>
              <a:lnTo>
                <a:pt x="0" y="322516"/>
              </a:lnTo>
              <a:lnTo>
                <a:pt x="0" y="3491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88766-5DB4-4B0B-9CB0-9B9A4698851F}">
      <dsp:nvSpPr>
        <dsp:cNvPr id="0" name=""/>
        <dsp:cNvSpPr/>
      </dsp:nvSpPr>
      <dsp:spPr>
        <a:xfrm>
          <a:off x="1129780" y="794208"/>
          <a:ext cx="2791482" cy="206387"/>
        </a:xfrm>
        <a:custGeom>
          <a:avLst/>
          <a:gdLst/>
          <a:ahLst/>
          <a:cxnLst/>
          <a:rect l="0" t="0" r="0" b="0"/>
          <a:pathLst>
            <a:path>
              <a:moveTo>
                <a:pt x="2791482" y="0"/>
              </a:moveTo>
              <a:lnTo>
                <a:pt x="2791482" y="179709"/>
              </a:lnTo>
              <a:lnTo>
                <a:pt x="0" y="179709"/>
              </a:lnTo>
              <a:lnTo>
                <a:pt x="0" y="20638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24F0B-F1E2-4339-94CB-DE1B48C460A1}">
      <dsp:nvSpPr>
        <dsp:cNvPr id="0" name=""/>
        <dsp:cNvSpPr/>
      </dsp:nvSpPr>
      <dsp:spPr>
        <a:xfrm>
          <a:off x="1041418" y="-30398"/>
          <a:ext cx="5759687" cy="8246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B695A-101E-4314-9124-6F04A1050292}">
      <dsp:nvSpPr>
        <dsp:cNvPr id="0" name=""/>
        <dsp:cNvSpPr/>
      </dsp:nvSpPr>
      <dsp:spPr>
        <a:xfrm>
          <a:off x="1073416" y="0"/>
          <a:ext cx="5759687" cy="8246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i="1" kern="1200" dirty="0" smtClean="0"/>
            <a:t>создание финансово-экономического обеспечения  введения ФГОС ДО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1097568" y="24152"/>
        <a:ext cx="5711383" cy="776302"/>
      </dsp:txXfrm>
    </dsp:sp>
    <dsp:sp modelId="{89BC4838-FE60-46C8-BE5A-D6D212F80E25}">
      <dsp:nvSpPr>
        <dsp:cNvPr id="0" name=""/>
        <dsp:cNvSpPr/>
      </dsp:nvSpPr>
      <dsp:spPr>
        <a:xfrm>
          <a:off x="0" y="1000596"/>
          <a:ext cx="2259560" cy="26954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88549-7445-4324-964B-8F58E86AE528}">
      <dsp:nvSpPr>
        <dsp:cNvPr id="0" name=""/>
        <dsp:cNvSpPr/>
      </dsp:nvSpPr>
      <dsp:spPr>
        <a:xfrm>
          <a:off x="31998" y="1030994"/>
          <a:ext cx="2259560" cy="2695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u="sng" kern="1200" dirty="0" smtClean="0">
              <a:solidFill>
                <a:srgbClr val="C00000"/>
              </a:solidFill>
            </a:rPr>
            <a:t>ФЕДЕРАЛЬНЫЙ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Методические рекомендации по оказанию ПДОУ в организациях, осуществляющих образовательную деятельность при реализации ООП ДО  в условиях введения ФГОС ДО</a:t>
          </a:r>
          <a:endParaRPr lang="ru-RU" sz="1600" kern="1200" dirty="0"/>
        </a:p>
      </dsp:txBody>
      <dsp:txXfrm>
        <a:off x="98178" y="1097174"/>
        <a:ext cx="2127200" cy="2563084"/>
      </dsp:txXfrm>
    </dsp:sp>
    <dsp:sp modelId="{B5829A88-0A6B-4CC8-8245-01BBA12227B7}">
      <dsp:nvSpPr>
        <dsp:cNvPr id="0" name=""/>
        <dsp:cNvSpPr/>
      </dsp:nvSpPr>
      <dsp:spPr>
        <a:xfrm>
          <a:off x="2565296" y="1143403"/>
          <a:ext cx="2181288" cy="22676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FD56F-18B3-4EBD-9499-D98BE31A0195}">
      <dsp:nvSpPr>
        <dsp:cNvPr id="0" name=""/>
        <dsp:cNvSpPr/>
      </dsp:nvSpPr>
      <dsp:spPr>
        <a:xfrm>
          <a:off x="2597294" y="1173801"/>
          <a:ext cx="2181288" cy="2267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u="sng" kern="1200" dirty="0" smtClean="0">
              <a:solidFill>
                <a:srgbClr val="C00000"/>
              </a:solidFill>
            </a:rPr>
            <a:t>РЕГИОНАЛЬНЫЙ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Учет методических рекомендаций при планировании деятельности по надзору за исполнением законодательства в сфере образования.</a:t>
          </a:r>
          <a:endParaRPr lang="ru-RU" sz="1600" kern="1200" dirty="0"/>
        </a:p>
      </dsp:txBody>
      <dsp:txXfrm>
        <a:off x="2661182" y="1237689"/>
        <a:ext cx="2053512" cy="2139915"/>
      </dsp:txXfrm>
    </dsp:sp>
    <dsp:sp modelId="{38D6FD0F-4951-4969-9214-3F6F870A9CC4}">
      <dsp:nvSpPr>
        <dsp:cNvPr id="0" name=""/>
        <dsp:cNvSpPr/>
      </dsp:nvSpPr>
      <dsp:spPr>
        <a:xfrm>
          <a:off x="5583278" y="1295589"/>
          <a:ext cx="1915248" cy="17359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3CD1A-455A-4A56-82EE-0439066D4F14}">
      <dsp:nvSpPr>
        <dsp:cNvPr id="0" name=""/>
        <dsp:cNvSpPr/>
      </dsp:nvSpPr>
      <dsp:spPr>
        <a:xfrm>
          <a:off x="5615276" y="1325987"/>
          <a:ext cx="1915248" cy="1735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u="sng" kern="1200" dirty="0" smtClean="0">
              <a:solidFill>
                <a:srgbClr val="C00000"/>
              </a:solidFill>
            </a:rPr>
            <a:t>УЧРЕДИТЕЛЬ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Организация предоставления ПДОУ организациями, реализующими программы ДО</a:t>
          </a:r>
          <a:endParaRPr lang="ru-RU" sz="1600" kern="1200" dirty="0"/>
        </a:p>
      </dsp:txBody>
      <dsp:txXfrm>
        <a:off x="5666121" y="1376832"/>
        <a:ext cx="1813558" cy="1634275"/>
      </dsp:txXfrm>
    </dsp:sp>
    <dsp:sp modelId="{644E2021-C4A0-45CF-A096-582DD983C08A}">
      <dsp:nvSpPr>
        <dsp:cNvPr id="0" name=""/>
        <dsp:cNvSpPr/>
      </dsp:nvSpPr>
      <dsp:spPr>
        <a:xfrm>
          <a:off x="4392333" y="3437707"/>
          <a:ext cx="4290175" cy="17639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7D3F5-1EAA-4099-B2CB-DCAEB1496763}">
      <dsp:nvSpPr>
        <dsp:cNvPr id="0" name=""/>
        <dsp:cNvSpPr/>
      </dsp:nvSpPr>
      <dsp:spPr>
        <a:xfrm>
          <a:off x="4424331" y="3468105"/>
          <a:ext cx="4290175" cy="1763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u="sng" kern="1200" dirty="0" smtClean="0">
              <a:solidFill>
                <a:srgbClr val="C00000"/>
              </a:solidFill>
            </a:rPr>
            <a:t>ОБРАЗОВАТЕЛЬНАЯ ОРГАНИЗАЦИЯ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Получение лицензии на реализацию  дополнительных образовательных программ и предоставление ПДОУ организациями, реализующими программы ДО.</a:t>
          </a:r>
          <a:endParaRPr lang="ru-RU" sz="1600" b="0" i="0" u="none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475995" y="3519769"/>
        <a:ext cx="4186847" cy="1660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7C4C9-88EF-425A-A23F-DE758F83C996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45422-C76A-4F95-9258-003EF7F21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74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279D-7164-4650-8718-7A71120A21AC}" type="datetime1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023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B2E4-EC8E-4898-8023-64CFC6CDE1ED}" type="datetime1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49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9210-65F8-43E0-8BC6-A124C24896DF}" type="datetime1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718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279D-7164-4650-8718-7A71120A21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88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8BC6-2B1F-47C7-B2F6-9424F04FF4F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33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866E-A22E-4304-ADFC-8A1BDF8693C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07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94A-4E69-45CC-8518-A07800CCC1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48EE-7E20-4ED3-A4C9-C824243445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58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E4C8-0965-48EF-9FEA-36654F2F2F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65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20AF-BCCA-4D34-94A3-A87BC3BE01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2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E9CD-D348-44FF-8F1E-1B10E3F074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1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8BC6-2B1F-47C7-B2F6-9424F04FF4F6}" type="datetime1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498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9707-F0D4-427E-AD2D-0AEA09AB47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64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B2E4-EC8E-4898-8023-64CFC6CDE1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25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9210-65F8-43E0-8BC6-A124C24896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19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279D-7164-4650-8718-7A71120A21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88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8BC6-2B1F-47C7-B2F6-9424F04FF4F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333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866E-A22E-4304-ADFC-8A1BDF8693C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074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94A-4E69-45CC-8518-A07800CCC1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58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48EE-7E20-4ED3-A4C9-C824243445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58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E4C8-0965-48EF-9FEA-36654F2F2F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654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20AF-BCCA-4D34-94A3-A87BC3BE01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866E-A22E-4304-ADFC-8A1BDF8693C8}" type="datetime1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9651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E9CD-D348-44FF-8F1E-1B10E3F074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182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9707-F0D4-427E-AD2D-0AEA09AB47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646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B2E4-EC8E-4898-8023-64CFC6CDE1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254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9210-65F8-43E0-8BC6-A124C24896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190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279D-7164-4650-8718-7A71120A21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88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8BC6-2B1F-47C7-B2F6-9424F04FF4F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333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866E-A22E-4304-ADFC-8A1BDF8693C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0744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94A-4E69-45CC-8518-A07800CCC1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58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48EE-7E20-4ED3-A4C9-C824243445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588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E4C8-0965-48EF-9FEA-36654F2F2F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6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94A-4E69-45CC-8518-A07800CCC1D9}" type="datetime1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7971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20AF-BCCA-4D34-94A3-A87BC3BE01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27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E9CD-D348-44FF-8F1E-1B10E3F074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182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9707-F0D4-427E-AD2D-0AEA09AB47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646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B2E4-EC8E-4898-8023-64CFC6CDE1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254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9210-65F8-43E0-8BC6-A124C24896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19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279D-7164-4650-8718-7A71120A21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88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8BC6-2B1F-47C7-B2F6-9424F04FF4F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333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866E-A22E-4304-ADFC-8A1BDF8693C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0744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94A-4E69-45CC-8518-A07800CCC1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58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48EE-7E20-4ED3-A4C9-C824243445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5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48EE-7E20-4ED3-A4C9-C8242434452B}" type="datetime1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710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E4C8-0965-48EF-9FEA-36654F2F2F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654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20AF-BCCA-4D34-94A3-A87BC3BE01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2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E9CD-D348-44FF-8F1E-1B10E3F074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182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9707-F0D4-427E-AD2D-0AEA09AB47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646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B2E4-EC8E-4898-8023-64CFC6CDE1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254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9210-65F8-43E0-8BC6-A124C24896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1903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279D-7164-4650-8718-7A71120A21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8BC6-2B1F-47C7-B2F6-9424F04FF4F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866E-A22E-4304-ADFC-8A1BDF8693C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94A-4E69-45CC-8518-A07800CCC1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E4C8-0965-48EF-9FEA-36654F2F2FE2}" type="datetime1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5136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48EE-7E20-4ED3-A4C9-C824243445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E4C8-0965-48EF-9FEA-36654F2F2F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20AF-BCCA-4D34-94A3-A87BC3BE01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E9CD-D348-44FF-8F1E-1B10E3F074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9707-F0D4-427E-AD2D-0AEA09AB47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B2E4-EC8E-4898-8023-64CFC6CDE1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9210-65F8-43E0-8BC6-A124C24896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20AF-BCCA-4D34-94A3-A87BC3BE0158}" type="datetime1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0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E9CD-D348-44FF-8F1E-1B10E3F074CB}" type="datetime1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2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9707-F0D4-427E-AD2D-0AEA09AB47DF}" type="datetime1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4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173B-7DFC-4FC8-A61F-AA41CC51CADA}" type="datetime1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35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173B-7DFC-4FC8-A61F-AA41CC51CA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5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173B-7DFC-4FC8-A61F-AA41CC51CA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5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173B-7DFC-4FC8-A61F-AA41CC51CA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5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173B-7DFC-4FC8-A61F-AA41CC51CA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5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B4173B-7DFC-4FC8-A61F-AA41CC51CADA}" type="datetime1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апля 4"/>
          <p:cNvSpPr/>
          <p:nvPr/>
        </p:nvSpPr>
        <p:spPr>
          <a:xfrm>
            <a:off x="587301" y="171096"/>
            <a:ext cx="8556699" cy="6479086"/>
          </a:xfrm>
          <a:prstGeom prst="teardrop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13164" y="40999"/>
            <a:ext cx="72240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i="1" dirty="0" smtClean="0">
                <a:solidFill>
                  <a:srgbClr val="0070C0"/>
                </a:solidFill>
              </a:rPr>
              <a:t>Платные дополнительные образовательные услуги в МБДОУ №2 «Буратино»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  <p:sp>
        <p:nvSpPr>
          <p:cNvPr id="9" name="Полилиния 8"/>
          <p:cNvSpPr/>
          <p:nvPr/>
        </p:nvSpPr>
        <p:spPr>
          <a:xfrm rot="21010095">
            <a:off x="3963852" y="2159088"/>
            <a:ext cx="4671152" cy="374791"/>
          </a:xfrm>
          <a:custGeom>
            <a:avLst/>
            <a:gdLst>
              <a:gd name="connsiteX0" fmla="*/ 4671152 w 4671152"/>
              <a:gd name="connsiteY0" fmla="*/ 374791 h 374791"/>
              <a:gd name="connsiteX1" fmla="*/ 2082188 w 4671152"/>
              <a:gd name="connsiteY1" fmla="*/ 218 h 374791"/>
              <a:gd name="connsiteX2" fmla="*/ 451692 w 4671152"/>
              <a:gd name="connsiteY2" fmla="*/ 319707 h 374791"/>
              <a:gd name="connsiteX3" fmla="*/ 0 w 4671152"/>
              <a:gd name="connsiteY3" fmla="*/ 275639 h 37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1152" h="374791">
                <a:moveTo>
                  <a:pt x="4671152" y="374791"/>
                </a:moveTo>
                <a:cubicBezTo>
                  <a:pt x="3728291" y="192095"/>
                  <a:pt x="2785431" y="9399"/>
                  <a:pt x="2082188" y="218"/>
                </a:cubicBezTo>
                <a:cubicBezTo>
                  <a:pt x="1378945" y="-8963"/>
                  <a:pt x="798723" y="273804"/>
                  <a:pt x="451692" y="319707"/>
                </a:cubicBezTo>
                <a:cubicBezTo>
                  <a:pt x="104661" y="365610"/>
                  <a:pt x="52330" y="320624"/>
                  <a:pt x="0" y="275639"/>
                </a:cubicBezTo>
              </a:path>
            </a:pathLst>
          </a:custGeom>
          <a:ln>
            <a:prstDash val="lgDashDot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625500" y="4184173"/>
            <a:ext cx="5347855" cy="113877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</a:t>
            </a:r>
            <a:r>
              <a:rPr lang="ru-RU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УСЛОВИЯХ ВВЕДЕНИЯ </a:t>
            </a:r>
          </a:p>
          <a:p>
            <a:pPr algn="ctr"/>
            <a:r>
              <a:rPr lang="ru-RU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ФГОС ДО</a:t>
            </a:r>
            <a:endParaRPr lang="ru-RU" sz="3200" b="1" dirty="0">
              <a:ln w="12700">
                <a:noFill/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3856"/>
            <a:ext cx="4433455" cy="46024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49294" y="5577990"/>
            <a:ext cx="7224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>
                <a:solidFill>
                  <a:srgbClr val="0070C0"/>
                </a:solidFill>
              </a:rPr>
              <a:t>Подготовила: старший воспитатель Бондаренко О.В.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85813" y="1643063"/>
            <a:ext cx="8043862" cy="399891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Содержание дополнительных общеобразовательных  программ  и сроки обучения по ним определяются образовательной программой, разработанной и утверждённой организацией, осуществляющей образовательную деятельность.</a:t>
            </a:r>
          </a:p>
          <a:p>
            <a:pPr>
              <a:buFont typeface="Arial" pitchFamily="34" charset="0"/>
              <a:buNone/>
            </a:pPr>
            <a:r>
              <a:rPr lang="ru-RU" sz="2800" i="1" dirty="0" smtClean="0"/>
              <a:t>(Закон 273-ФЗ "Об образовании в РФ" ст.75. Дополнительное образование.)</a:t>
            </a:r>
            <a:endParaRPr lang="ru-RU" sz="2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85728"/>
            <a:ext cx="8352928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u="sng" dirty="0">
                <a:ln w="0">
                  <a:solidFill>
                    <a:srgbClr val="002060"/>
                  </a:solidFill>
                </a:ln>
                <a:gradFill>
                  <a:gsLst>
                    <a:gs pos="55000">
                      <a:srgbClr val="002060"/>
                    </a:gs>
                    <a:gs pos="35000">
                      <a:srgbClr val="0070C0"/>
                    </a:gs>
                    <a:gs pos="100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содержания дополнительных образовательных услуг.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14375" y="1857375"/>
            <a:ext cx="8043863" cy="3998913"/>
          </a:xfrm>
        </p:spPr>
        <p:txBody>
          <a:bodyPr/>
          <a:lstStyle/>
          <a:p>
            <a:r>
              <a:rPr lang="ru-RU" sz="3200" b="1" smtClean="0"/>
              <a:t>Структура рабочей программы определяется образовательной организацией с учетом требований ФГОС ДО.</a:t>
            </a:r>
            <a:endParaRPr lang="ru-RU" sz="3200" smtClean="0"/>
          </a:p>
          <a:p>
            <a:pPr algn="ctr"/>
            <a:r>
              <a:rPr lang="ru-RU" sz="3200" i="1" smtClean="0"/>
              <a:t>Программа включает три основных раздела: целевой, содержательный и организационный.</a:t>
            </a:r>
            <a:endParaRPr lang="ru-RU" sz="320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85728"/>
            <a:ext cx="835292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u="sng" dirty="0">
                <a:ln w="0">
                  <a:solidFill>
                    <a:srgbClr val="002060"/>
                  </a:solidFill>
                </a:ln>
                <a:gradFill>
                  <a:gsLst>
                    <a:gs pos="55000">
                      <a:srgbClr val="002060"/>
                    </a:gs>
                    <a:gs pos="35000">
                      <a:srgbClr val="0070C0"/>
                    </a:gs>
                    <a:gs pos="100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 программа</a:t>
            </a:r>
          </a:p>
          <a:p>
            <a:pPr algn="ctr" eaLnBrk="1" hangingPunct="1">
              <a:defRPr/>
            </a:pPr>
            <a:r>
              <a:rPr lang="ru-RU" sz="3200" b="1" u="sng" dirty="0">
                <a:ln w="0">
                  <a:solidFill>
                    <a:srgbClr val="002060"/>
                  </a:solidFill>
                </a:ln>
                <a:gradFill>
                  <a:gsLst>
                    <a:gs pos="55000">
                      <a:srgbClr val="002060"/>
                    </a:gs>
                    <a:gs pos="35000">
                      <a:srgbClr val="0070C0"/>
                    </a:gs>
                    <a:gs pos="100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(дополнительная общеобразовательная программа)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85813" y="1643063"/>
            <a:ext cx="8043862" cy="3998912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None/>
            </a:pPr>
            <a:r>
              <a:rPr lang="ru-RU" sz="5400" smtClean="0"/>
              <a:t>включает в себя пояснительную записку и планируемые результаты освоения программы</a:t>
            </a:r>
            <a:r>
              <a:rPr lang="ru-RU" sz="5400" i="1" smtClean="0"/>
              <a:t>.</a:t>
            </a:r>
            <a:endParaRPr lang="ru-RU" sz="540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85728"/>
            <a:ext cx="83529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400" b="1" u="sng" dirty="0">
                <a:ln w="0">
                  <a:solidFill>
                    <a:srgbClr val="002060"/>
                  </a:solidFill>
                </a:ln>
                <a:gradFill>
                  <a:gsLst>
                    <a:gs pos="55000">
                      <a:srgbClr val="002060"/>
                    </a:gs>
                    <a:gs pos="35000">
                      <a:srgbClr val="0070C0"/>
                    </a:gs>
                    <a:gs pos="100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00125" y="1571625"/>
            <a:ext cx="7715250" cy="3998913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None/>
            </a:pPr>
            <a:r>
              <a:rPr lang="ru-RU" sz="4800" dirty="0" smtClean="0"/>
              <a:t>представляет общее содержание дополнительной образовательной  программы  (тематическое планирование).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85728"/>
            <a:ext cx="83529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400" b="1" u="sng" dirty="0">
                <a:ln w="0">
                  <a:solidFill>
                    <a:srgbClr val="002060"/>
                  </a:solidFill>
                </a:ln>
                <a:gradFill>
                  <a:gsLst>
                    <a:gs pos="55000">
                      <a:srgbClr val="002060"/>
                    </a:gs>
                    <a:gs pos="35000">
                      <a:srgbClr val="0070C0"/>
                    </a:gs>
                    <a:gs pos="100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57250" y="1428750"/>
            <a:ext cx="8043863" cy="3998913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None/>
            </a:pPr>
            <a:r>
              <a:rPr lang="ru-RU" sz="4000" dirty="0" smtClean="0"/>
              <a:t>Описание материально-технического обеспечения Программы, обеспечения методическими материалами и средствами обучения , включая режим  и количественный состав участников.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85728"/>
            <a:ext cx="835292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000" b="1" u="sng" dirty="0">
                <a:ln w="0">
                  <a:solidFill>
                    <a:srgbClr val="002060"/>
                  </a:solidFill>
                </a:ln>
                <a:gradFill>
                  <a:gsLst>
                    <a:gs pos="55000">
                      <a:srgbClr val="002060"/>
                    </a:gs>
                    <a:gs pos="35000">
                      <a:srgbClr val="0070C0"/>
                    </a:gs>
                    <a:gs pos="100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Двойная стрелка влево/вправо 10"/>
          <p:cNvSpPr/>
          <p:nvPr/>
        </p:nvSpPr>
        <p:spPr>
          <a:xfrm rot="17441300">
            <a:off x="1739107" y="2447131"/>
            <a:ext cx="1803400" cy="785813"/>
          </a:xfrm>
          <a:prstGeom prst="left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Двойная стрелка влево/вправо 11"/>
          <p:cNvSpPr/>
          <p:nvPr/>
        </p:nvSpPr>
        <p:spPr>
          <a:xfrm rot="4899280">
            <a:off x="6046788" y="2586037"/>
            <a:ext cx="1779588" cy="785813"/>
          </a:xfrm>
          <a:prstGeom prst="left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71688" y="714375"/>
            <a:ext cx="6000750" cy="1857375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u="sng" dirty="0">
                <a:solidFill>
                  <a:schemeClr val="tx1"/>
                </a:solidFill>
              </a:rPr>
              <a:t>Виды дополнительных  образовательных программ.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3200" b="1" u="sng" dirty="0">
                <a:solidFill>
                  <a:schemeClr val="tx1"/>
                </a:solidFill>
              </a:rPr>
              <a:t>(рабочих программ)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4875" y="3857625"/>
            <a:ext cx="4071938" cy="1643063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chemeClr val="tx1"/>
                </a:solidFill>
              </a:rPr>
              <a:t>Авторская программа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75" y="3786188"/>
            <a:ext cx="3429000" cy="1857375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chemeClr val="tx1"/>
                </a:solidFill>
              </a:rPr>
              <a:t>Адаптированная программа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4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idx="1"/>
          </p:nvPr>
        </p:nvSpPr>
        <p:spPr>
          <a:xfrm>
            <a:off x="785813" y="1143000"/>
            <a:ext cx="7704137" cy="4429125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Примерный порядок рассмотрения и утверждения рабочей программы содержится в  Приказе Минобразования Ростовской области №263 «Об утверждении примерного учебного плана для образовательных учреждений Ростовской области на 2014-2015 учебный год».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527" y="0"/>
            <a:ext cx="9144000" cy="642938"/>
          </a:xfrm>
        </p:spPr>
        <p:txBody>
          <a:bodyPr/>
          <a:lstStyle/>
          <a:p>
            <a:pPr eaLnBrk="1" hangingPunct="1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</a:t>
            </a:r>
            <a:r>
              <a:rPr lang="ru-RU" sz="2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Контроль за проведением платных</a:t>
            </a:r>
            <a:r>
              <a:rPr lang="en-US" sz="2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образовательных услуг</a:t>
            </a: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 flipH="1">
            <a:off x="2786063" y="1285875"/>
            <a:ext cx="714375" cy="41275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6072188" y="1285875"/>
            <a:ext cx="628650" cy="42545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2500313" y="857250"/>
            <a:ext cx="4214812" cy="40957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b="1">
                <a:solidFill>
                  <a:srgbClr val="000000"/>
                </a:solidFill>
              </a:rPr>
              <a:t>Контроль 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85813" y="1785938"/>
            <a:ext cx="2143125" cy="503237"/>
          </a:xfrm>
          <a:prstGeom prst="rect">
            <a:avLst/>
          </a:prstGeom>
          <a:solidFill>
            <a:srgbClr val="F692A0"/>
          </a:solidFill>
          <a:ln w="38100">
            <a:solidFill>
              <a:srgbClr val="F4849C"/>
            </a:solidFill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1" hangingPunct="1"/>
            <a:r>
              <a:rPr lang="ru-RU" sz="1400" b="1">
                <a:solidFill>
                  <a:srgbClr val="000000"/>
                </a:solidFill>
              </a:rPr>
              <a:t>Заведующий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3357563" y="1785938"/>
            <a:ext cx="2628900" cy="503237"/>
          </a:xfrm>
          <a:prstGeom prst="rect">
            <a:avLst/>
          </a:prstGeom>
          <a:solidFill>
            <a:srgbClr val="F692A0"/>
          </a:solidFill>
          <a:ln w="38100">
            <a:solidFill>
              <a:srgbClr val="F4849C"/>
            </a:solidFill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1" hangingPunct="1"/>
            <a:r>
              <a:rPr lang="ru-RU" sz="1400" b="1">
                <a:solidFill>
                  <a:srgbClr val="000000"/>
                </a:solidFill>
              </a:rPr>
              <a:t>Старший воспитатель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6286500" y="1785938"/>
            <a:ext cx="2147888" cy="503237"/>
          </a:xfrm>
          <a:prstGeom prst="rect">
            <a:avLst/>
          </a:prstGeom>
          <a:solidFill>
            <a:srgbClr val="F692A0"/>
          </a:solidFill>
          <a:ln w="38100">
            <a:solidFill>
              <a:srgbClr val="F4849C"/>
            </a:solidFill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1" hangingPunct="1"/>
            <a:r>
              <a:rPr lang="ru-RU" sz="1400" b="1">
                <a:solidFill>
                  <a:srgbClr val="000000"/>
                </a:solidFill>
              </a:rPr>
              <a:t>Медицинский </a:t>
            </a:r>
          </a:p>
          <a:p>
            <a:pPr algn="ctr" eaLnBrk="1" hangingPunct="1"/>
            <a:r>
              <a:rPr lang="ru-RU" sz="1400" b="1">
                <a:solidFill>
                  <a:srgbClr val="000000"/>
                </a:solidFill>
              </a:rPr>
              <a:t>работник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785813" y="2643188"/>
            <a:ext cx="2143125" cy="4683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rgbClr val="000000"/>
                </a:solidFill>
                <a:latin typeface="Arial" charset="0"/>
              </a:rPr>
              <a:t>соблюдение законодательной базы</a:t>
            </a: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714375" y="3500438"/>
            <a:ext cx="2143125" cy="846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rgbClr val="000000"/>
                </a:solidFill>
                <a:latin typeface="Arial" charset="0"/>
              </a:rPr>
              <a:t>начисление заработной платы </a:t>
            </a: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20" name="Rectangle 13"/>
          <p:cNvSpPr>
            <a:spLocks noChangeArrowheads="1"/>
          </p:cNvSpPr>
          <p:nvPr/>
        </p:nvSpPr>
        <p:spPr bwMode="auto">
          <a:xfrm>
            <a:off x="785813" y="4714875"/>
            <a:ext cx="2143125" cy="85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rgbClr val="000000"/>
                </a:solidFill>
                <a:latin typeface="Arial" charset="0"/>
              </a:rPr>
              <a:t>качество проведения платных образовательных услуг</a:t>
            </a: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22" name="Rectangle 15"/>
          <p:cNvSpPr>
            <a:spLocks noChangeArrowheads="1"/>
          </p:cNvSpPr>
          <p:nvPr/>
        </p:nvSpPr>
        <p:spPr bwMode="auto">
          <a:xfrm>
            <a:off x="3321050" y="2624138"/>
            <a:ext cx="2643188" cy="879475"/>
          </a:xfrm>
          <a:prstGeom prst="rect">
            <a:avLst/>
          </a:prstGeom>
          <a:solidFill>
            <a:srgbClr val="FFFF66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1" hangingPunct="1"/>
            <a:r>
              <a:rPr lang="ru-RU" sz="1400" b="1">
                <a:solidFill>
                  <a:srgbClr val="000000"/>
                </a:solidFill>
              </a:rPr>
              <a:t>соответствие нагрузки детей нормам при оказании платных образовательных услуг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7423" name="Rectangle 16"/>
          <p:cNvSpPr>
            <a:spLocks noChangeArrowheads="1"/>
          </p:cNvSpPr>
          <p:nvPr/>
        </p:nvSpPr>
        <p:spPr bwMode="auto">
          <a:xfrm>
            <a:off x="6286500" y="2857500"/>
            <a:ext cx="2159000" cy="1390650"/>
          </a:xfrm>
          <a:prstGeom prst="rect">
            <a:avLst/>
          </a:prstGeom>
          <a:solidFill>
            <a:srgbClr val="00B050"/>
          </a:solidFill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1" hangingPunct="1"/>
            <a:r>
              <a:rPr lang="ru-RU" sz="1400" b="1">
                <a:solidFill>
                  <a:srgbClr val="000000"/>
                </a:solidFill>
              </a:rPr>
              <a:t>соответствие дополнительной нагрузки индивидуальным физическим показателям ребенка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7424" name="Rectangle 17"/>
          <p:cNvSpPr>
            <a:spLocks noChangeArrowheads="1"/>
          </p:cNvSpPr>
          <p:nvPr/>
        </p:nvSpPr>
        <p:spPr bwMode="auto">
          <a:xfrm>
            <a:off x="3281363" y="3868738"/>
            <a:ext cx="2643187" cy="482600"/>
          </a:xfrm>
          <a:prstGeom prst="rect">
            <a:avLst/>
          </a:prstGeom>
          <a:solidFill>
            <a:srgbClr val="FFFF66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1" hangingPunct="1"/>
            <a:r>
              <a:rPr lang="ru-RU" sz="1400" b="1">
                <a:solidFill>
                  <a:srgbClr val="000000"/>
                </a:solidFill>
              </a:rPr>
              <a:t>качество проведения услуг в соответствии с планом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7425" name="Rectangle 18"/>
          <p:cNvSpPr>
            <a:spLocks noChangeArrowheads="1"/>
          </p:cNvSpPr>
          <p:nvPr/>
        </p:nvSpPr>
        <p:spPr bwMode="auto">
          <a:xfrm>
            <a:off x="6286500" y="4714875"/>
            <a:ext cx="2195513" cy="1389063"/>
          </a:xfrm>
          <a:prstGeom prst="rect">
            <a:avLst/>
          </a:prstGeom>
          <a:solidFill>
            <a:srgbClr val="00B050"/>
          </a:solidFill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1" hangingPunct="1"/>
            <a:r>
              <a:rPr lang="ru-RU" sz="1400" b="1">
                <a:solidFill>
                  <a:srgbClr val="000000"/>
                </a:solidFill>
              </a:rPr>
              <a:t>составление рекомендаций при посещении кружков, требующих физической нагрузки.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 flipH="1">
            <a:off x="1785938" y="2357438"/>
            <a:ext cx="14287" cy="301625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>
            <a:off x="1785938" y="3214688"/>
            <a:ext cx="0" cy="271462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Line 22"/>
          <p:cNvSpPr>
            <a:spLocks noChangeShapeType="1"/>
          </p:cNvSpPr>
          <p:nvPr/>
        </p:nvSpPr>
        <p:spPr bwMode="auto">
          <a:xfrm>
            <a:off x="1785938" y="4429125"/>
            <a:ext cx="0" cy="33020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Line 23"/>
          <p:cNvSpPr>
            <a:spLocks noChangeShapeType="1"/>
          </p:cNvSpPr>
          <p:nvPr/>
        </p:nvSpPr>
        <p:spPr bwMode="auto">
          <a:xfrm>
            <a:off x="4714875" y="2286000"/>
            <a:ext cx="1588" cy="300038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24"/>
          <p:cNvSpPr>
            <a:spLocks noChangeShapeType="1"/>
          </p:cNvSpPr>
          <p:nvPr/>
        </p:nvSpPr>
        <p:spPr bwMode="auto">
          <a:xfrm>
            <a:off x="4714875" y="3500438"/>
            <a:ext cx="1588" cy="271462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Line 25"/>
          <p:cNvSpPr>
            <a:spLocks noChangeShapeType="1"/>
          </p:cNvSpPr>
          <p:nvPr/>
        </p:nvSpPr>
        <p:spPr bwMode="auto">
          <a:xfrm>
            <a:off x="4692650" y="4459288"/>
            <a:ext cx="1588" cy="271462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Line 26"/>
          <p:cNvSpPr>
            <a:spLocks noChangeShapeType="1"/>
          </p:cNvSpPr>
          <p:nvPr/>
        </p:nvSpPr>
        <p:spPr bwMode="auto">
          <a:xfrm>
            <a:off x="7429500" y="2357438"/>
            <a:ext cx="0" cy="43180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Line 27"/>
          <p:cNvSpPr>
            <a:spLocks noChangeShapeType="1"/>
          </p:cNvSpPr>
          <p:nvPr/>
        </p:nvSpPr>
        <p:spPr bwMode="auto">
          <a:xfrm>
            <a:off x="7500938" y="4286250"/>
            <a:ext cx="0" cy="43180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Line 28"/>
          <p:cNvSpPr>
            <a:spLocks noChangeShapeType="1"/>
          </p:cNvSpPr>
          <p:nvPr/>
        </p:nvSpPr>
        <p:spPr bwMode="auto">
          <a:xfrm>
            <a:off x="4714875" y="1285875"/>
            <a:ext cx="1588" cy="447675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6" name="Rectangle 29"/>
          <p:cNvSpPr>
            <a:spLocks noChangeArrowheads="1"/>
          </p:cNvSpPr>
          <p:nvPr/>
        </p:nvSpPr>
        <p:spPr bwMode="auto">
          <a:xfrm>
            <a:off x="3246438" y="4775200"/>
            <a:ext cx="2714625" cy="876300"/>
          </a:xfrm>
          <a:prstGeom prst="rect">
            <a:avLst/>
          </a:prstGeom>
          <a:solidFill>
            <a:srgbClr val="FFFF66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lIns="18000" rIns="18000" anchor="ctr" anchorCtr="1"/>
          <a:lstStyle/>
          <a:p>
            <a:pPr algn="ctr" eaLnBrk="1" hangingPunct="1"/>
            <a:r>
              <a:rPr lang="ru-RU" sz="1400" b="1">
                <a:solidFill>
                  <a:srgbClr val="000000"/>
                </a:solidFill>
              </a:rPr>
              <a:t>порядок документального оформления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9" grpId="0" animBg="1"/>
      <p:bldP spid="17420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29" grpId="0" animBg="1"/>
      <p:bldP spid="17430" grpId="0" animBg="1"/>
      <p:bldP spid="17431" grpId="0" animBg="1"/>
      <p:bldP spid="17432" grpId="0" animBg="1"/>
      <p:bldP spid="17433" grpId="0" animBg="1"/>
      <p:bldP spid="17434" grpId="0" animBg="1"/>
      <p:bldP spid="17435" grpId="0" animBg="1"/>
      <p:bldP spid="174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апля 4"/>
          <p:cNvSpPr/>
          <p:nvPr/>
        </p:nvSpPr>
        <p:spPr>
          <a:xfrm>
            <a:off x="587301" y="0"/>
            <a:ext cx="8556699" cy="6479086"/>
          </a:xfrm>
          <a:prstGeom prst="teardrop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50" y="2505514"/>
            <a:ext cx="3813604" cy="395899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 rot="21010095">
            <a:off x="3963852" y="2159088"/>
            <a:ext cx="4671152" cy="374791"/>
          </a:xfrm>
          <a:custGeom>
            <a:avLst/>
            <a:gdLst>
              <a:gd name="connsiteX0" fmla="*/ 4671152 w 4671152"/>
              <a:gd name="connsiteY0" fmla="*/ 374791 h 374791"/>
              <a:gd name="connsiteX1" fmla="*/ 2082188 w 4671152"/>
              <a:gd name="connsiteY1" fmla="*/ 218 h 374791"/>
              <a:gd name="connsiteX2" fmla="*/ 451692 w 4671152"/>
              <a:gd name="connsiteY2" fmla="*/ 319707 h 374791"/>
              <a:gd name="connsiteX3" fmla="*/ 0 w 4671152"/>
              <a:gd name="connsiteY3" fmla="*/ 275639 h 37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1152" h="374791">
                <a:moveTo>
                  <a:pt x="4671152" y="374791"/>
                </a:moveTo>
                <a:cubicBezTo>
                  <a:pt x="3728291" y="192095"/>
                  <a:pt x="2785431" y="9399"/>
                  <a:pt x="2082188" y="218"/>
                </a:cubicBezTo>
                <a:cubicBezTo>
                  <a:pt x="1378945" y="-8963"/>
                  <a:pt x="798723" y="273804"/>
                  <a:pt x="451692" y="319707"/>
                </a:cubicBezTo>
                <a:cubicBezTo>
                  <a:pt x="104661" y="365610"/>
                  <a:pt x="52330" y="320624"/>
                  <a:pt x="0" y="275639"/>
                </a:cubicBezTo>
              </a:path>
            </a:pathLst>
          </a:custGeom>
          <a:ln>
            <a:prstDash val="lgDashDot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11927" y="684482"/>
            <a:ext cx="70104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i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Дорога, ведущая к успеху, вечно обновляется. </a:t>
            </a:r>
          </a:p>
          <a:p>
            <a:pPr>
              <a:defRPr/>
            </a:pPr>
            <a:r>
              <a:rPr lang="ru-RU" sz="4000" b="1" i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Успех – </a:t>
            </a:r>
            <a:r>
              <a:rPr lang="ru-RU" sz="4000" b="1" i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это поступательное  движение</a:t>
            </a:r>
            <a:r>
              <a:rPr lang="ru-RU" sz="4000" b="1" i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, а не точка, которую можно </a:t>
            </a:r>
            <a:r>
              <a:rPr lang="ru-RU" sz="4000" b="1" i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достичь».</a:t>
            </a:r>
          </a:p>
          <a:p>
            <a:pPr>
              <a:defRPr/>
            </a:pPr>
            <a:endParaRPr lang="ru-RU" sz="4000" b="1" i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i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                </a:t>
            </a:r>
            <a:r>
              <a:rPr lang="ru-RU" sz="4000" b="1" i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Энтони</a:t>
            </a:r>
            <a:r>
              <a:rPr lang="ru-RU" sz="4000" b="1" i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4000" b="1" i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Роббинс</a:t>
            </a:r>
            <a:endParaRPr lang="ru-RU" sz="40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378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1932" y="235527"/>
            <a:ext cx="6827123" cy="2521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Материал подготовлен </a:t>
            </a:r>
          </a:p>
          <a:p>
            <a:pPr algn="ctr"/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старшим воспитателем </a:t>
            </a:r>
          </a:p>
          <a:p>
            <a:pPr algn="ctr"/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МБДОУ </a:t>
            </a:r>
            <a:r>
              <a:rPr lang="ru-RU" sz="4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д</a:t>
            </a:r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/с №2 «Буратино»</a:t>
            </a:r>
          </a:p>
          <a:p>
            <a:pPr algn="ctr"/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Бондаренко О.В.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207819"/>
            <a:ext cx="8202324" cy="1092172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25417" y="310161"/>
            <a:ext cx="7359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Письмо № 08-10 от 10.01.2014г.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Министерства образования и науки РФ.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90758" y="1518492"/>
            <a:ext cx="8900842" cy="4838241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1672" y="1850834"/>
            <a:ext cx="876992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оздание нормативно-правового, методического и аналитического обеспечения реализации ФГОС ДО;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оздание организационного обеспечения реализации ФГОС ДО;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оздание кадрового обеспечения введения ФГОС ДО;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</a:rPr>
              <a:t>с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оздание финансово-экономического обеспечения  введения ФГОС ДО;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создание информационного 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обеспечения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введения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ФГОС ДО;</a:t>
            </a:r>
          </a:p>
          <a:p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1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207819"/>
            <a:ext cx="8071791" cy="954107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5417" y="207819"/>
            <a:ext cx="7359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Письмо № 08-10 от 10.01.2014г.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Министерства образования и науки РФ.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90758" y="1518492"/>
            <a:ext cx="8900842" cy="4838241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53118693"/>
              </p:ext>
            </p:extLst>
          </p:nvPr>
        </p:nvGraphicFramePr>
        <p:xfrm>
          <a:off x="90758" y="1299991"/>
          <a:ext cx="8900842" cy="5425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0182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207819"/>
            <a:ext cx="8202324" cy="1092172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5417" y="310161"/>
            <a:ext cx="7581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Платные дополнительные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образовательные услуги в ДОУ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15636" y="1316185"/>
            <a:ext cx="8368145" cy="983672"/>
          </a:xfrm>
          <a:prstGeom prst="roundRect">
            <a:avLst>
              <a:gd name="adj" fmla="val 1639"/>
            </a:avLst>
          </a:prstGeom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cs typeface="Arial" pitchFamily="34" charset="0"/>
              </a:rPr>
              <a:t>Цель</a:t>
            </a:r>
            <a:r>
              <a:rPr lang="ru-RU" sz="2400" dirty="0" smtClean="0">
                <a:cs typeface="Arial" pitchFamily="34" charset="0"/>
              </a:rPr>
              <a:t>: создать систему дополнительных платных услуг в ДОУ для обеспечения вариативности образования.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77091" y="2410691"/>
            <a:ext cx="8659091" cy="4154984"/>
          </a:xfrm>
          <a:prstGeom prst="rect">
            <a:avLst/>
          </a:prstGeom>
          <a:ln w="76200">
            <a:solidFill>
              <a:srgbClr val="00B05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ea typeface="Times New Roman" pitchFamily="18" charset="0"/>
                <a:cs typeface="Arial" pitchFamily="34" charset="0"/>
              </a:rPr>
              <a:t>Задачи: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ea typeface="Times New Roman" pitchFamily="18" charset="0"/>
                <a:cs typeface="Arial" pitchFamily="34" charset="0"/>
              </a:rPr>
              <a:t> 1.Удовлетворить родительский спрос на дополнительные платные услуги.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2563" algn="l"/>
              </a:tabLst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ea typeface="Times New Roman" pitchFamily="18" charset="0"/>
                <a:cs typeface="Arial" pitchFamily="34" charset="0"/>
              </a:rPr>
              <a:t> 2. Сформировать ресурсное обеспечение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2563" algn="l"/>
              </a:tabLst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ea typeface="Times New Roman" pitchFamily="18" charset="0"/>
                <a:cs typeface="Arial" pitchFamily="34" charset="0"/>
              </a:rPr>
              <a:t> 3.</a:t>
            </a:r>
            <a:r>
              <a:rPr kumimoji="0" lang="ru-RU" sz="2200" i="0" u="none" strike="noStrike" cap="none" normalizeH="0" dirty="0" smtClean="0">
                <a:ln>
                  <a:noFill/>
                </a:ln>
                <a:solidFill>
                  <a:srgbClr val="323232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ea typeface="Times New Roman" pitchFamily="18" charset="0"/>
                <a:cs typeface="Arial" pitchFamily="34" charset="0"/>
              </a:rPr>
              <a:t>расширить возможности финансирования</a:t>
            </a:r>
            <a:r>
              <a:rPr kumimoji="0" lang="ru-RU" sz="2200" i="0" u="none" strike="noStrike" cap="none" normalizeH="0" dirty="0" smtClean="0">
                <a:ln>
                  <a:noFill/>
                </a:ln>
                <a:solidFill>
                  <a:srgbClr val="323232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ea typeface="Times New Roman" pitchFamily="18" charset="0"/>
                <a:cs typeface="Arial" pitchFamily="34" charset="0"/>
              </a:rPr>
              <a:t>учреждения за счет привлечения денежных средств из незапрещенных</a:t>
            </a:r>
            <a:r>
              <a:rPr kumimoji="0" lang="ru-RU" sz="2200" i="0" u="none" strike="noStrike" cap="none" normalizeH="0" dirty="0" smtClean="0">
                <a:ln>
                  <a:noFill/>
                </a:ln>
                <a:solidFill>
                  <a:srgbClr val="323232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ea typeface="Times New Roman" pitchFamily="18" charset="0"/>
                <a:cs typeface="Arial" pitchFamily="34" charset="0"/>
              </a:rPr>
              <a:t>источников.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lang="ru-RU" sz="2200" dirty="0" smtClean="0">
                <a:solidFill>
                  <a:srgbClr val="323232"/>
                </a:solidFill>
                <a:ea typeface="Times New Roman" pitchFamily="18" charset="0"/>
                <a:cs typeface="Arial" pitchFamily="34" charset="0"/>
              </a:rPr>
              <a:t> 4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ea typeface="Times New Roman" pitchFamily="18" charset="0"/>
                <a:cs typeface="Arial" pitchFamily="34" charset="0"/>
              </a:rPr>
              <a:t>.Разработать содержание, совершенствование программ дополнительных платных услуг для превышения стандарта образования.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2563" algn="l"/>
              </a:tabLst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ea typeface="Times New Roman" pitchFamily="18" charset="0"/>
                <a:cs typeface="Arial" pitchFamily="34" charset="0"/>
              </a:rPr>
              <a:t> 5.Привлечь финансовые средства для улучшения материальной базы ДОУ.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2563" algn="l"/>
              </a:tabLst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ea typeface="Times New Roman" pitchFamily="18" charset="0"/>
                <a:cs typeface="Arial" pitchFamily="34" charset="0"/>
              </a:rPr>
              <a:t> 6.Удовлетворить потребности детей в занятиях по интересам.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2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4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207819"/>
            <a:ext cx="8202324" cy="1092172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5417" y="310161"/>
            <a:ext cx="7359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ПОДГОТОВИТЕЛЬНЫЙ ЭТАП.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90758" y="1518492"/>
            <a:ext cx="8900842" cy="4838241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672" y="1850834"/>
            <a:ext cx="876992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подготовка нормативной базы по предоставлению ПДОУ;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исследование имеющегося опыта предоставление ПДОУ;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определение педагогических кадров для ведения ПДОУ; 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предоставление помещений для оказания ПДОУ;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разработка и утверждение Рабочих программ по ПДОУ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утверждение графика предоставления</a:t>
            </a:r>
          </a:p>
          <a:p>
            <a:endParaRPr lang="ru-RU" sz="24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8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207819"/>
            <a:ext cx="8202324" cy="845126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5417" y="310160"/>
            <a:ext cx="7359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Нормативная база по ПДОУ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80111" y="1184564"/>
            <a:ext cx="8769926" cy="2585323"/>
          </a:xfrm>
          <a:prstGeom prst="rect">
            <a:avLst/>
          </a:prstGeom>
          <a:solidFill>
            <a:srgbClr val="FFFFFF"/>
          </a:solidFill>
          <a:ln w="57150">
            <a:solidFill>
              <a:srgbClr val="00B050"/>
            </a:solidFill>
            <a:miter lim="800000"/>
            <a:headEnd/>
            <a:tailEnd/>
          </a:ln>
          <a:effectLst/>
          <a:scene3d>
            <a:camera prst="obliqueTopRight"/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Закон РФ от 07.02.1992г. № 2300-1 «О защите прав потребителей» (в редакции Федерального закона от 9 января 1996г.)(с изменениями на 5 мая 2014г.);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Закон РФ от 29.12.2012г. № 273-Ф3 «Об образовании»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Постановление Правительства РФ от 15.08.2013г. № 706 «Об утверждении правил оказания платных образовательных услуг»;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Приказ УО ААР №621 от 23.12.2011г. «Об утверждении Порядка определения платы за оказание услуг (выполнение работ), относящихся к основным видам деятельности муниципальных бюджетных учреждений, подведомственных управлению образования Администрации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Аксайского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района, для граждан и юридических лиц».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21673" y="3718679"/>
            <a:ext cx="8756072" cy="3139321"/>
          </a:xfrm>
          <a:prstGeom prst="rect">
            <a:avLst/>
          </a:prstGeom>
          <a:solidFill>
            <a:srgbClr val="FFFFFF"/>
          </a:solidFill>
          <a:ln w="76200">
            <a:solidFill>
              <a:srgbClr val="00B050"/>
            </a:solidFill>
            <a:miter lim="800000"/>
            <a:headEnd/>
            <a:tailEnd/>
          </a:ln>
          <a:effectLst/>
          <a:scene3d>
            <a:camera prst="obliqueTopLeft"/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Положение по оказанию ПДОУ;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Смета доходов и расходов, на основании которой установлены размеры платы за услуги.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ru-RU" dirty="0" smtClean="0">
                <a:cs typeface="Times New Roman" pitchFamily="18" charset="0"/>
              </a:rPr>
              <a:t>Приказ о введении ПДОУ;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Форма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договора с родителями (законными представителями) по </a:t>
            </a:r>
            <a:r>
              <a:rPr lang="ru-RU" dirty="0" smtClean="0">
                <a:cs typeface="Times New Roman" pitchFamily="18" charset="0"/>
              </a:rPr>
              <a:t>оказанию ПДОУ;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Журнал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регистрации заявлений родителей.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ru-RU" baseline="0" dirty="0" smtClean="0">
                <a:cs typeface="Times New Roman" pitchFamily="18" charset="0"/>
              </a:rPr>
              <a:t>Должностная</a:t>
            </a:r>
            <a:r>
              <a:rPr lang="ru-RU" dirty="0" smtClean="0">
                <a:cs typeface="Times New Roman" pitchFamily="18" charset="0"/>
              </a:rPr>
              <a:t> инструкция педагога дополнительного образования;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ru-RU" dirty="0" smtClean="0">
                <a:cs typeface="Times New Roman" pitchFamily="18" charset="0"/>
              </a:rPr>
              <a:t>Договор со специалистом, оказывающим ПДОУ.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ru-RU" dirty="0" smtClean="0">
                <a:cs typeface="Times New Roman" pitchFamily="18" charset="0"/>
              </a:rPr>
              <a:t>Рабочая программа по ПДОУ.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ru-RU" dirty="0" smtClean="0">
                <a:cs typeface="Times New Roman" pitchFamily="18" charset="0"/>
              </a:rPr>
              <a:t>Положение о контроле качества.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2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374073" y="4666227"/>
            <a:ext cx="8506690" cy="1845409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718" y="3699163"/>
            <a:ext cx="8202324" cy="678872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7191" y="221674"/>
            <a:ext cx="8202324" cy="678872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7708" y="318654"/>
            <a:ext cx="7359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ПРАКТИЧЕСКИЙ  ЭТАП.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31" y="0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63236" y="1255255"/>
            <a:ext cx="8645236" cy="2319217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073" y="1144251"/>
            <a:ext cx="87699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подписание договоров с родителями (законными представителями) на основе письменного заявления,  комплектование групп;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проведение собраний  с родителями воспитанников, посещающих ПДОУ;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предоставление ПДОУ.</a:t>
            </a:r>
          </a:p>
          <a:p>
            <a:endParaRPr lang="ru-RU" sz="24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>
            <a:normAutofit lnSpcReduction="10000"/>
          </a:bodyPr>
          <a:lstStyle/>
          <a:p>
            <a:fld id="{010E42CA-40DA-4789-A332-BD9F910187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6980" y="3699163"/>
            <a:ext cx="7359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ОБОБЩАЮЩИЙ   ЭТАП.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85" y="3548934"/>
            <a:ext cx="851351" cy="883807"/>
          </a:xfrm>
          <a:prstGeom prst="rect">
            <a:avLst/>
          </a:prstGeom>
        </p:spPr>
      </p:pic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581891" y="5056909"/>
            <a:ext cx="78278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4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778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анализ достигнутых результатов и определение перспектив дальнейшего развития ПДОУ.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2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3" grpId="0" animBg="1"/>
      <p:bldP spid="7" grpId="0"/>
      <p:bldP spid="6" grpId="0"/>
      <p:bldP spid="10" grpId="0"/>
      <p:bldP spid="1781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800" b="1" u="sng" dirty="0">
                <a:ln w="13462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Программно- </a:t>
            </a:r>
            <a:r>
              <a:rPr lang="ru-RU" sz="4800" b="1" u="sng" dirty="0" smtClean="0">
                <a:ln w="13462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u="sng" dirty="0">
                <a:ln w="13462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методическое  обеспечение</a:t>
            </a:r>
            <a:endParaRPr lang="ru-RU" sz="4800" b="1" dirty="0">
              <a:ln w="13462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6">
                      <a:lumMod val="50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071678"/>
            <a:ext cx="8352928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u="sng" dirty="0">
                <a:ln w="0">
                  <a:solidFill>
                    <a:srgbClr val="002060"/>
                  </a:solidFill>
                </a:ln>
                <a:gradFill>
                  <a:gsLst>
                    <a:gs pos="55000">
                      <a:srgbClr val="002060"/>
                    </a:gs>
                    <a:gs pos="35000">
                      <a:srgbClr val="0070C0"/>
                    </a:gs>
                    <a:gs pos="100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времени для дополнительного образования в распорядке дня и нагрузки.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00438"/>
            <a:ext cx="8352928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u="sng" dirty="0">
                <a:ln w="0">
                  <a:solidFill>
                    <a:srgbClr val="002060"/>
                  </a:solidFill>
                </a:ln>
                <a:gradFill>
                  <a:gsLst>
                    <a:gs pos="55000">
                      <a:srgbClr val="002060"/>
                    </a:gs>
                    <a:gs pos="35000">
                      <a:srgbClr val="0070C0"/>
                    </a:gs>
                    <a:gs pos="100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содержания дополнительных образовательных услуг.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857760"/>
            <a:ext cx="835292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u="sng" dirty="0">
                <a:ln w="0">
                  <a:solidFill>
                    <a:srgbClr val="002060"/>
                  </a:solidFill>
                </a:ln>
                <a:gradFill>
                  <a:gsLst>
                    <a:gs pos="55000">
                      <a:srgbClr val="002060"/>
                    </a:gs>
                    <a:gs pos="35000">
                      <a:srgbClr val="0070C0"/>
                    </a:gs>
                    <a:gs pos="100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 качества оказания дополнительных платных образовательных услуг.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71480"/>
            <a:ext cx="8352928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u="sng" dirty="0">
                <a:ln w="0">
                  <a:solidFill>
                    <a:srgbClr val="002060"/>
                  </a:solidFill>
                </a:ln>
                <a:gradFill>
                  <a:gsLst>
                    <a:gs pos="55000">
                      <a:srgbClr val="002060"/>
                    </a:gs>
                    <a:gs pos="35000">
                      <a:srgbClr val="0070C0"/>
                    </a:gs>
                    <a:gs pos="100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времени для дополнительного образования в распорядке дня и нагрузки.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42938" y="2000250"/>
            <a:ext cx="8043862" cy="3998913"/>
          </a:xfrm>
        </p:spPr>
        <p:txBody>
          <a:bodyPr/>
          <a:lstStyle/>
          <a:p>
            <a:r>
              <a:rPr lang="ru-RU" sz="2800" smtClean="0"/>
              <a:t>Дополнительные платные услуги не могут быть оказаны вместо образовательной деятельности, финансовое обеспечение которой осуществляется за счет бюджетных ассигнований федерального бюджета, бюджетов субъектов РФ, местных бюджетов.</a:t>
            </a:r>
          </a:p>
          <a:p>
            <a:pPr>
              <a:buFont typeface="Arial" pitchFamily="34" charset="0"/>
              <a:buNone/>
            </a:pPr>
            <a:r>
              <a:rPr lang="ru-RU" smtClean="0"/>
              <a:t>     (Закон 273-ФЗ "Об образовании в РФ" ст.101. Осуществление образовательной деятельности за счет средств физических и юридических лиц.)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e6a1e257e54216faa6a757a571a1341218922"/>
</p:tagLst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0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862</Words>
  <Application>Microsoft Office PowerPoint</Application>
  <PresentationFormat>Экран (4:3)</PresentationFormat>
  <Paragraphs>119</Paragraphs>
  <Slides>19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Тема Office</vt:lpstr>
      <vt:lpstr>4_Тема Office</vt:lpstr>
      <vt:lpstr>9_Тема Office</vt:lpstr>
      <vt:lpstr>10_Тема Office</vt:lpstr>
      <vt:lpstr>11_Тема Office</vt:lpstr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Контроль за проведением платных  образовательных услуг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user</cp:lastModifiedBy>
  <cp:revision>66</cp:revision>
  <cp:lastPrinted>2015-01-23T14:16:25Z</cp:lastPrinted>
  <dcterms:created xsi:type="dcterms:W3CDTF">2013-04-07T07:07:54Z</dcterms:created>
  <dcterms:modified xsi:type="dcterms:W3CDTF">2015-01-23T14:16:35Z</dcterms:modified>
</cp:coreProperties>
</file>