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62" r:id="rId5"/>
    <p:sldId id="261" r:id="rId6"/>
    <p:sldId id="269" r:id="rId7"/>
    <p:sldId id="272" r:id="rId8"/>
    <p:sldId id="273" r:id="rId9"/>
    <p:sldId id="263" r:id="rId10"/>
    <p:sldId id="264" r:id="rId11"/>
    <p:sldId id="266" r:id="rId12"/>
    <p:sldId id="270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54112D-D707-4205-864D-9BEA6CD36FC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C9AD2F-E7EA-4951-AF00-8E2A6B408115}">
      <dgm:prSet/>
      <dgm:spPr/>
      <dgm:t>
        <a:bodyPr/>
        <a:lstStyle/>
        <a:p>
          <a:pPr rtl="0"/>
          <a:r>
            <a:rPr lang="ru-RU" b="0" baseline="0" dirty="0" smtClean="0"/>
            <a:t>Задачи</a:t>
          </a:r>
          <a:endParaRPr lang="ru-RU" dirty="0"/>
        </a:p>
      </dgm:t>
    </dgm:pt>
    <dgm:pt modelId="{AE7035CD-0BC6-4EFB-AA10-061D1C6E405E}" type="parTrans" cxnId="{42C3A92C-0B08-4851-96A6-07131062CBE3}">
      <dgm:prSet/>
      <dgm:spPr/>
      <dgm:t>
        <a:bodyPr/>
        <a:lstStyle/>
        <a:p>
          <a:endParaRPr lang="ru-RU"/>
        </a:p>
      </dgm:t>
    </dgm:pt>
    <dgm:pt modelId="{41DA6F1B-3005-4A4D-A89B-B0B8CEB479D8}" type="sibTrans" cxnId="{42C3A92C-0B08-4851-96A6-07131062CBE3}">
      <dgm:prSet/>
      <dgm:spPr/>
      <dgm:t>
        <a:bodyPr/>
        <a:lstStyle/>
        <a:p>
          <a:endParaRPr lang="ru-RU"/>
        </a:p>
      </dgm:t>
    </dgm:pt>
    <dgm:pt modelId="{BC743748-6290-49A2-A697-4AFA75635520}">
      <dgm:prSet/>
      <dgm:spPr/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Провести цикл занятий по темам традиции моей семьи, мой детский сад, мой родной город</a:t>
          </a:r>
          <a:endParaRPr lang="ru-RU" dirty="0" smtClean="0"/>
        </a:p>
      </dgm:t>
    </dgm:pt>
    <dgm:pt modelId="{9D87BFB1-54DC-491B-8E27-B18E8257743B}" type="parTrans" cxnId="{E0D684B3-0AEC-49CD-BD90-920BB4CCCFB8}">
      <dgm:prSet/>
      <dgm:spPr/>
      <dgm:t>
        <a:bodyPr/>
        <a:lstStyle/>
        <a:p>
          <a:endParaRPr lang="ru-RU"/>
        </a:p>
      </dgm:t>
    </dgm:pt>
    <dgm:pt modelId="{4298BD8B-A392-44D3-A232-5586FA218E93}" type="sibTrans" cxnId="{E0D684B3-0AEC-49CD-BD90-920BB4CCCFB8}">
      <dgm:prSet/>
      <dgm:spPr/>
      <dgm:t>
        <a:bodyPr/>
        <a:lstStyle/>
        <a:p>
          <a:endParaRPr lang="ru-RU"/>
        </a:p>
      </dgm:t>
    </dgm:pt>
    <dgm:pt modelId="{996EB2B6-EC01-4486-AC9E-379CFA362A14}">
      <dgm:prSet/>
      <dgm:spPr/>
      <dgm:t>
        <a:bodyPr/>
        <a:lstStyle/>
        <a:p>
          <a:endParaRPr lang="ru-RU"/>
        </a:p>
      </dgm:t>
    </dgm:pt>
    <dgm:pt modelId="{30C76295-3E4A-4497-9137-238298C82B25}" type="parTrans" cxnId="{87A55CE1-DFB2-424B-B1A2-CB514695A1A0}">
      <dgm:prSet/>
      <dgm:spPr/>
      <dgm:t>
        <a:bodyPr/>
        <a:lstStyle/>
        <a:p>
          <a:endParaRPr lang="ru-RU"/>
        </a:p>
      </dgm:t>
    </dgm:pt>
    <dgm:pt modelId="{8D1B694E-B73E-4CD2-9C12-DB127926ED2A}" type="sibTrans" cxnId="{87A55CE1-DFB2-424B-B1A2-CB514695A1A0}">
      <dgm:prSet/>
      <dgm:spPr/>
      <dgm:t>
        <a:bodyPr/>
        <a:lstStyle/>
        <a:p>
          <a:endParaRPr lang="ru-RU"/>
        </a:p>
      </dgm:t>
    </dgm:pt>
    <dgm:pt modelId="{70A74035-06CF-4CC5-82A2-50301A01F5D7}">
      <dgm:prSet/>
      <dgm:spPr/>
      <dgm:t>
        <a:bodyPr/>
        <a:lstStyle/>
        <a:p>
          <a:pPr rtl="0"/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Подготовить совместными усилиями детей и родителей презентацию на тему «Моя малая родина» </a:t>
          </a:r>
          <a:endParaRPr lang="ru-RU" dirty="0"/>
        </a:p>
      </dgm:t>
    </dgm:pt>
    <dgm:pt modelId="{2BD10162-9F25-4FAA-9C9D-DA98E4547527}" type="parTrans" cxnId="{B5259A71-A3D3-4AB4-8F44-16B2FAEDD5EE}">
      <dgm:prSet/>
      <dgm:spPr/>
      <dgm:t>
        <a:bodyPr/>
        <a:lstStyle/>
        <a:p>
          <a:endParaRPr lang="ru-RU"/>
        </a:p>
      </dgm:t>
    </dgm:pt>
    <dgm:pt modelId="{5CF583EC-68D5-4C1E-9637-A8EC573DA566}" type="sibTrans" cxnId="{B5259A71-A3D3-4AB4-8F44-16B2FAEDD5EE}">
      <dgm:prSet/>
      <dgm:spPr/>
      <dgm:t>
        <a:bodyPr/>
        <a:lstStyle/>
        <a:p>
          <a:endParaRPr lang="ru-RU"/>
        </a:p>
      </dgm:t>
    </dgm:pt>
    <dgm:pt modelId="{81F49CD2-3AC8-4F5F-9A1A-4E79F8592D7A}">
      <dgm:prSet/>
      <dgm:spPr/>
      <dgm:t>
        <a:bodyPr/>
        <a:lstStyle/>
        <a:p>
          <a:pPr rtl="0"/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Подготовить совместными усилиями альбом с фотографиями детей на фоне  достопримечательностей г. Видное</a:t>
          </a:r>
          <a:endParaRPr lang="ru-RU" dirty="0"/>
        </a:p>
      </dgm:t>
    </dgm:pt>
    <dgm:pt modelId="{F9BD0C5C-0147-45DF-AE36-B7FAA7224C72}" type="parTrans" cxnId="{AA924C62-04A4-408E-8B9B-DBB8CDCF560F}">
      <dgm:prSet/>
      <dgm:spPr/>
      <dgm:t>
        <a:bodyPr/>
        <a:lstStyle/>
        <a:p>
          <a:endParaRPr lang="ru-RU"/>
        </a:p>
      </dgm:t>
    </dgm:pt>
    <dgm:pt modelId="{9045751A-9A81-4668-BA41-8D8B2878E2F8}" type="sibTrans" cxnId="{AA924C62-04A4-408E-8B9B-DBB8CDCF560F}">
      <dgm:prSet/>
      <dgm:spPr/>
      <dgm:t>
        <a:bodyPr/>
        <a:lstStyle/>
        <a:p>
          <a:endParaRPr lang="ru-RU"/>
        </a:p>
      </dgm:t>
    </dgm:pt>
    <dgm:pt modelId="{D05BFCC3-964E-4896-BA90-CEDAC975A008}">
      <dgm:prSet/>
      <dgm:spPr/>
      <dgm:t>
        <a:bodyPr/>
        <a:lstStyle/>
        <a:p>
          <a:pPr rtl="0"/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Познакомить детей с литературными, художественными и музыкальными произведениями по теме «Моя  малая родина»</a:t>
          </a:r>
          <a:endParaRPr lang="ru-RU" dirty="0"/>
        </a:p>
      </dgm:t>
    </dgm:pt>
    <dgm:pt modelId="{43E125BB-5FC2-4F68-A9D6-059952F861B2}" type="parTrans" cxnId="{EA8E5AF2-3CCF-4494-8A42-B4503125AA69}">
      <dgm:prSet/>
      <dgm:spPr/>
      <dgm:t>
        <a:bodyPr/>
        <a:lstStyle/>
        <a:p>
          <a:endParaRPr lang="ru-RU"/>
        </a:p>
      </dgm:t>
    </dgm:pt>
    <dgm:pt modelId="{7887B21B-2E52-4BBB-ADD8-78228BE80C8E}" type="sibTrans" cxnId="{EA8E5AF2-3CCF-4494-8A42-B4503125AA69}">
      <dgm:prSet/>
      <dgm:spPr/>
      <dgm:t>
        <a:bodyPr/>
        <a:lstStyle/>
        <a:p>
          <a:endParaRPr lang="ru-RU"/>
        </a:p>
      </dgm:t>
    </dgm:pt>
    <dgm:pt modelId="{EB97DBF8-1052-4F4F-9DB3-A59B203A676A}" type="pres">
      <dgm:prSet presAssocID="{DC54112D-D707-4205-864D-9BEA6CD36FC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EA1782-C3E3-4DF8-B042-7D300D9C6F81}" type="pres">
      <dgm:prSet presAssocID="{DC54112D-D707-4205-864D-9BEA6CD36FC7}" presName="matrix" presStyleCnt="0"/>
      <dgm:spPr/>
    </dgm:pt>
    <dgm:pt modelId="{6E28EEB8-DC1E-4B8A-BF84-2AE573D0049D}" type="pres">
      <dgm:prSet presAssocID="{DC54112D-D707-4205-864D-9BEA6CD36FC7}" presName="tile1" presStyleLbl="node1" presStyleIdx="0" presStyleCnt="4" custScaleX="90909" custScaleY="90909"/>
      <dgm:spPr/>
      <dgm:t>
        <a:bodyPr/>
        <a:lstStyle/>
        <a:p>
          <a:endParaRPr lang="ru-RU"/>
        </a:p>
      </dgm:t>
    </dgm:pt>
    <dgm:pt modelId="{9E1F30A9-30D5-478B-9A40-C6C537588953}" type="pres">
      <dgm:prSet presAssocID="{DC54112D-D707-4205-864D-9BEA6CD36FC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57FC3-4F78-4D5A-A93E-797549DA7F72}" type="pres">
      <dgm:prSet presAssocID="{DC54112D-D707-4205-864D-9BEA6CD36FC7}" presName="tile2" presStyleLbl="node1" presStyleIdx="1" presStyleCnt="4" custScaleX="90909" custScaleY="90909" custLinFactNeighborX="885"/>
      <dgm:spPr/>
      <dgm:t>
        <a:bodyPr/>
        <a:lstStyle/>
        <a:p>
          <a:endParaRPr lang="ru-RU"/>
        </a:p>
      </dgm:t>
    </dgm:pt>
    <dgm:pt modelId="{84B1A65E-6A88-4F57-B016-EFA4ABEEE573}" type="pres">
      <dgm:prSet presAssocID="{DC54112D-D707-4205-864D-9BEA6CD36FC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99111-A982-45EB-AD2F-30AA04C1D8B1}" type="pres">
      <dgm:prSet presAssocID="{DC54112D-D707-4205-864D-9BEA6CD36FC7}" presName="tile3" presStyleLbl="node1" presStyleIdx="2" presStyleCnt="4" custScaleX="90909" custScaleY="90909"/>
      <dgm:spPr/>
      <dgm:t>
        <a:bodyPr/>
        <a:lstStyle/>
        <a:p>
          <a:endParaRPr lang="ru-RU"/>
        </a:p>
      </dgm:t>
    </dgm:pt>
    <dgm:pt modelId="{49B3400E-9DC4-4B0A-A443-775673354EF1}" type="pres">
      <dgm:prSet presAssocID="{DC54112D-D707-4205-864D-9BEA6CD36FC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2E152-AFFD-4AE1-962F-0AD743B49765}" type="pres">
      <dgm:prSet presAssocID="{DC54112D-D707-4205-864D-9BEA6CD36FC7}" presName="tile4" presStyleLbl="node1" presStyleIdx="3" presStyleCnt="4" custScaleX="90909" custScaleY="90909" custLinFactNeighborX="-885" custLinFactNeighborY="1266"/>
      <dgm:spPr/>
      <dgm:t>
        <a:bodyPr/>
        <a:lstStyle/>
        <a:p>
          <a:endParaRPr lang="ru-RU"/>
        </a:p>
      </dgm:t>
    </dgm:pt>
    <dgm:pt modelId="{BBED4405-A01C-4D6F-BC6E-905F6DE3B1AF}" type="pres">
      <dgm:prSet presAssocID="{DC54112D-D707-4205-864D-9BEA6CD36FC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7FC29-025F-4028-80DC-CEE480981F7A}" type="pres">
      <dgm:prSet presAssocID="{DC54112D-D707-4205-864D-9BEA6CD36FC7}" presName="centerTile" presStyleLbl="fgShp" presStyleIdx="0" presStyleCnt="1" custScaleX="12094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57BC98A-7860-4E25-9011-A192417B05E9}" type="presOf" srcId="{D05BFCC3-964E-4896-BA90-CEDAC975A008}" destId="{BBED4405-A01C-4D6F-BC6E-905F6DE3B1AF}" srcOrd="1" destOrd="0" presId="urn:microsoft.com/office/officeart/2005/8/layout/matrix1"/>
    <dgm:cxn modelId="{181C24BD-4834-436F-B464-B12014FCD693}" type="presOf" srcId="{BC743748-6290-49A2-A697-4AFA75635520}" destId="{9E1F30A9-30D5-478B-9A40-C6C537588953}" srcOrd="1" destOrd="0" presId="urn:microsoft.com/office/officeart/2005/8/layout/matrix1"/>
    <dgm:cxn modelId="{87A55CE1-DFB2-424B-B1A2-CB514695A1A0}" srcId="{DC54112D-D707-4205-864D-9BEA6CD36FC7}" destId="{996EB2B6-EC01-4486-AC9E-379CFA362A14}" srcOrd="1" destOrd="0" parTransId="{30C76295-3E4A-4497-9137-238298C82B25}" sibTransId="{8D1B694E-B73E-4CD2-9C12-DB127926ED2A}"/>
    <dgm:cxn modelId="{9B23CBC1-F8D3-4108-A451-6A026069E681}" type="presOf" srcId="{70A74035-06CF-4CC5-82A2-50301A01F5D7}" destId="{C6057FC3-4F78-4D5A-A93E-797549DA7F72}" srcOrd="0" destOrd="0" presId="urn:microsoft.com/office/officeart/2005/8/layout/matrix1"/>
    <dgm:cxn modelId="{B5259A71-A3D3-4AB4-8F44-16B2FAEDD5EE}" srcId="{34C9AD2F-E7EA-4951-AF00-8E2A6B408115}" destId="{70A74035-06CF-4CC5-82A2-50301A01F5D7}" srcOrd="1" destOrd="0" parTransId="{2BD10162-9F25-4FAA-9C9D-DA98E4547527}" sibTransId="{5CF583EC-68D5-4C1E-9637-A8EC573DA566}"/>
    <dgm:cxn modelId="{AA924C62-04A4-408E-8B9B-DBB8CDCF560F}" srcId="{34C9AD2F-E7EA-4951-AF00-8E2A6B408115}" destId="{81F49CD2-3AC8-4F5F-9A1A-4E79F8592D7A}" srcOrd="2" destOrd="0" parTransId="{F9BD0C5C-0147-45DF-AE36-B7FAA7224C72}" sibTransId="{9045751A-9A81-4668-BA41-8D8B2878E2F8}"/>
    <dgm:cxn modelId="{596A3BEF-5C6D-492F-BF25-A5B59EADA75B}" type="presOf" srcId="{DC54112D-D707-4205-864D-9BEA6CD36FC7}" destId="{EB97DBF8-1052-4F4F-9DB3-A59B203A676A}" srcOrd="0" destOrd="0" presId="urn:microsoft.com/office/officeart/2005/8/layout/matrix1"/>
    <dgm:cxn modelId="{DE4750D4-004C-48FE-A700-0BB42A2BCE27}" type="presOf" srcId="{34C9AD2F-E7EA-4951-AF00-8E2A6B408115}" destId="{E747FC29-025F-4028-80DC-CEE480981F7A}" srcOrd="0" destOrd="0" presId="urn:microsoft.com/office/officeart/2005/8/layout/matrix1"/>
    <dgm:cxn modelId="{EA8E5AF2-3CCF-4494-8A42-B4503125AA69}" srcId="{34C9AD2F-E7EA-4951-AF00-8E2A6B408115}" destId="{D05BFCC3-964E-4896-BA90-CEDAC975A008}" srcOrd="3" destOrd="0" parTransId="{43E125BB-5FC2-4F68-A9D6-059952F861B2}" sibTransId="{7887B21B-2E52-4BBB-ADD8-78228BE80C8E}"/>
    <dgm:cxn modelId="{00BAF0B3-C093-4728-977C-CD8DE32FDFD0}" type="presOf" srcId="{81F49CD2-3AC8-4F5F-9A1A-4E79F8592D7A}" destId="{49B3400E-9DC4-4B0A-A443-775673354EF1}" srcOrd="1" destOrd="0" presId="urn:microsoft.com/office/officeart/2005/8/layout/matrix1"/>
    <dgm:cxn modelId="{20B2F628-525D-43DC-96D6-75CA866AD59A}" type="presOf" srcId="{BC743748-6290-49A2-A697-4AFA75635520}" destId="{6E28EEB8-DC1E-4B8A-BF84-2AE573D0049D}" srcOrd="0" destOrd="0" presId="urn:microsoft.com/office/officeart/2005/8/layout/matrix1"/>
    <dgm:cxn modelId="{42C3A92C-0B08-4851-96A6-07131062CBE3}" srcId="{DC54112D-D707-4205-864D-9BEA6CD36FC7}" destId="{34C9AD2F-E7EA-4951-AF00-8E2A6B408115}" srcOrd="0" destOrd="0" parTransId="{AE7035CD-0BC6-4EFB-AA10-061D1C6E405E}" sibTransId="{41DA6F1B-3005-4A4D-A89B-B0B8CEB479D8}"/>
    <dgm:cxn modelId="{E0D684B3-0AEC-49CD-BD90-920BB4CCCFB8}" srcId="{34C9AD2F-E7EA-4951-AF00-8E2A6B408115}" destId="{BC743748-6290-49A2-A697-4AFA75635520}" srcOrd="0" destOrd="0" parTransId="{9D87BFB1-54DC-491B-8E27-B18E8257743B}" sibTransId="{4298BD8B-A392-44D3-A232-5586FA218E93}"/>
    <dgm:cxn modelId="{FCE33AC5-8E6B-4D7F-B777-DE5C37D776DC}" type="presOf" srcId="{D05BFCC3-964E-4896-BA90-CEDAC975A008}" destId="{36C2E152-AFFD-4AE1-962F-0AD743B49765}" srcOrd="0" destOrd="0" presId="urn:microsoft.com/office/officeart/2005/8/layout/matrix1"/>
    <dgm:cxn modelId="{A697E21F-E167-4F8C-9115-6DE11364D3B8}" type="presOf" srcId="{81F49CD2-3AC8-4F5F-9A1A-4E79F8592D7A}" destId="{25299111-A982-45EB-AD2F-30AA04C1D8B1}" srcOrd="0" destOrd="0" presId="urn:microsoft.com/office/officeart/2005/8/layout/matrix1"/>
    <dgm:cxn modelId="{D54A306D-909A-4DE7-ADC7-98BDF69CBBBF}" type="presOf" srcId="{70A74035-06CF-4CC5-82A2-50301A01F5D7}" destId="{84B1A65E-6A88-4F57-B016-EFA4ABEEE573}" srcOrd="1" destOrd="0" presId="urn:microsoft.com/office/officeart/2005/8/layout/matrix1"/>
    <dgm:cxn modelId="{01741EF6-F3EF-448F-9D5C-DA36FC35C3E6}" type="presParOf" srcId="{EB97DBF8-1052-4F4F-9DB3-A59B203A676A}" destId="{70EA1782-C3E3-4DF8-B042-7D300D9C6F81}" srcOrd="0" destOrd="0" presId="urn:microsoft.com/office/officeart/2005/8/layout/matrix1"/>
    <dgm:cxn modelId="{56D8FD07-3D18-4C22-8C7E-253DAFC78371}" type="presParOf" srcId="{70EA1782-C3E3-4DF8-B042-7D300D9C6F81}" destId="{6E28EEB8-DC1E-4B8A-BF84-2AE573D0049D}" srcOrd="0" destOrd="0" presId="urn:microsoft.com/office/officeart/2005/8/layout/matrix1"/>
    <dgm:cxn modelId="{455C8D05-3ECB-4BC1-B9EF-47467E55FAC5}" type="presParOf" srcId="{70EA1782-C3E3-4DF8-B042-7D300D9C6F81}" destId="{9E1F30A9-30D5-478B-9A40-C6C537588953}" srcOrd="1" destOrd="0" presId="urn:microsoft.com/office/officeart/2005/8/layout/matrix1"/>
    <dgm:cxn modelId="{404FF118-5F30-4B21-BBE7-4D40CA3B72B9}" type="presParOf" srcId="{70EA1782-C3E3-4DF8-B042-7D300D9C6F81}" destId="{C6057FC3-4F78-4D5A-A93E-797549DA7F72}" srcOrd="2" destOrd="0" presId="urn:microsoft.com/office/officeart/2005/8/layout/matrix1"/>
    <dgm:cxn modelId="{AE49FD3D-68D2-4B44-9827-8B22AE88F32B}" type="presParOf" srcId="{70EA1782-C3E3-4DF8-B042-7D300D9C6F81}" destId="{84B1A65E-6A88-4F57-B016-EFA4ABEEE573}" srcOrd="3" destOrd="0" presId="urn:microsoft.com/office/officeart/2005/8/layout/matrix1"/>
    <dgm:cxn modelId="{2B20D296-3352-4207-AB24-87CDB95C3E54}" type="presParOf" srcId="{70EA1782-C3E3-4DF8-B042-7D300D9C6F81}" destId="{25299111-A982-45EB-AD2F-30AA04C1D8B1}" srcOrd="4" destOrd="0" presId="urn:microsoft.com/office/officeart/2005/8/layout/matrix1"/>
    <dgm:cxn modelId="{268D2F96-EA9A-4932-8553-EE668B3FDE64}" type="presParOf" srcId="{70EA1782-C3E3-4DF8-B042-7D300D9C6F81}" destId="{49B3400E-9DC4-4B0A-A443-775673354EF1}" srcOrd="5" destOrd="0" presId="urn:microsoft.com/office/officeart/2005/8/layout/matrix1"/>
    <dgm:cxn modelId="{091B341B-423A-4202-822B-4AEECB67157F}" type="presParOf" srcId="{70EA1782-C3E3-4DF8-B042-7D300D9C6F81}" destId="{36C2E152-AFFD-4AE1-962F-0AD743B49765}" srcOrd="6" destOrd="0" presId="urn:microsoft.com/office/officeart/2005/8/layout/matrix1"/>
    <dgm:cxn modelId="{F7495875-3BD4-44CB-80B7-9C0798EA4E55}" type="presParOf" srcId="{70EA1782-C3E3-4DF8-B042-7D300D9C6F81}" destId="{BBED4405-A01C-4D6F-BC6E-905F6DE3B1AF}" srcOrd="7" destOrd="0" presId="urn:microsoft.com/office/officeart/2005/8/layout/matrix1"/>
    <dgm:cxn modelId="{AAA4F8B9-C7D4-4D20-8AF3-15907AFF6141}" type="presParOf" srcId="{EB97DBF8-1052-4F4F-9DB3-A59B203A676A}" destId="{E747FC29-025F-4028-80DC-CEE480981F7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28EEB8-DC1E-4B8A-BF84-2AE573D0049D}">
      <dsp:nvSpPr>
        <dsp:cNvPr id="0" name=""/>
        <dsp:cNvSpPr/>
      </dsp:nvSpPr>
      <dsp:spPr>
        <a:xfrm rot="16200000">
          <a:off x="741356" y="-427136"/>
          <a:ext cx="2585739" cy="369858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Провести цикл занятий по темам традиции моей семьи, мой детский сад, мой родной город</a:t>
          </a:r>
          <a:endParaRPr lang="ru-RU" sz="2000" kern="1200" dirty="0" smtClean="0"/>
        </a:p>
      </dsp:txBody>
      <dsp:txXfrm rot="16200000">
        <a:off x="1064573" y="-750353"/>
        <a:ext cx="1939304" cy="3698589"/>
      </dsp:txXfrm>
    </dsp:sp>
    <dsp:sp modelId="{C6057FC3-4F78-4D5A-A93E-797549DA7F72}">
      <dsp:nvSpPr>
        <dsp:cNvPr id="0" name=""/>
        <dsp:cNvSpPr/>
      </dsp:nvSpPr>
      <dsp:spPr>
        <a:xfrm>
          <a:off x="4289389" y="129288"/>
          <a:ext cx="3698589" cy="258573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Подготовить совместными усилиями детей и родителей презентацию на тему «Моя малая родина» </a:t>
          </a:r>
          <a:endParaRPr lang="ru-RU" sz="2000" kern="1200" dirty="0"/>
        </a:p>
      </dsp:txBody>
      <dsp:txXfrm>
        <a:off x="4289389" y="129288"/>
        <a:ext cx="3698589" cy="1939304"/>
      </dsp:txXfrm>
    </dsp:sp>
    <dsp:sp modelId="{25299111-A982-45EB-AD2F-30AA04C1D8B1}">
      <dsp:nvSpPr>
        <dsp:cNvPr id="0" name=""/>
        <dsp:cNvSpPr/>
      </dsp:nvSpPr>
      <dsp:spPr>
        <a:xfrm rot="10800000">
          <a:off x="184931" y="2973604"/>
          <a:ext cx="3698589" cy="258573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Подготовить совместными усилиями альбом с фотографиями детей на фоне  достопримечательностей г. Видное</a:t>
          </a:r>
          <a:endParaRPr lang="ru-RU" sz="2000" kern="1200" dirty="0"/>
        </a:p>
      </dsp:txBody>
      <dsp:txXfrm rot="10800000">
        <a:off x="184931" y="3620039"/>
        <a:ext cx="3698589" cy="1939304"/>
      </dsp:txXfrm>
    </dsp:sp>
    <dsp:sp modelId="{36C2E152-AFFD-4AE1-962F-0AD743B49765}">
      <dsp:nvSpPr>
        <dsp:cNvPr id="0" name=""/>
        <dsp:cNvSpPr/>
      </dsp:nvSpPr>
      <dsp:spPr>
        <a:xfrm rot="5400000">
          <a:off x="4773802" y="2453188"/>
          <a:ext cx="2585739" cy="369858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Познакомить детей с литературными, художественными и музыкальными произведениями по теме «Моя  малая родина»</a:t>
          </a:r>
          <a:endParaRPr lang="ru-RU" sz="2000" kern="1200" dirty="0"/>
        </a:p>
      </dsp:txBody>
      <dsp:txXfrm rot="5400000">
        <a:off x="5097019" y="2776405"/>
        <a:ext cx="1939304" cy="3698589"/>
      </dsp:txXfrm>
    </dsp:sp>
    <dsp:sp modelId="{E747FC29-025F-4028-80DC-CEE480981F7A}">
      <dsp:nvSpPr>
        <dsp:cNvPr id="0" name=""/>
        <dsp:cNvSpPr/>
      </dsp:nvSpPr>
      <dsp:spPr>
        <a:xfrm>
          <a:off x="2592287" y="2133237"/>
          <a:ext cx="2952329" cy="142215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baseline="0" dirty="0" smtClean="0"/>
            <a:t>Задачи</a:t>
          </a:r>
          <a:endParaRPr lang="ru-RU" sz="2000" kern="1200" dirty="0"/>
        </a:p>
      </dsp:txBody>
      <dsp:txXfrm>
        <a:off x="2592287" y="2133237"/>
        <a:ext cx="2952329" cy="1422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374441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 ОБРАЗОВАНИЯ АДМИНИСТРАЦИИ ЛЕНИНСКОГО  МУНИЦИПАЛЬНОГО  РАЙОНА  МОСКОВСКОЙ ОБЛАСТИ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 ДОШКОЛЬНОЕ  ОБРАЗОВАТЕЛЬНОЕ   УЧРЕЖДЕНИЕ ДЕТСКИЙ САД № 5 «УЛЫБКА»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Долгосрочный  творческий  проект на тему : «Моя </a:t>
            </a:r>
            <a:r>
              <a:rPr lang="ru-RU" sz="28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малая Родина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437112"/>
            <a:ext cx="396044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Долгосрочный проект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Разработал: воспитатель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 Ф. Афанасьева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Согласовано: ст. воспитатель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О. Н.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Ванявкина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36712"/>
            <a:ext cx="8005759" cy="45130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52" y="3801590"/>
            <a:ext cx="4402833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777749">
            <a:off x="246046" y="1526951"/>
            <a:ext cx="3623816" cy="731910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Флаг России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02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2519">
            <a:off x="608868" y="1052736"/>
            <a:ext cx="3610744" cy="19774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907445">
            <a:off x="5212559" y="858624"/>
            <a:ext cx="3217168" cy="27877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57652">
            <a:off x="490984" y="3678312"/>
            <a:ext cx="4104456" cy="28597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6623">
            <a:off x="4826597" y="4017815"/>
            <a:ext cx="3816424" cy="25202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632848" cy="595320"/>
          </a:xfrm>
        </p:spPr>
        <p:txBody>
          <a:bodyPr>
            <a:prstTxWarp prst="textArchUp">
              <a:avLst/>
            </a:prstTxWarp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скульптура г. Видное</a:t>
            </a:r>
            <a:endParaRPr lang="ru-RU" sz="3200" b="1" cap="none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2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052736"/>
            <a:ext cx="3456384" cy="562074"/>
          </a:xfrm>
        </p:spPr>
        <p:txBody>
          <a:bodyPr>
            <a:prstTxWarp prst="textArchUp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Мой детский сад</a:t>
            </a:r>
            <a:endParaRPr lang="ru-RU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8266" y="1685504"/>
            <a:ext cx="6957949" cy="403244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006">
            <a:off x="119148" y="1289118"/>
            <a:ext cx="2900753" cy="197550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5157">
            <a:off x="5818566" y="1250799"/>
            <a:ext cx="3120627" cy="1694461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35847">
            <a:off x="5734903" y="4512881"/>
            <a:ext cx="3047340" cy="214309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270323">
            <a:off x="487422" y="4540270"/>
            <a:ext cx="2909874" cy="2001249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34757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700808"/>
            <a:ext cx="933872" cy="86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9976650">
            <a:off x="5890997" y="3668975"/>
            <a:ext cx="2663485" cy="667105"/>
          </a:xfrm>
          <a:prstGeom prst="rect">
            <a:avLst/>
          </a:prstGeom>
        </p:spPr>
        <p:txBody>
          <a:bodyPr vert="horz" anchor="b">
            <a:prstTxWarp prst="textWave1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Есть такой в России</a:t>
            </a:r>
            <a:br>
              <a:rPr lang="ru-RU" sz="18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Городок красивый…</a:t>
            </a:r>
            <a:endParaRPr lang="ru-RU" sz="1800" b="1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12" y="810137"/>
            <a:ext cx="6238812" cy="4779103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42" y="4418452"/>
            <a:ext cx="1990367" cy="1403013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17" y="774916"/>
            <a:ext cx="2148868" cy="1501956"/>
          </a:xfrm>
          <a:prstGeom prst="hear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406744"/>
            <a:ext cx="2040835" cy="1518116"/>
          </a:xfrm>
          <a:prstGeom prst="hear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764704"/>
            <a:ext cx="2150740" cy="1553009"/>
          </a:xfrm>
          <a:prstGeom prst="hear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451648">
            <a:off x="1067195" y="472571"/>
            <a:ext cx="7467600" cy="851358"/>
          </a:xfrm>
        </p:spPr>
        <p:txBody>
          <a:bodyPr>
            <a:prstTxWarp prst="textChevron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нашего проекта стал альбом с фотографиями детей на фоне достопримечательностей родного города.</a:t>
            </a:r>
            <a:endParaRPr lang="ru-RU" sz="2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718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3541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Систематизация знаний детей о родном городе, о его прошлом и настоящем.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Дима\Desktop\gallery_1119_3_518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3960440" cy="5017641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052" name="Picture 4" descr="C:\Users\Дима\Desktop\400px-vidnoe-water-tow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628800"/>
            <a:ext cx="3648075" cy="4963294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19016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67600" cy="70609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Программное содержание: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99792" y="908720"/>
            <a:ext cx="6120680" cy="5472608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Расширить представление детей о Родине малой и большой;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Закрепить знания детей об историческом прошлом и настоящем города Видное;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память, сообразительность, находчивость;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Прививать уважение к традициям и обычаям своей Родины малой и большой;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7" name="Picture 5" descr="C:\Users\Дима\Desktop\0_5353b_5d7542e3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3859602" cy="4077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sz="40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проекта:</a:t>
            </a:r>
            <a:endParaRPr lang="ru-RU" sz="4000" i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56584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Патриотические чувства закладываются в процессе жизни и бытия человека, находящегося в рамках конкретной социокультурной среды. Люди с момента рождения инстинктивно, естественно и незаметно привыкают к окружающей их среде, природе и культуре своей страны, к быту своего народа. Поэтому базой формирования патриотизма являются глубинные чувства любви и привязанности к своей культуре и своему народу, к своей земле, воспринимаемым в качестве родной, естественной и привычной среды обитания человека.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 в современных условиях – это с одной стороны, преданность своему Отечеству, а с другой – сохранение культурной самобытности каждого народа, входящего в состав России.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 жив, пока живы его культура и язык. К ценностям национальной культуры в первую очередь необходимо приобщать детей дошкольного возраста. Детство – это время, когда возможно наиболее полное погружение в истоки национальной культуры.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маленького ребенка-дошкольника к Родине начинается с отношения к самым близким людям – отцу, матери, дедушке, бабушке, с любви к своему дому, улице на которой он живет, детскому саду, городу.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Воспитывая любовь ребенка к тому, что его окружает, к самому близкому и дорогому – мы воспитываем патриотизм.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302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3573016"/>
            <a:ext cx="3672408" cy="2736304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Предполагаемый продукт проекта: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презентация, составленная совместно с детьми и их родителями; альбом с фотографиями детей на фоне исторических памятников г. Видное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3657600" cy="3024336"/>
          </a:xfrm>
        </p:spPr>
        <p:txBody>
          <a:bodyPr/>
          <a:lstStyle/>
          <a:p>
            <a:r>
              <a:rPr lang="ru-RU" b="1" i="1" dirty="0" smtClean="0"/>
              <a:t>Материал</a:t>
            </a:r>
            <a:r>
              <a:rPr lang="ru-RU" dirty="0" smtClean="0"/>
              <a:t>: Географическая карта России, слайды «Достопримечательности нашего города», изображение герба Видного.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476672"/>
            <a:ext cx="3657600" cy="2448272"/>
          </a:xfrm>
        </p:spPr>
        <p:txBody>
          <a:bodyPr/>
          <a:lstStyle/>
          <a:p>
            <a:r>
              <a:rPr lang="ru-RU" b="1" i="1" dirty="0" smtClean="0"/>
              <a:t>Участники проекта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Дети, их  родители и воспитатели подготовительной  группы;</a:t>
            </a:r>
            <a:endParaRPr lang="ru-RU" dirty="0"/>
          </a:p>
        </p:txBody>
      </p:sp>
      <p:pic>
        <p:nvPicPr>
          <p:cNvPr id="1026" name="Picture 2" descr="F:\папка с рисунками\imgpreview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56992"/>
            <a:ext cx="3816424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228694111"/>
              </p:ext>
            </p:extLst>
          </p:nvPr>
        </p:nvGraphicFramePr>
        <p:xfrm>
          <a:off x="467544" y="404664"/>
          <a:ext cx="813690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59080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467600" cy="141763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Ожидается, что разработанный и проведенный комплекс мероприятий проекта будет способствовать: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2476" y="1750294"/>
            <a:ext cx="7442324" cy="405497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дошкольников  к  своему  городу, своей  стране;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овладению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 информацией по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истории, культуре и быту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русского народа,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видновского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частности, в соответствии со своим возрастом;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представлений  о  родной  стране, желание быть  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патриотом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своей  Родины, чувствовать  себя  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 все то, что  в ней происходит.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воспитанию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нравственных  качеств  личности: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доброты,  уважения  к  старшим,  любви  к  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Отчизне.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506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родителям: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075240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чувства любви к Родине начинается с самого детства. Прежде всего с чувства гордости за своих родителей, близких, радость от хорошего поступка, восхищения от соприкосновения с прекрасным, жалости к другому человеку, животному.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всего, воспитание маленького патриота начинается с близкого и понятного для него – родного дома, двора, улицы, где он живет, детского сада, который он посещает.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правильно оценивать свои поступки и поступки других людей. Будьте ему примером, так как ребенок копирует модель поведения взрослого.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Уделяйте больше внимания чтению книг о родине, ее героях, о традициях, культуре своего народа. Посещайте вместе с ребенком выставки, расширяйте его кругозор.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ребенком больше времени вместе, и благодаря вашим стараниям и усилиям из него вырастет патриот своей Родины.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30613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7787208" cy="438984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522">
            <a:off x="3543998" y="1328687"/>
            <a:ext cx="5225008" cy="850106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Символы России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42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289</TotalTime>
  <Words>436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УПРАВЛЕНИЕ  ОБРАЗОВАНИЯ АДМИНИСТРАЦИИ ЛЕНИНСКОГО  МУНИЦИПАЛЬНОГО  РАЙОНА  МОСКОВСКОЙ ОБЛАСТИ МУНИЦИПАЛЬНОЕ БЮДЖЕТНОЕ  ДОШКОЛЬНОЕ  ОБРАЗОВАТЕЛЬНОЕ   УЧРЕЖДЕНИЕ ДЕТСКИЙ САД № 5 «УЛЫБКА»   Долгосрочный  творческий  проект на тему : «Моя малая Родина»     </vt:lpstr>
      <vt:lpstr>Цель проекта: Систематизация знаний детей о родном городе, о его прошлом и настоящем.</vt:lpstr>
      <vt:lpstr>Программное содержание:</vt:lpstr>
      <vt:lpstr>Актуальность проекта:</vt:lpstr>
      <vt:lpstr>Предполагаемый продукт проекта: презентация, составленная совместно с детьми и их родителями; альбом с фотографиями детей на фоне исторических памятников г. Видное</vt:lpstr>
      <vt:lpstr>Слайд 6</vt:lpstr>
      <vt:lpstr>Ожидается, что разработанный и проведенный комплекс мероприятий проекта будет способствовать:  </vt:lpstr>
      <vt:lpstr>Рекомендации родителям: </vt:lpstr>
      <vt:lpstr>Символы России</vt:lpstr>
      <vt:lpstr>Флаг России</vt:lpstr>
      <vt:lpstr>Современная скульптура г. Видное</vt:lpstr>
      <vt:lpstr>Мой детский сад</vt:lpstr>
      <vt:lpstr>Результатом нашего проекта стал альбом с фотографиями детей на фоне достопримечательностей родного города.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 ОБРАЗОВАНИЯ АДМИНИСТРАЦИИ ЛЕНИНСКОГО  МУНИЦИПАЛЬНОГО  РАЙОНА  МОСКОВСКОЙ ОБЛАСТИ МУНИЦИПАЛЬНОЕ АВТОНОМНОЕ  ДОШКОЛЬНОЕ  ОБРАЗОВАТЕЛЬНОЕ   УЧРЕЖДЕНИЕ ДЕТСКИЙ САД № 5 «УЛЫБКА»      </dc:title>
  <dc:creator>Дима</dc:creator>
  <cp:lastModifiedBy>Дима</cp:lastModifiedBy>
  <cp:revision>33</cp:revision>
  <dcterms:created xsi:type="dcterms:W3CDTF">2014-12-13T18:51:48Z</dcterms:created>
  <dcterms:modified xsi:type="dcterms:W3CDTF">2015-06-24T23:37:08Z</dcterms:modified>
</cp:coreProperties>
</file>