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6" r:id="rId4"/>
    <p:sldId id="277" r:id="rId5"/>
    <p:sldId id="286" r:id="rId6"/>
    <p:sldId id="279" r:id="rId7"/>
    <p:sldId id="280" r:id="rId8"/>
    <p:sldId id="258" r:id="rId9"/>
    <p:sldId id="281" r:id="rId10"/>
    <p:sldId id="263" r:id="rId11"/>
    <p:sldId id="289" r:id="rId12"/>
    <p:sldId id="260" r:id="rId13"/>
    <p:sldId id="288" r:id="rId14"/>
    <p:sldId id="26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66FF"/>
    <a:srgbClr val="587BB4"/>
    <a:srgbClr val="003399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106" d="100"/>
          <a:sy n="106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A0F72-0DFF-4A95-9DD6-3CC8C3614F77}" type="doc">
      <dgm:prSet loTypeId="urn:microsoft.com/office/officeart/2005/8/layout/chevron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29F2546-DC32-4F19-AAA5-30B6595CE6C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3600" b="1" dirty="0" smtClean="0"/>
            <a:t>игровая</a:t>
          </a:r>
          <a:endParaRPr lang="ru-RU" sz="3600" b="1" dirty="0"/>
        </a:p>
      </dgm:t>
    </dgm:pt>
    <dgm:pt modelId="{0DE39F1D-9174-4942-BC58-B4A65F281AFD}" type="parTrans" cxnId="{512A9120-0B0C-47C1-967C-F2B69E21179D}">
      <dgm:prSet/>
      <dgm:spPr/>
      <dgm:t>
        <a:bodyPr/>
        <a:lstStyle/>
        <a:p>
          <a:endParaRPr lang="ru-RU"/>
        </a:p>
      </dgm:t>
    </dgm:pt>
    <dgm:pt modelId="{94E30ACB-E0B3-4FE8-AC54-CBCF646269F9}" type="sibTrans" cxnId="{512A9120-0B0C-47C1-967C-F2B69E21179D}">
      <dgm:prSet/>
      <dgm:spPr/>
      <dgm:t>
        <a:bodyPr/>
        <a:lstStyle/>
        <a:p>
          <a:endParaRPr lang="ru-RU"/>
        </a:p>
      </dgm:t>
    </dgm:pt>
    <dgm:pt modelId="{95DBE322-196F-4C63-8EC0-6D8759B9369C}">
      <dgm:prSet phldrT="[Текст]" custT="1"/>
      <dgm:spPr/>
      <dgm:t>
        <a:bodyPr/>
        <a:lstStyle/>
        <a:p>
          <a:r>
            <a:rPr lang="ru-RU" sz="3600" b="1" dirty="0" smtClean="0"/>
            <a:t>Познавательно-исследовательская</a:t>
          </a:r>
          <a:endParaRPr lang="ru-RU" sz="3600" b="1" dirty="0"/>
        </a:p>
      </dgm:t>
    </dgm:pt>
    <dgm:pt modelId="{38986E68-7BCA-4395-8F71-92969BC2672C}" type="parTrans" cxnId="{998C808D-BD45-4CFB-AF56-89DB10ED2108}">
      <dgm:prSet/>
      <dgm:spPr/>
      <dgm:t>
        <a:bodyPr/>
        <a:lstStyle/>
        <a:p>
          <a:endParaRPr lang="ru-RU"/>
        </a:p>
      </dgm:t>
    </dgm:pt>
    <dgm:pt modelId="{6D685191-F6F4-4332-9679-CB91BD469727}" type="sibTrans" cxnId="{998C808D-BD45-4CFB-AF56-89DB10ED2108}">
      <dgm:prSet/>
      <dgm:spPr/>
      <dgm:t>
        <a:bodyPr/>
        <a:lstStyle/>
        <a:p>
          <a:endParaRPr lang="ru-RU"/>
        </a:p>
      </dgm:t>
    </dgm:pt>
    <dgm:pt modelId="{920149A6-AC98-4D53-8964-F00C444E15B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78BB9DB4-51D5-40ED-9F90-51D1C6B4C911}" type="parTrans" cxnId="{8DCA4506-F8DA-40CE-B77C-C19572BBAB33}">
      <dgm:prSet/>
      <dgm:spPr/>
      <dgm:t>
        <a:bodyPr/>
        <a:lstStyle/>
        <a:p>
          <a:endParaRPr lang="ru-RU"/>
        </a:p>
      </dgm:t>
    </dgm:pt>
    <dgm:pt modelId="{68138C3D-845F-477C-B5DE-BCC587C0A3DB}" type="sibTrans" cxnId="{8DCA4506-F8DA-40CE-B77C-C19572BBAB33}">
      <dgm:prSet/>
      <dgm:spPr/>
      <dgm:t>
        <a:bodyPr/>
        <a:lstStyle/>
        <a:p>
          <a:endParaRPr lang="ru-RU"/>
        </a:p>
      </dgm:t>
    </dgm:pt>
    <dgm:pt modelId="{5BDA8632-D0E6-427B-B825-6D129A25C3B5}">
      <dgm:prSet phldrT="[Текст]" custT="1"/>
      <dgm:spPr/>
      <dgm:t>
        <a:bodyPr/>
        <a:lstStyle/>
        <a:p>
          <a:r>
            <a:rPr lang="ru-RU" sz="3600" b="1" dirty="0" smtClean="0"/>
            <a:t>Коммуникативная</a:t>
          </a:r>
          <a:endParaRPr lang="ru-RU" sz="3600" b="1" dirty="0"/>
        </a:p>
      </dgm:t>
    </dgm:pt>
    <dgm:pt modelId="{A9ED5869-DD39-486F-9D19-C29DAFED1FB8}" type="parTrans" cxnId="{4A169080-A749-4B7C-ABB6-A2A966A0BCDD}">
      <dgm:prSet/>
      <dgm:spPr/>
      <dgm:t>
        <a:bodyPr/>
        <a:lstStyle/>
        <a:p>
          <a:endParaRPr lang="ru-RU"/>
        </a:p>
      </dgm:t>
    </dgm:pt>
    <dgm:pt modelId="{265AC657-2919-43EE-BF42-9845471AC2F6}" type="sibTrans" cxnId="{4A169080-A749-4B7C-ABB6-A2A966A0BCDD}">
      <dgm:prSet/>
      <dgm:spPr/>
      <dgm:t>
        <a:bodyPr/>
        <a:lstStyle/>
        <a:p>
          <a:endParaRPr lang="ru-RU"/>
        </a:p>
      </dgm:t>
    </dgm:pt>
    <dgm:pt modelId="{8EB36D02-4020-42E6-975A-16317305C9A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B8CA28CC-BDB9-470F-8040-145D042BE5C1}" type="sibTrans" cxnId="{47F12CE0-7EEA-42E5-9E6C-AB7B68B0CA4E}">
      <dgm:prSet/>
      <dgm:spPr/>
      <dgm:t>
        <a:bodyPr/>
        <a:lstStyle/>
        <a:p>
          <a:endParaRPr lang="ru-RU"/>
        </a:p>
      </dgm:t>
    </dgm:pt>
    <dgm:pt modelId="{2E43E056-7BFF-4BC7-B92E-2908B27CA699}" type="parTrans" cxnId="{47F12CE0-7EEA-42E5-9E6C-AB7B68B0CA4E}">
      <dgm:prSet/>
      <dgm:spPr/>
      <dgm:t>
        <a:bodyPr/>
        <a:lstStyle/>
        <a:p>
          <a:endParaRPr lang="ru-RU"/>
        </a:p>
      </dgm:t>
    </dgm:pt>
    <dgm:pt modelId="{2E66053A-F4C7-47DA-8D1D-197A8B09906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A4B8E2BC-A2D2-4D91-83E7-78950130C916}" type="sibTrans" cxnId="{083B5DF7-C508-4D5E-BCFD-B1BFAD588C71}">
      <dgm:prSet/>
      <dgm:spPr/>
      <dgm:t>
        <a:bodyPr/>
        <a:lstStyle/>
        <a:p>
          <a:endParaRPr lang="ru-RU"/>
        </a:p>
      </dgm:t>
    </dgm:pt>
    <dgm:pt modelId="{A20F5B75-3F2F-47F0-9007-38AED59C2FA5}" type="parTrans" cxnId="{083B5DF7-C508-4D5E-BCFD-B1BFAD588C71}">
      <dgm:prSet/>
      <dgm:spPr/>
      <dgm:t>
        <a:bodyPr/>
        <a:lstStyle/>
        <a:p>
          <a:endParaRPr lang="ru-RU"/>
        </a:p>
      </dgm:t>
    </dgm:pt>
    <dgm:pt modelId="{C31BB90C-0F12-472F-87A0-D1DAA5BCD3DB}">
      <dgm:prSet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</a:t>
          </a:r>
          <a:endParaRPr lang="ru-RU" b="1" dirty="0">
            <a:solidFill>
              <a:schemeClr val="tx1"/>
            </a:solidFill>
          </a:endParaRPr>
        </a:p>
      </dgm:t>
    </dgm:pt>
    <dgm:pt modelId="{1E7E9A9B-4604-4861-B6C8-C74EBF4470C6}" type="parTrans" cxnId="{B2D00403-DE31-458B-BDBE-A9AA7693B122}">
      <dgm:prSet/>
      <dgm:spPr/>
      <dgm:t>
        <a:bodyPr/>
        <a:lstStyle/>
        <a:p>
          <a:endParaRPr lang="ru-RU"/>
        </a:p>
      </dgm:t>
    </dgm:pt>
    <dgm:pt modelId="{E6EB1AAA-BD45-4915-9C1D-701B1EF01A7A}" type="sibTrans" cxnId="{B2D00403-DE31-458B-BDBE-A9AA7693B122}">
      <dgm:prSet/>
      <dgm:spPr/>
      <dgm:t>
        <a:bodyPr/>
        <a:lstStyle/>
        <a:p>
          <a:endParaRPr lang="ru-RU"/>
        </a:p>
      </dgm:t>
    </dgm:pt>
    <dgm:pt modelId="{B8B16891-7A2D-40FF-9EAA-8CF094998287}">
      <dgm:prSet/>
      <dgm:spPr/>
      <dgm:t>
        <a:bodyPr/>
        <a:lstStyle/>
        <a:p>
          <a:r>
            <a:rPr lang="ru-RU" b="1" dirty="0" smtClean="0"/>
            <a:t>Продуктивная</a:t>
          </a:r>
          <a:endParaRPr lang="ru-RU" b="1" dirty="0"/>
        </a:p>
      </dgm:t>
    </dgm:pt>
    <dgm:pt modelId="{D0D12AC0-784A-4842-B58B-D079DAD8131A}" type="sibTrans" cxnId="{526FF534-834F-459A-8DB2-D0AD83955AE8}">
      <dgm:prSet/>
      <dgm:spPr/>
      <dgm:t>
        <a:bodyPr/>
        <a:lstStyle/>
        <a:p>
          <a:endParaRPr lang="ru-RU"/>
        </a:p>
      </dgm:t>
    </dgm:pt>
    <dgm:pt modelId="{D087A281-70AB-4C36-8E63-DFFA744DBCA5}" type="parTrans" cxnId="{526FF534-834F-459A-8DB2-D0AD83955AE8}">
      <dgm:prSet/>
      <dgm:spPr/>
      <dgm:t>
        <a:bodyPr/>
        <a:lstStyle/>
        <a:p>
          <a:endParaRPr lang="ru-RU"/>
        </a:p>
      </dgm:t>
    </dgm:pt>
    <dgm:pt modelId="{D008F888-4F72-4A9D-9EA1-657ACE250B77}" type="pres">
      <dgm:prSet presAssocID="{038A0F72-0DFF-4A95-9DD6-3CC8C3614F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ECB5D-8C96-47DD-A584-3E307B039C8E}" type="pres">
      <dgm:prSet presAssocID="{2E66053A-F4C7-47DA-8D1D-197A8B099066}" presName="composite" presStyleCnt="0"/>
      <dgm:spPr/>
    </dgm:pt>
    <dgm:pt modelId="{3A134FE7-51E9-421F-BD2B-977DF50CA6BE}" type="pres">
      <dgm:prSet presAssocID="{2E66053A-F4C7-47DA-8D1D-197A8B099066}" presName="parentText" presStyleLbl="alignNode1" presStyleIdx="0" presStyleCnt="4" custLinFactNeighborX="-6747" custLinFactNeighborY="-20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E128F-CB73-4C83-9B29-E0B1134DDAC2}" type="pres">
      <dgm:prSet presAssocID="{2E66053A-F4C7-47DA-8D1D-197A8B099066}" presName="descendantText" presStyleLbl="alignAcc1" presStyleIdx="0" presStyleCnt="4" custScaleX="61313" custScaleY="100000" custLinFactNeighborX="-15477" custLinFactNeighborY="23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AACC2-C56D-4FEF-AA46-36489F8BDB9D}" type="pres">
      <dgm:prSet presAssocID="{A4B8E2BC-A2D2-4D91-83E7-78950130C916}" presName="sp" presStyleCnt="0"/>
      <dgm:spPr/>
    </dgm:pt>
    <dgm:pt modelId="{3F23CC5B-FB4F-45ED-8D0A-DBEB1413B8FE}" type="pres">
      <dgm:prSet presAssocID="{8EB36D02-4020-42E6-975A-16317305C9A2}" presName="composite" presStyleCnt="0"/>
      <dgm:spPr/>
    </dgm:pt>
    <dgm:pt modelId="{A3064265-D437-43D2-9A5F-9D1A097B57B7}" type="pres">
      <dgm:prSet presAssocID="{8EB36D02-4020-42E6-975A-16317305C9A2}" presName="parentText" presStyleLbl="alignNode1" presStyleIdx="1" presStyleCnt="4" custLinFactNeighborX="-4953" custLinFactNeighborY="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C3D9C-6A81-4AAE-B0A1-1EFCA53392E1}" type="pres">
      <dgm:prSet presAssocID="{8EB36D02-4020-42E6-975A-16317305C9A2}" presName="descendantText" presStyleLbl="alignAcc1" presStyleIdx="1" presStyleCnt="4" custScaleX="97705" custScaleY="83816" custLinFactNeighborX="5231" custLinFactNeighborY="25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84F85-FB29-47A8-94C7-87BA7E335CA6}" type="pres">
      <dgm:prSet presAssocID="{B8CA28CC-BDB9-470F-8040-145D042BE5C1}" presName="sp" presStyleCnt="0"/>
      <dgm:spPr/>
    </dgm:pt>
    <dgm:pt modelId="{FC92716C-192A-4D01-A147-3647BCE57F09}" type="pres">
      <dgm:prSet presAssocID="{920149A6-AC98-4D53-8964-F00C444E15B4}" presName="composite" presStyleCnt="0"/>
      <dgm:spPr/>
    </dgm:pt>
    <dgm:pt modelId="{FFE4D847-BEDE-49A1-9916-1475A0A9CEC0}" type="pres">
      <dgm:prSet presAssocID="{920149A6-AC98-4D53-8964-F00C444E15B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93A19-F44D-490D-A691-647F6F8D300E}" type="pres">
      <dgm:prSet presAssocID="{920149A6-AC98-4D53-8964-F00C444E15B4}" presName="descendantText" presStyleLbl="alignAcc1" presStyleIdx="2" presStyleCnt="4" custScaleX="76009" custScaleY="77586" custLinFactNeighborX="-8877" custLinFactNeighborY="2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4AE27-4E2C-41EC-9CAF-65A88B868DBE}" type="pres">
      <dgm:prSet presAssocID="{68138C3D-845F-477C-B5DE-BCC587C0A3DB}" presName="sp" presStyleCnt="0"/>
      <dgm:spPr/>
    </dgm:pt>
    <dgm:pt modelId="{4625C5B0-4EC4-4FB0-A06C-4C24EE446B5E}" type="pres">
      <dgm:prSet presAssocID="{C31BB90C-0F12-472F-87A0-D1DAA5BCD3DB}" presName="composite" presStyleCnt="0"/>
      <dgm:spPr/>
    </dgm:pt>
    <dgm:pt modelId="{A183F653-0777-4B91-9C9C-3ABB28D41D0D}" type="pres">
      <dgm:prSet presAssocID="{C31BB90C-0F12-472F-87A0-D1DAA5BCD3DB}" presName="parentText" presStyleLbl="alignNode1" presStyleIdx="3" presStyleCnt="4" custLinFactNeighborX="1524" custLinFactNeighborY="35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69FF2-4026-49D5-8FF0-A081D5EC4BB4}" type="pres">
      <dgm:prSet presAssocID="{C31BB90C-0F12-472F-87A0-D1DAA5BCD3DB}" presName="descendantText" presStyleLbl="alignAcc1" presStyleIdx="3" presStyleCnt="4" custAng="0" custScaleX="57044" custScaleY="90039" custLinFactNeighborX="-17322" custLinFactNeighborY="8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A9120-0B0C-47C1-967C-F2B69E21179D}" srcId="{2E66053A-F4C7-47DA-8D1D-197A8B099066}" destId="{529F2546-DC32-4F19-AAA5-30B6595CE6CA}" srcOrd="0" destOrd="0" parTransId="{0DE39F1D-9174-4942-BC58-B4A65F281AFD}" sibTransId="{94E30ACB-E0B3-4FE8-AC54-CBCF646269F9}"/>
    <dgm:cxn modelId="{2C6BBC37-94F9-4802-BE6B-718B2BE59E1B}" type="presOf" srcId="{529F2546-DC32-4F19-AAA5-30B6595CE6CA}" destId="{EA9E128F-CB73-4C83-9B29-E0B1134DDAC2}" srcOrd="0" destOrd="0" presId="urn:microsoft.com/office/officeart/2005/8/layout/chevron2"/>
    <dgm:cxn modelId="{C7DBB8C2-3E44-4933-9B10-1051AF805EBB}" type="presOf" srcId="{2E66053A-F4C7-47DA-8D1D-197A8B099066}" destId="{3A134FE7-51E9-421F-BD2B-977DF50CA6BE}" srcOrd="0" destOrd="0" presId="urn:microsoft.com/office/officeart/2005/8/layout/chevron2"/>
    <dgm:cxn modelId="{5585F2A0-2FCD-4D41-A38A-42721DEFF0CD}" type="presOf" srcId="{B8B16891-7A2D-40FF-9EAA-8CF094998287}" destId="{9E669FF2-4026-49D5-8FF0-A081D5EC4BB4}" srcOrd="0" destOrd="0" presId="urn:microsoft.com/office/officeart/2005/8/layout/chevron2"/>
    <dgm:cxn modelId="{60442CE0-1E1B-40F0-A2FE-D210DDC2AA1E}" type="presOf" srcId="{95DBE322-196F-4C63-8EC0-6D8759B9369C}" destId="{A5CC3D9C-6A81-4AAE-B0A1-1EFCA53392E1}" srcOrd="0" destOrd="0" presId="urn:microsoft.com/office/officeart/2005/8/layout/chevron2"/>
    <dgm:cxn modelId="{5832234A-2A1E-4CB4-B291-DC81320D88C1}" type="presOf" srcId="{8EB36D02-4020-42E6-975A-16317305C9A2}" destId="{A3064265-D437-43D2-9A5F-9D1A097B57B7}" srcOrd="0" destOrd="0" presId="urn:microsoft.com/office/officeart/2005/8/layout/chevron2"/>
    <dgm:cxn modelId="{56188F1D-9C55-4215-9552-41CBAD34FC51}" type="presOf" srcId="{038A0F72-0DFF-4A95-9DD6-3CC8C3614F77}" destId="{D008F888-4F72-4A9D-9EA1-657ACE250B77}" srcOrd="0" destOrd="0" presId="urn:microsoft.com/office/officeart/2005/8/layout/chevron2"/>
    <dgm:cxn modelId="{8DCA4506-F8DA-40CE-B77C-C19572BBAB33}" srcId="{038A0F72-0DFF-4A95-9DD6-3CC8C3614F77}" destId="{920149A6-AC98-4D53-8964-F00C444E15B4}" srcOrd="2" destOrd="0" parTransId="{78BB9DB4-51D5-40ED-9F90-51D1C6B4C911}" sibTransId="{68138C3D-845F-477C-B5DE-BCC587C0A3DB}"/>
    <dgm:cxn modelId="{47F12CE0-7EEA-42E5-9E6C-AB7B68B0CA4E}" srcId="{038A0F72-0DFF-4A95-9DD6-3CC8C3614F77}" destId="{8EB36D02-4020-42E6-975A-16317305C9A2}" srcOrd="1" destOrd="0" parTransId="{2E43E056-7BFF-4BC7-B92E-2908B27CA699}" sibTransId="{B8CA28CC-BDB9-470F-8040-145D042BE5C1}"/>
    <dgm:cxn modelId="{083B5DF7-C508-4D5E-BCFD-B1BFAD588C71}" srcId="{038A0F72-0DFF-4A95-9DD6-3CC8C3614F77}" destId="{2E66053A-F4C7-47DA-8D1D-197A8B099066}" srcOrd="0" destOrd="0" parTransId="{A20F5B75-3F2F-47F0-9007-38AED59C2FA5}" sibTransId="{A4B8E2BC-A2D2-4D91-83E7-78950130C916}"/>
    <dgm:cxn modelId="{526FF534-834F-459A-8DB2-D0AD83955AE8}" srcId="{C31BB90C-0F12-472F-87A0-D1DAA5BCD3DB}" destId="{B8B16891-7A2D-40FF-9EAA-8CF094998287}" srcOrd="0" destOrd="0" parTransId="{D087A281-70AB-4C36-8E63-DFFA744DBCA5}" sibTransId="{D0D12AC0-784A-4842-B58B-D079DAD8131A}"/>
    <dgm:cxn modelId="{4A169080-A749-4B7C-ABB6-A2A966A0BCDD}" srcId="{920149A6-AC98-4D53-8964-F00C444E15B4}" destId="{5BDA8632-D0E6-427B-B825-6D129A25C3B5}" srcOrd="0" destOrd="0" parTransId="{A9ED5869-DD39-486F-9D19-C29DAFED1FB8}" sibTransId="{265AC657-2919-43EE-BF42-9845471AC2F6}"/>
    <dgm:cxn modelId="{547CE63D-92F0-4E87-A7BB-62F3DB861D0E}" type="presOf" srcId="{920149A6-AC98-4D53-8964-F00C444E15B4}" destId="{FFE4D847-BEDE-49A1-9916-1475A0A9CEC0}" srcOrd="0" destOrd="0" presId="urn:microsoft.com/office/officeart/2005/8/layout/chevron2"/>
    <dgm:cxn modelId="{B2D00403-DE31-458B-BDBE-A9AA7693B122}" srcId="{038A0F72-0DFF-4A95-9DD6-3CC8C3614F77}" destId="{C31BB90C-0F12-472F-87A0-D1DAA5BCD3DB}" srcOrd="3" destOrd="0" parTransId="{1E7E9A9B-4604-4861-B6C8-C74EBF4470C6}" sibTransId="{E6EB1AAA-BD45-4915-9C1D-701B1EF01A7A}"/>
    <dgm:cxn modelId="{998C808D-BD45-4CFB-AF56-89DB10ED2108}" srcId="{8EB36D02-4020-42E6-975A-16317305C9A2}" destId="{95DBE322-196F-4C63-8EC0-6D8759B9369C}" srcOrd="0" destOrd="0" parTransId="{38986E68-7BCA-4395-8F71-92969BC2672C}" sibTransId="{6D685191-F6F4-4332-9679-CB91BD469727}"/>
    <dgm:cxn modelId="{91B8F974-8A47-400A-954F-2D38F9659BF2}" type="presOf" srcId="{C31BB90C-0F12-472F-87A0-D1DAA5BCD3DB}" destId="{A183F653-0777-4B91-9C9C-3ABB28D41D0D}" srcOrd="0" destOrd="0" presId="urn:microsoft.com/office/officeart/2005/8/layout/chevron2"/>
    <dgm:cxn modelId="{97C4EDAC-BDE1-4132-933E-6CE536F112D1}" type="presOf" srcId="{5BDA8632-D0E6-427B-B825-6D129A25C3B5}" destId="{1CD93A19-F44D-490D-A691-647F6F8D300E}" srcOrd="0" destOrd="0" presId="urn:microsoft.com/office/officeart/2005/8/layout/chevron2"/>
    <dgm:cxn modelId="{98E7F7A1-5DF6-43FF-B343-F588117231C6}" type="presParOf" srcId="{D008F888-4F72-4A9D-9EA1-657ACE250B77}" destId="{2EFECB5D-8C96-47DD-A584-3E307B039C8E}" srcOrd="0" destOrd="0" presId="urn:microsoft.com/office/officeart/2005/8/layout/chevron2"/>
    <dgm:cxn modelId="{D287BCD6-2926-4AA7-85D4-6A24941B8A9E}" type="presParOf" srcId="{2EFECB5D-8C96-47DD-A584-3E307B039C8E}" destId="{3A134FE7-51E9-421F-BD2B-977DF50CA6BE}" srcOrd="0" destOrd="0" presId="urn:microsoft.com/office/officeart/2005/8/layout/chevron2"/>
    <dgm:cxn modelId="{195B59E0-1D53-424F-A321-B19122FE240A}" type="presParOf" srcId="{2EFECB5D-8C96-47DD-A584-3E307B039C8E}" destId="{EA9E128F-CB73-4C83-9B29-E0B1134DDAC2}" srcOrd="1" destOrd="0" presId="urn:microsoft.com/office/officeart/2005/8/layout/chevron2"/>
    <dgm:cxn modelId="{1A27EC26-1458-4957-A715-3B556B6B483D}" type="presParOf" srcId="{D008F888-4F72-4A9D-9EA1-657ACE250B77}" destId="{E4FAACC2-C56D-4FEF-AA46-36489F8BDB9D}" srcOrd="1" destOrd="0" presId="urn:microsoft.com/office/officeart/2005/8/layout/chevron2"/>
    <dgm:cxn modelId="{66660E94-CD73-4421-BA42-F34829EBEE38}" type="presParOf" srcId="{D008F888-4F72-4A9D-9EA1-657ACE250B77}" destId="{3F23CC5B-FB4F-45ED-8D0A-DBEB1413B8FE}" srcOrd="2" destOrd="0" presId="urn:microsoft.com/office/officeart/2005/8/layout/chevron2"/>
    <dgm:cxn modelId="{73F7121D-CF8A-4010-912E-1C3F175B0933}" type="presParOf" srcId="{3F23CC5B-FB4F-45ED-8D0A-DBEB1413B8FE}" destId="{A3064265-D437-43D2-9A5F-9D1A097B57B7}" srcOrd="0" destOrd="0" presId="urn:microsoft.com/office/officeart/2005/8/layout/chevron2"/>
    <dgm:cxn modelId="{329D0B85-57A8-4725-AC2C-C38ED9A3EF75}" type="presParOf" srcId="{3F23CC5B-FB4F-45ED-8D0A-DBEB1413B8FE}" destId="{A5CC3D9C-6A81-4AAE-B0A1-1EFCA53392E1}" srcOrd="1" destOrd="0" presId="urn:microsoft.com/office/officeart/2005/8/layout/chevron2"/>
    <dgm:cxn modelId="{E8BC6B6F-50DA-4E79-AB1F-883D2E291D0C}" type="presParOf" srcId="{D008F888-4F72-4A9D-9EA1-657ACE250B77}" destId="{C4F84F85-FB29-47A8-94C7-87BA7E335CA6}" srcOrd="3" destOrd="0" presId="urn:microsoft.com/office/officeart/2005/8/layout/chevron2"/>
    <dgm:cxn modelId="{E3ABE632-A0FC-4462-8ED3-9ECBBDC29BA8}" type="presParOf" srcId="{D008F888-4F72-4A9D-9EA1-657ACE250B77}" destId="{FC92716C-192A-4D01-A147-3647BCE57F09}" srcOrd="4" destOrd="0" presId="urn:microsoft.com/office/officeart/2005/8/layout/chevron2"/>
    <dgm:cxn modelId="{DB6FE2CC-4D6A-45A0-99E8-67BE92D0AE01}" type="presParOf" srcId="{FC92716C-192A-4D01-A147-3647BCE57F09}" destId="{FFE4D847-BEDE-49A1-9916-1475A0A9CEC0}" srcOrd="0" destOrd="0" presId="urn:microsoft.com/office/officeart/2005/8/layout/chevron2"/>
    <dgm:cxn modelId="{2FE9B926-8927-49B9-86CE-4F668D42F770}" type="presParOf" srcId="{FC92716C-192A-4D01-A147-3647BCE57F09}" destId="{1CD93A19-F44D-490D-A691-647F6F8D300E}" srcOrd="1" destOrd="0" presId="urn:microsoft.com/office/officeart/2005/8/layout/chevron2"/>
    <dgm:cxn modelId="{6EBD2D06-7EDC-48DD-9319-E3FB01C1F16A}" type="presParOf" srcId="{D008F888-4F72-4A9D-9EA1-657ACE250B77}" destId="{E394AE27-4E2C-41EC-9CAF-65A88B868DBE}" srcOrd="5" destOrd="0" presId="urn:microsoft.com/office/officeart/2005/8/layout/chevron2"/>
    <dgm:cxn modelId="{60780D99-C389-4FC6-93D2-A81E65B92F5F}" type="presParOf" srcId="{D008F888-4F72-4A9D-9EA1-657ACE250B77}" destId="{4625C5B0-4EC4-4FB0-A06C-4C24EE446B5E}" srcOrd="6" destOrd="0" presId="urn:microsoft.com/office/officeart/2005/8/layout/chevron2"/>
    <dgm:cxn modelId="{8AC6F91F-580F-44FB-A612-9A648702568F}" type="presParOf" srcId="{4625C5B0-4EC4-4FB0-A06C-4C24EE446B5E}" destId="{A183F653-0777-4B91-9C9C-3ABB28D41D0D}" srcOrd="0" destOrd="0" presId="urn:microsoft.com/office/officeart/2005/8/layout/chevron2"/>
    <dgm:cxn modelId="{F348CD78-7B84-42D0-9777-E41B14A4A237}" type="presParOf" srcId="{4625C5B0-4EC4-4FB0-A06C-4C24EE446B5E}" destId="{9E669FF2-4026-49D5-8FF0-A081D5EC4BB4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A211-B14B-4C34-894C-6208C8A9BD87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13C4-69FE-436B-81FE-0EE2F6C3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18C5-2D11-4860-BA66-44E557816A7F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85E0-C50A-4741-A409-DE2AA38F4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04E0-C2F9-4A33-8D5D-998B518E7C44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38DC-1C38-4F63-8FF4-AAFDC8762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CBD2-38B1-4AB9-99E7-F18A36F2DD89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1E25-755F-42F7-B98E-C86D50FB2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6193-D148-4A94-97ED-30B45212D98C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D487-DDD7-4F2F-8FFF-F113A3EFB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3ABB-3000-4C54-B048-99246B3E167E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E6FC-0F9A-4E66-A8D2-EB8B354B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1364-2820-41F1-8A45-D8E103FFE7FB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F61F-DBA1-4EA8-90F9-259C298D8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AFC1-F5F9-4571-9076-385E3286F132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37FF-AFD3-4B8E-AEAF-7C05F723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F61F-8853-4E4B-AA2F-17BA68B0688E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B41E-3534-4A56-8BF7-EF44BF177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DBF7-ACF6-4C0C-A22D-7F1AE610DFF6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7876-7741-4684-A924-2B74024A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4E60-829A-4DF9-966E-29912C71D7E8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4E94-F3FF-488C-AFB1-DCC3EAA9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49678-5C83-404D-8FAB-10E8B5F18591}" type="datetimeFigureOut">
              <a:rPr lang="ru-RU"/>
              <a:pPr>
                <a:defRPr/>
              </a:pPr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B8011-2D26-4E7A-9E57-E94952622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613"/>
            <a:ext cx="9036050" cy="14700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ПСИХОЛОГО - ПЕДАГОГИЧЕСКОЕ СОПРОВОЖДЕНИЕ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ВОСПИТАТЕЛЬНО – ОБРАЗОВАТЕЛЬНОГО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ПРОЦЕССА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" y="5661025"/>
            <a:ext cx="8496300" cy="8937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>
                <a:solidFill>
                  <a:schemeClr val="tx1"/>
                </a:solidFill>
              </a:rPr>
              <a:t>Душа – то, чем люди пишут стихи и чем их понимают.</a:t>
            </a:r>
            <a:endParaRPr lang="ru-RU" sz="2600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                                                                                                              </a:t>
            </a:r>
            <a:r>
              <a:rPr lang="ru-RU" sz="2000" b="1" i="1" dirty="0" smtClean="0"/>
              <a:t>               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Цветаева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852738"/>
            <a:ext cx="4895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>
            <a:spLocks noGrp="1"/>
          </p:cNvSpPr>
          <p:nvPr>
            <p:ph type="body" idx="1"/>
          </p:nvPr>
        </p:nvSpPr>
        <p:spPr>
          <a:xfrm>
            <a:off x="-180975" y="188913"/>
            <a:ext cx="9324975" cy="523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v"/>
            </a:pPr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психологического сопровождения ребенка</a:t>
            </a:r>
          </a:p>
        </p:txBody>
      </p:sp>
      <p:graphicFrame>
        <p:nvGraphicFramePr>
          <p:cNvPr id="19483" name="Group 27"/>
          <p:cNvGraphicFramePr>
            <a:graphicFrameLocks noGrp="1"/>
          </p:cNvGraphicFramePr>
          <p:nvPr/>
        </p:nvGraphicFramePr>
        <p:xfrm>
          <a:off x="250825" y="908050"/>
          <a:ext cx="8640763" cy="5726113"/>
        </p:xfrm>
        <a:graphic>
          <a:graphicData uri="http://schemas.openxmlformats.org/drawingml/2006/table">
            <a:tbl>
              <a:tblPr/>
              <a:tblGrid>
                <a:gridCol w="3815845"/>
                <a:gridCol w="4825115"/>
              </a:tblGrid>
              <a:tr h="1170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Ребенок поступает в ДОУ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Определение особенностей условной адаптивности ребенка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Определение готовности поступления ребенка в ДОУ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Ранний возраст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Диагностика уровня НПР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Диагностика уровня условной адаптивности ребенка в ДОУ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63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Младшая группа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Диагностика уровня развития познавательной сферы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Средняя группа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Изучение особенностей эмоционально-личностной сферы, выделение «проблемных» зон в развитии ребенка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92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Старшая группа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Выявление детей с особенностями развития познавательной и личностной сферы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Подготовительная к школе группа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Диагностика уровня развития познавательной сферы и готовности к обучению в школе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ChangeArrowheads="1"/>
          </p:cNvSpPr>
          <p:nvPr/>
        </p:nvSpPr>
        <p:spPr bwMode="auto">
          <a:xfrm>
            <a:off x="250825" y="260350"/>
            <a:ext cx="8893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66"/>
                </a:solidFill>
              </a:rPr>
              <a:t>Средства психологического сопровождения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365625"/>
            <a:ext cx="1285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036638"/>
            <a:ext cx="1811337" cy="1371600"/>
          </a:xfrm>
          <a:prstGeom prst="rect">
            <a:avLst/>
          </a:prstGeom>
          <a:noFill/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613" y="884238"/>
            <a:ext cx="1755775" cy="1651000"/>
          </a:xfrm>
          <a:prstGeom prst="rect">
            <a:avLst/>
          </a:prstGeom>
          <a:noFill/>
        </p:spPr>
      </p:pic>
      <p:grpSp>
        <p:nvGrpSpPr>
          <p:cNvPr id="23557" name="Группа 18"/>
          <p:cNvGrpSpPr>
            <a:grpSpLocks/>
          </p:cNvGrpSpPr>
          <p:nvPr/>
        </p:nvGrpSpPr>
        <p:grpSpPr bwMode="auto">
          <a:xfrm>
            <a:off x="6437313" y="2239963"/>
            <a:ext cx="2724150" cy="590550"/>
            <a:chOff x="6145324" y="-587004"/>
            <a:chExt cx="4312686" cy="33304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45324" y="1382605"/>
              <a:ext cx="2264411" cy="13608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6351408" y="-587004"/>
              <a:ext cx="4106602" cy="2453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>
                  <a:solidFill>
                    <a:srgbClr val="000000"/>
                  </a:solidFill>
                  <a:latin typeface="Monotype Corsiva" pitchFamily="64" charset="0"/>
                  <a:cs typeface="Arial" charset="0"/>
                </a:rPr>
                <a:t>игры-терапия</a:t>
              </a:r>
            </a:p>
          </p:txBody>
        </p:sp>
      </p:grpSp>
      <p:pic>
        <p:nvPicPr>
          <p:cNvPr id="23558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924175"/>
            <a:ext cx="21971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Группа 21"/>
          <p:cNvGrpSpPr>
            <a:grpSpLocks/>
          </p:cNvGrpSpPr>
          <p:nvPr/>
        </p:nvGrpSpPr>
        <p:grpSpPr bwMode="auto">
          <a:xfrm>
            <a:off x="5795963" y="3141663"/>
            <a:ext cx="2570162" cy="2303462"/>
            <a:chOff x="4277183" y="1422784"/>
            <a:chExt cx="3310872" cy="698224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277183" y="1422784"/>
              <a:ext cx="2265872" cy="13666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5322183" y="7038413"/>
              <a:ext cx="2265872" cy="1366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>
                  <a:solidFill>
                    <a:srgbClr val="000000"/>
                  </a:solidFill>
                  <a:latin typeface="Monotype Corsiva" pitchFamily="64" charset="0"/>
                  <a:cs typeface="Arial" charset="0"/>
                </a:rPr>
                <a:t>беседы</a:t>
              </a:r>
            </a:p>
          </p:txBody>
        </p:sp>
      </p:grpSp>
      <p:pic>
        <p:nvPicPr>
          <p:cNvPr id="23560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157788"/>
            <a:ext cx="12985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17"/>
          <p:cNvSpPr>
            <a:spLocks noChangeArrowheads="1"/>
          </p:cNvSpPr>
          <p:nvPr/>
        </p:nvSpPr>
        <p:spPr bwMode="auto">
          <a:xfrm>
            <a:off x="3779838" y="2492375"/>
            <a:ext cx="2376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Monotype Corsiva" pitchFamily="66" charset="0"/>
              </a:rPr>
              <a:t>песочная терапия</a:t>
            </a:r>
          </a:p>
        </p:txBody>
      </p:sp>
      <p:pic>
        <p:nvPicPr>
          <p:cNvPr id="23562" name="Рисунок 28" descr="песочн тера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3188" y="1474788"/>
            <a:ext cx="1781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Прямоугольник 17"/>
          <p:cNvSpPr>
            <a:spLocks noChangeArrowheads="1"/>
          </p:cNvSpPr>
          <p:nvPr/>
        </p:nvSpPr>
        <p:spPr bwMode="auto">
          <a:xfrm>
            <a:off x="1258888" y="3933825"/>
            <a:ext cx="2840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 i="1">
                <a:latin typeface="Monotype Corsiva" pitchFamily="66" charset="0"/>
              </a:rPr>
              <a:t>пальчиковые игры</a:t>
            </a:r>
          </a:p>
        </p:txBody>
      </p:sp>
      <p:sp>
        <p:nvSpPr>
          <p:cNvPr id="23564" name="Прямоугольник 17"/>
          <p:cNvSpPr>
            <a:spLocks noChangeArrowheads="1"/>
          </p:cNvSpPr>
          <p:nvPr/>
        </p:nvSpPr>
        <p:spPr bwMode="auto">
          <a:xfrm>
            <a:off x="3563938" y="56610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Monotype Corsiva" pitchFamily="66" charset="0"/>
              </a:rPr>
              <a:t>музыкотерапия</a:t>
            </a:r>
          </a:p>
        </p:txBody>
      </p:sp>
      <p:pic>
        <p:nvPicPr>
          <p:cNvPr id="23565" name="Рисунок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6075" y="3140075"/>
            <a:ext cx="1901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6" name="Группа 14"/>
          <p:cNvGrpSpPr>
            <a:grpSpLocks/>
          </p:cNvGrpSpPr>
          <p:nvPr/>
        </p:nvGrpSpPr>
        <p:grpSpPr bwMode="auto">
          <a:xfrm>
            <a:off x="125413" y="1828800"/>
            <a:ext cx="2651125" cy="901700"/>
            <a:chOff x="2179306" y="2088543"/>
            <a:chExt cx="2651657" cy="38215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304743" y="2088543"/>
              <a:ext cx="2173724" cy="2321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179306" y="3057382"/>
              <a:ext cx="2651657" cy="2852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/>
            <a:lstStyle/>
            <a:p>
              <a:pPr algn="ctr" defTabSz="1066800">
                <a:lnSpc>
                  <a:spcPts val="2875"/>
                </a:lnSpc>
                <a:spcAft>
                  <a:spcPct val="35000"/>
                </a:spcAft>
                <a:defRPr/>
              </a:pPr>
              <a:r>
                <a:rPr lang="ru-RU" sz="2400" b="1" i="1">
                  <a:solidFill>
                    <a:srgbClr val="000000"/>
                  </a:solidFill>
                  <a:latin typeface="Monotype Corsiva" pitchFamily="64" charset="0"/>
                  <a:cs typeface="Arial" charset="0"/>
                </a:rPr>
                <a:t>дидактические игры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569325" cy="4429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Систематическая целенаправленная работа психолога с детьми, отнесенными к категориям группы риска по тем или иным основаниям, и направленная на специфическую помощь этим детям.</a:t>
            </a:r>
            <a:br>
              <a:rPr lang="ru-RU" sz="24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smtClean="0">
                <a:latin typeface="Times New Roman" pitchFamily="18" charset="0"/>
                <a:cs typeface="Times New Roman" pitchFamily="18" charset="0"/>
              </a:rPr>
              <a:t>Развивающая работа организуется путем разработки и реализации развивающих программ по направлениям: интеллектуальному и эмоционально -личностному.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179388" y="0"/>
            <a:ext cx="8964612" cy="9112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 коррекция  и развитие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250825" y="1285875"/>
            <a:ext cx="447675" cy="27146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50825" y="3500438"/>
            <a:ext cx="447675" cy="28892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941888"/>
            <a:ext cx="4105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179388" y="1619250"/>
            <a:ext cx="3665537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работа с агрессивными детьми (</a:t>
            </a:r>
            <a:r>
              <a:rPr lang="ru-RU" dirty="0" err="1"/>
              <a:t>сказкотерапия</a:t>
            </a:r>
            <a:r>
              <a:rPr lang="ru-RU" dirty="0"/>
              <a:t>)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39750" y="136525"/>
            <a:ext cx="8424863" cy="2087563"/>
          </a:xfrm>
          <a:prstGeom prst="downArrowCallout">
            <a:avLst>
              <a:gd name="adj1" fmla="val 17702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</a:rPr>
              <a:t>Направления </a:t>
            </a:r>
            <a:br>
              <a:rPr lang="ru-RU" sz="3600" b="1" smtClean="0">
                <a:solidFill>
                  <a:srgbClr val="FFFF00"/>
                </a:solidFill>
              </a:rPr>
            </a:br>
            <a:r>
              <a:rPr lang="ru-RU" sz="3600" b="1" smtClean="0">
                <a:solidFill>
                  <a:srgbClr val="FFFF00"/>
                </a:solidFill>
              </a:rPr>
              <a:t>коррекционно – развивающей работы</a:t>
            </a:r>
          </a:p>
        </p:txBody>
      </p:sp>
      <p:sp>
        <p:nvSpPr>
          <p:cNvPr id="2560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z="1800" smtClean="0"/>
          </a:p>
          <a:p>
            <a:pPr marL="0" indent="0">
              <a:buFont typeface="Arial" charset="0"/>
              <a:buNone/>
            </a:pPr>
            <a:endParaRPr lang="ru-RU" sz="1800" smtClean="0"/>
          </a:p>
          <a:p>
            <a:pPr marL="0" indent="0">
              <a:buFont typeface="Arial" charset="0"/>
              <a:buNone/>
            </a:pPr>
            <a:endParaRPr lang="ru-RU" sz="1800" smtClean="0"/>
          </a:p>
          <a:p>
            <a:pPr marL="0" indent="0">
              <a:buFont typeface="Arial" charset="0"/>
              <a:buNone/>
            </a:pPr>
            <a:endParaRPr lang="ru-RU" sz="1800" smtClean="0"/>
          </a:p>
        </p:txBody>
      </p:sp>
      <p:pic>
        <p:nvPicPr>
          <p:cNvPr id="25605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24175"/>
            <a:ext cx="1728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4967288" y="1619250"/>
            <a:ext cx="3351212" cy="2744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i="1" dirty="0" err="1"/>
              <a:t>гиперактивность</a:t>
            </a:r>
            <a:r>
              <a:rPr lang="ru-RU" b="1" i="1" dirty="0"/>
              <a:t> </a:t>
            </a:r>
            <a:r>
              <a:rPr lang="ru-RU" sz="1600" dirty="0"/>
              <a:t>(программа Сиротюк А.Л., программа </a:t>
            </a:r>
            <a:r>
              <a:rPr lang="ru-RU" sz="1600" dirty="0" err="1"/>
              <a:t>Арцишевской</a:t>
            </a:r>
            <a:r>
              <a:rPr lang="ru-RU" sz="1600" dirty="0"/>
              <a:t> И.Л.)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Cloud"/>
          <p:cNvGrpSpPr>
            <a:grpSpLocks noChangeAspect="1"/>
          </p:cNvGrpSpPr>
          <p:nvPr/>
        </p:nvGrpSpPr>
        <p:grpSpPr bwMode="auto">
          <a:xfrm>
            <a:off x="1335088" y="3865563"/>
            <a:ext cx="3481387" cy="3011487"/>
            <a:chOff x="841" y="2435"/>
            <a:chExt cx="2193" cy="1897"/>
          </a:xfrm>
        </p:grpSpPr>
        <p:pic>
          <p:nvPicPr>
            <p:cNvPr id="25607" name="Cloud"/>
            <p:cNvPicPr>
              <a:picLocks noChangeAspect="1" noEditPoints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1" y="2435"/>
              <a:ext cx="2193" cy="1897"/>
            </a:xfrm>
            <a:prstGeom prst="rect">
              <a:avLst/>
            </a:prstGeom>
            <a:noFill/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175" y="2738"/>
              <a:ext cx="1378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i="1">
                  <a:solidFill>
                    <a:srgbClr val="0D0D0D"/>
                  </a:solidFill>
                  <a:latin typeface="Calibri" pitchFamily="34" charset="0"/>
                </a:rPr>
                <a:t>тревожные, застенчивые дети</a:t>
              </a:r>
            </a:p>
            <a:p>
              <a:pPr algn="ctr"/>
              <a:r>
                <a:rPr lang="ru-RU" sz="1600">
                  <a:solidFill>
                    <a:srgbClr val="FFFFFF"/>
                  </a:solidFill>
                  <a:latin typeface="Calibri" pitchFamily="34" charset="0"/>
                </a:rPr>
                <a:t>(Г.Б.Монина, Е.К.Лютова)</a:t>
              </a:r>
              <a:endPara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Cloud"/>
          <p:cNvGrpSpPr>
            <a:grpSpLocks noChangeAspect="1"/>
          </p:cNvGrpSpPr>
          <p:nvPr/>
        </p:nvGrpSpPr>
        <p:grpSpPr bwMode="auto">
          <a:xfrm>
            <a:off x="4791075" y="3913188"/>
            <a:ext cx="3694113" cy="2921000"/>
            <a:chOff x="3018" y="2465"/>
            <a:chExt cx="2327" cy="1840"/>
          </a:xfrm>
        </p:grpSpPr>
        <p:pic>
          <p:nvPicPr>
            <p:cNvPr id="25610" name="Cloud"/>
            <p:cNvPicPr>
              <a:picLocks noChangeAspect="1" noEditPoints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8" y="2465"/>
              <a:ext cx="2327" cy="1840"/>
            </a:xfrm>
            <a:prstGeom prst="rect">
              <a:avLst/>
            </a:prstGeom>
            <a:noFill/>
          </p:spPr>
        </p:pic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3371" y="2757"/>
              <a:ext cx="1468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>
                  <a:solidFill>
                    <a:srgbClr val="0D0D0D"/>
                  </a:solidFill>
                  <a:latin typeface="Calibri" pitchFamily="34" charset="0"/>
                </a:rPr>
                <a:t>развитие школьно-значимых функций </a:t>
              </a:r>
              <a:r>
                <a:rPr lang="ru-RU" sz="1600">
                  <a:solidFill>
                    <a:srgbClr val="FFFFFF"/>
                  </a:solidFill>
                  <a:latin typeface="Calibri" pitchFamily="34" charset="0"/>
                </a:rPr>
                <a:t>(«Ступеньки к школе» Безруких М.М.).</a:t>
              </a:r>
            </a:p>
            <a:p>
              <a:pPr algn="ctr"/>
              <a:endPara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613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997200"/>
            <a:ext cx="1450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868863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8525" y="5316538"/>
            <a:ext cx="98901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-17463" y="1773238"/>
            <a:ext cx="9253538" cy="43656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200" cap="none" smtClean="0">
                <a:latin typeface="Times New Roman" pitchFamily="18" charset="0"/>
                <a:cs typeface="Times New Roman" pitchFamily="18" charset="0"/>
              </a:rPr>
              <a:t>Оказание конкретной помощи обратившимся взрослым и детям в осознании ими природы их затруднений, в анализе и решении психологических проблем, связанных с собственными особенностями, сложившимися обстоятельствами в жизни, взаимоотношениями в семье, в кругу друзей; помощь в формировании новых установок и   принятии собственных решений.</a:t>
            </a:r>
            <a:br>
              <a:rPr lang="ru-RU" sz="22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smtClean="0">
                <a:latin typeface="Times New Roman" pitchFamily="18" charset="0"/>
                <a:cs typeface="Times New Roman" pitchFamily="18" charset="0"/>
              </a:rPr>
              <a:t>Повышение психологической культуры воспитателей, педагогов, родителей, формирование запроса на психологические услуги и обеспечение информацией по психологическим проблемам</a:t>
            </a:r>
            <a:br>
              <a:rPr lang="ru-RU" sz="22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smtClean="0">
                <a:latin typeface="Times New Roman" pitchFamily="18" charset="0"/>
                <a:cs typeface="Times New Roman" pitchFamily="18" charset="0"/>
              </a:rPr>
            </a:br>
            <a:endParaRPr lang="ru-RU" sz="2200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684213" y="863600"/>
            <a:ext cx="8351837" cy="1054100"/>
          </a:xfrm>
        </p:spPr>
        <p:txBody>
          <a:bodyPr/>
          <a:lstStyle/>
          <a:p>
            <a:pPr algn="ctr" eaLnBrk="1" hangingPunct="1"/>
            <a:endParaRPr lang="ru-RU" sz="3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Психологическое консультирование и просвещение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103188" y="2047875"/>
            <a:ext cx="292100" cy="58896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88900" y="4964113"/>
            <a:ext cx="306388" cy="55245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Психологическое </a:t>
            </a:r>
            <a:br>
              <a:rPr lang="ru-RU" sz="4000" b="1" i="1" smtClean="0"/>
            </a:br>
            <a:r>
              <a:rPr lang="ru-RU" sz="4000" b="1" i="1" smtClean="0"/>
              <a:t>просвещение и консультирование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/>
              <a:t>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памяток и буклетов</a:t>
            </a:r>
          </a:p>
          <a:p>
            <a:pPr marL="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Психологическая почта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интернет-блога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Индивидуальное и групповое консультирование по вопросам обучения, воспитания и развития дошкольников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338" y="4754563"/>
            <a:ext cx="2627312" cy="1554162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290763"/>
            <a:ext cx="18605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9538" y="1517650"/>
            <a:ext cx="1377950" cy="15494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33850"/>
            <a:ext cx="2547938" cy="2200275"/>
          </a:xfrm>
          <a:prstGeom prst="rect">
            <a:avLst/>
          </a:prstGeom>
          <a:noFill/>
        </p:spPr>
      </p:pic>
      <p:sp>
        <p:nvSpPr>
          <p:cNvPr id="27655" name="Прямоугольник 1"/>
          <p:cNvSpPr>
            <a:spLocks noChangeArrowheads="1"/>
          </p:cNvSpPr>
          <p:nvPr/>
        </p:nvSpPr>
        <p:spPr bwMode="auto">
          <a:xfrm>
            <a:off x="1685925" y="5670550"/>
            <a:ext cx="5040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советы  и  рекомендации  на </a:t>
            </a:r>
          </a:p>
          <a:p>
            <a:pPr algn="ctr">
              <a:lnSpc>
                <a:spcPts val="24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информационном стенде в холле, </a:t>
            </a:r>
          </a:p>
          <a:p>
            <a:pPr algn="ctr">
              <a:lnSpc>
                <a:spcPts val="24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раздевалке группы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432050"/>
            <a:ext cx="19446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5329237" cy="954087"/>
          </a:xfrm>
        </p:spPr>
        <p:txBody>
          <a:bodyPr/>
          <a:lstStyle/>
          <a:p>
            <a:pPr eaLnBrk="1" hangingPunct="1"/>
            <a:r>
              <a:rPr lang="ru-RU" sz="2400" b="1" smtClean="0"/>
              <a:t> </a:t>
            </a:r>
            <a:r>
              <a:rPr lang="ru-RU" sz="8800" b="1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8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856662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b="1" smtClean="0"/>
              <a:t>Поставленные цели и задачи реализуются.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b="1" smtClean="0"/>
              <a:t>Происходит диагностика раннего развития детей с целью предупреждения возможных проблем.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b="1" smtClean="0"/>
              <a:t>Решение проблем происходит через отлаженное взаимодействие взрослых.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b="1" smtClean="0"/>
              <a:t>Происходит повышение профессионального уровня педагогов через интерактивные формы работы.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b="1" smtClean="0"/>
              <a:t>Тесное взаимодействие с семьей в рамках сотрудничества.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88913"/>
            <a:ext cx="259238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/>
          </p:cNvSpPr>
          <p:nvPr>
            <p:ph type="title"/>
          </p:nvPr>
        </p:nvSpPr>
        <p:spPr>
          <a:xfrm>
            <a:off x="203200" y="836613"/>
            <a:ext cx="8929688" cy="836612"/>
          </a:xfrm>
        </p:spPr>
        <p:txBody>
          <a:bodyPr/>
          <a:lstStyle/>
          <a:p>
            <a:r>
              <a:rPr lang="ru-RU" sz="7200" b="1" i="1" smtClean="0"/>
              <a:t>Сопровождение</a:t>
            </a:r>
            <a:r>
              <a:rPr lang="ru-RU" b="1" i="1" smtClean="0"/>
              <a:t/>
            </a:r>
            <a:br>
              <a:rPr lang="ru-RU" b="1" i="1" smtClean="0"/>
            </a:br>
            <a:r>
              <a:rPr lang="ru-RU" smtClean="0"/>
              <a:t>  </a:t>
            </a:r>
            <a:br>
              <a:rPr lang="ru-RU" smtClean="0"/>
            </a:br>
            <a:endParaRPr lang="ru-RU" b="1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525" y="2492375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это система профессиональной деятельности, направленная на создание социально-психологических условий для успешного воспитания, обучения и развития ребёнка на каждом возрастном этапе.</a:t>
            </a:r>
            <a:endParaRPr lang="ru-RU" sz="3600"/>
          </a:p>
        </p:txBody>
      </p:sp>
      <p:sp>
        <p:nvSpPr>
          <p:cNvPr id="4" name="Стрелка вниз 3"/>
          <p:cNvSpPr/>
          <p:nvPr/>
        </p:nvSpPr>
        <p:spPr>
          <a:xfrm>
            <a:off x="3167063" y="1125538"/>
            <a:ext cx="2809875" cy="136683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8"/>
          <p:cNvSpPr>
            <a:spLocks noChangeArrowheads="1"/>
          </p:cNvSpPr>
          <p:nvPr/>
        </p:nvSpPr>
        <p:spPr bwMode="auto">
          <a:xfrm>
            <a:off x="3276600" y="1476375"/>
            <a:ext cx="3311525" cy="1008063"/>
          </a:xfrm>
          <a:prstGeom prst="downArrowCallout">
            <a:avLst>
              <a:gd name="adj1" fmla="val 68682"/>
              <a:gd name="adj2" fmla="val 6868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382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200" smtClean="0"/>
              <a:t> </a:t>
            </a:r>
            <a:r>
              <a:rPr lang="ru-RU" sz="3200" b="1" smtClean="0"/>
              <a:t>Цель   психологической службы ДОУ: обеспечение психологического здоровья детей</a:t>
            </a:r>
            <a:r>
              <a:rPr lang="ru-RU" sz="4000" b="1" smtClean="0"/>
              <a:t>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016250" y="955675"/>
            <a:ext cx="3832225" cy="5095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виды деятельности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2484342"/>
          <a:ext cx="8424936" cy="350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Рисунок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7113" y="4076700"/>
            <a:ext cx="30368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 animBg="1"/>
      <p:bldP spid="14339" grpId="0" build="p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835150" y="120650"/>
            <a:ext cx="4176713" cy="1143000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chemeClr val="bg1"/>
                </a:solidFill>
              </a:rPr>
              <a:t>ЗАДАЧИ: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7704138" cy="48974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 </a:t>
            </a:r>
            <a:r>
              <a:rPr lang="ru-RU" sz="2800" b="1" smtClean="0"/>
              <a:t>1.</a:t>
            </a:r>
            <a:r>
              <a:rPr lang="ru-RU" sz="2800" smtClean="0"/>
              <a:t> </a:t>
            </a:r>
            <a:r>
              <a:rPr lang="ru-RU" sz="2800" b="1" smtClean="0"/>
              <a:t> Реализовать в работе с детьми возможности                развития каждого возраста и каждого ребенка;   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 2.  Развивать индивидуальные особенности ребенка, т.е. внимание специалиста должны привлекать интересы, способности, склонности, чувства, увлечения, отношения ребенка и пр.;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 3. Создать благоприятный для развития ребенка климат в детском саду;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 4. Оказывать своевременную психологическую помощь, как детям, так и их родителям, воспитателям.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1196975"/>
            <a:ext cx="2185988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23863" y="93663"/>
            <a:ext cx="8324850" cy="1143000"/>
          </a:xfrm>
        </p:spPr>
        <p:txBody>
          <a:bodyPr/>
          <a:lstStyle/>
          <a:p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Участники  процесса</a:t>
            </a:r>
          </a:p>
        </p:txBody>
      </p:sp>
      <p:pic>
        <p:nvPicPr>
          <p:cNvPr id="15" name="Содержимое 14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76388"/>
            <a:ext cx="8094662" cy="4525962"/>
          </a:xfrm>
        </p:spPr>
      </p:pic>
      <p:pic>
        <p:nvPicPr>
          <p:cNvPr id="16388" name="Picture 10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57338"/>
            <a:ext cx="1795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557338"/>
            <a:ext cx="18303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581525"/>
            <a:ext cx="15938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" y="5151438"/>
            <a:ext cx="2097088" cy="155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985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Система </a:t>
            </a:r>
            <a:br>
              <a:rPr lang="ru-RU" sz="3200" b="1" dirty="0" smtClean="0"/>
            </a:br>
            <a:r>
              <a:rPr lang="ru-RU" sz="3200" b="1" dirty="0" smtClean="0"/>
              <a:t>психолого-педагогического сопровождения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07950" y="6115050"/>
            <a:ext cx="8961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</a:rPr>
              <a:t>психодиагностическое     сопровождение</a:t>
            </a:r>
            <a:r>
              <a:rPr lang="ru-RU" sz="3200" i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987675" y="5045075"/>
            <a:ext cx="6262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>коррекционно-развивающее</a:t>
            </a:r>
            <a:r>
              <a:rPr lang="ru-RU"/>
              <a:t> 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059113" y="3886200"/>
            <a:ext cx="422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/>
              <a:t>консультационное 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067050" y="2671763"/>
            <a:ext cx="552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/>
              <a:t>психопрофилактическое</a:t>
            </a:r>
            <a:r>
              <a:rPr lang="ru-RU"/>
              <a:t> </a:t>
            </a:r>
          </a:p>
        </p:txBody>
      </p:sp>
      <p:pic>
        <p:nvPicPr>
          <p:cNvPr id="1026" name="Picture 2" descr="https://encrypted-tbn2.gstatic.com/images?q=tbn:ANd9GcSnoR3Z_l25sMlioCSMRhbmdK14_4nGUczY-UAgntx3EUFyHo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51050"/>
            <a:ext cx="259238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0863" y="1128713"/>
            <a:ext cx="8074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</a:rPr>
              <a:t>психологическое      просвещение</a:t>
            </a:r>
            <a:endParaRPr lang="ru-RU" sz="3600" i="1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01763" y="5691188"/>
            <a:ext cx="431800" cy="5683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401763" y="1773238"/>
            <a:ext cx="431800" cy="57626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736725" y="2851150"/>
            <a:ext cx="1322388" cy="3238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833563" y="4048125"/>
            <a:ext cx="1225550" cy="3222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79613" y="5207000"/>
            <a:ext cx="1087437" cy="3222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2" grpId="0"/>
      <p:bldP spid="17413" grpId="0"/>
      <p:bldP spid="17414" grpId="0"/>
      <p:bldP spid="17415" grpId="0"/>
      <p:bldP spid="12" grpId="0"/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Направлениями работы по психолого-педагогическому сопровождению воспитательно-образовательного процесса в ДОУ являются:</a:t>
            </a:r>
          </a:p>
        </p:txBody>
      </p:sp>
      <p:sp>
        <p:nvSpPr>
          <p:cNvPr id="13" name="Текст 1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2376487" cy="1900237"/>
          </a:xfrm>
          <a:prstGeom prst="ellipse">
            <a:avLst/>
          </a:prstGeom>
          <a:solidFill>
            <a:srgbClr val="FAC090"/>
          </a:solidFill>
          <a:ln w="25400" algn="ctr">
            <a:solidFill>
              <a:srgbClr val="385D8A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Arial" charset="0"/>
              </a:rPr>
              <a:t>Просвети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latin typeface="Arial" charset="0"/>
              </a:rPr>
              <a:t>тельская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76600" y="1557338"/>
            <a:ext cx="2447925" cy="180022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Профилактическая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56325" y="1412875"/>
            <a:ext cx="2447925" cy="18716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Консультативная</a:t>
            </a:r>
          </a:p>
        </p:txBody>
      </p:sp>
      <p:sp>
        <p:nvSpPr>
          <p:cNvPr id="2" name="Овал 10"/>
          <p:cNvSpPr/>
          <p:nvPr/>
        </p:nvSpPr>
        <p:spPr>
          <a:xfrm>
            <a:off x="3419475" y="4797425"/>
            <a:ext cx="2376488" cy="180022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6372225" y="3357563"/>
            <a:ext cx="2051050" cy="19224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Диагностическая</a:t>
            </a:r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 flipV="1">
            <a:off x="1187450" y="3429000"/>
            <a:ext cx="43180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 flipV="1">
            <a:off x="1187450" y="3213100"/>
            <a:ext cx="2592388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 flipV="1">
            <a:off x="1187450" y="2852738"/>
            <a:ext cx="518477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 flipV="1">
            <a:off x="1187450" y="4292600"/>
            <a:ext cx="51847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7"/>
          <p:cNvSpPr>
            <a:spLocks noChangeShapeType="1"/>
          </p:cNvSpPr>
          <p:nvPr/>
        </p:nvSpPr>
        <p:spPr bwMode="auto">
          <a:xfrm>
            <a:off x="1187450" y="5373688"/>
            <a:ext cx="2232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3" grpId="0" animBg="1"/>
      <p:bldP spid="11" grpId="0" animBg="1"/>
      <p:bldP spid="12" grpId="0" animBg="1"/>
      <p:bldP spid="2" grpId="0" animBg="1"/>
      <p:bldP spid="9" grpId="0" animBg="1"/>
      <p:bldP spid="184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0"/>
            <a:ext cx="9432925" cy="3227388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изучение индивидуальных особенностей личности с целью выявления причин возникновения проблем в развитии и обучении, определения сильных сторон личности, ее резервных возможностей, на которые можно опираться в ходе коррекционной работы, диагностики изменений в психофизическом, сенсорном и личностно-социальном развитии ребенка при реализации целостного педагогического и коррекционно-развивающего процесса в ДОУ.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179388" y="188913"/>
            <a:ext cx="8569325" cy="719137"/>
          </a:xfrm>
        </p:spPr>
        <p:txBody>
          <a:bodyPr/>
          <a:lstStyle/>
          <a:p>
            <a:pPr algn="ctr" eaLnBrk="1" hangingPunct="1"/>
            <a:endParaRPr lang="ru-RU" sz="4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4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   диагностика</a:t>
            </a: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178425"/>
            <a:ext cx="29543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Диагностические методики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5875" y="1341438"/>
            <a:ext cx="9324975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Ориентировочный тест определения школьной зрелости Керна-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Йерасека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Вербальная часть (Я.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Йерасек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(конец года);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Психосоциальная зрелость (С.А. Банков)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(начало года);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«Графический диктант» (Д.Б.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Мотивационная готовность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Л.А.Венгер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(конец 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88" y="4419600"/>
            <a:ext cx="51927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840</TotalTime>
  <Words>508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Monotype Corsiva</vt:lpstr>
      <vt:lpstr>Тема Office</vt:lpstr>
      <vt:lpstr>ПСИХОЛОГО - ПЕДАГОГИЧЕСКОЕ СОПРОВОЖДЕНИЕ  ВОСПИТАТЕЛЬНО – ОБРАЗОВАТЕЛЬНОГО  ПРОЦЕССА В ДОУ</vt:lpstr>
      <vt:lpstr>Сопровождение    </vt:lpstr>
      <vt:lpstr> Цель   психологической службы ДОУ: обеспечение психологического здоровья детей </vt:lpstr>
      <vt:lpstr>ЗАДАЧИ:</vt:lpstr>
      <vt:lpstr>Участники  процесса</vt:lpstr>
      <vt:lpstr>Система  психолого-педагогического сопровождения </vt:lpstr>
      <vt:lpstr>Направлениями работы по психолого-педагогическому сопровождению воспитательно-образовательного процесса в ДОУ являются:</vt:lpstr>
      <vt:lpstr>Психолого-педагогическое изучение индивидуальных особенностей личности с целью выявления причин возникновения проблем в развитии и обучении, определения сильных сторон личности, ее резервных возможностей, на которые можно опираться в ходе коррекционной работы, диагностики изменений в психофизическом, сенсорном и личностно-социальном развитии ребенка при реализации целостного педагогического и коррекционно-развивающего процесса в ДОУ. </vt:lpstr>
      <vt:lpstr>Диагностические методики </vt:lpstr>
      <vt:lpstr>Слайд 10</vt:lpstr>
      <vt:lpstr>Слайд 11</vt:lpstr>
      <vt:lpstr>Систематическая целенаправленная работа психолога с детьми, отнесенными к категориям группы риска по тем или иным основаниям, и направленная на специфическую помощь этим детям. Развивающая работа организуется путем разработки и реализации развивающих программ по направлениям: интеллектуальному и эмоционально -личностному.</vt:lpstr>
      <vt:lpstr>Направления  коррекционно – развивающей работы</vt:lpstr>
      <vt:lpstr>Оказание конкретной помощи обратившимся взрослым и детям в осознании ими природы их затруднений, в анализе и решении психологических проблем, связанных с собственными особенностями, сложившимися обстоятельствами в жизни, взаимоотношениями в семье, в кругу друзей; помощь в формировании новых установок и   принятии собственных решений. Повышение психологической культуры воспитателей, педагогов, родителей, формирование запроса на психологические услуги и обеспечение информацией по психологическим проблемам  </vt:lpstr>
      <vt:lpstr>Психологическое  просвещение и консультирование</vt:lpstr>
      <vt:lpstr> 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В ДОУ</dc:title>
  <dc:creator>1</dc:creator>
  <cp:lastModifiedBy>Даша</cp:lastModifiedBy>
  <cp:revision>77</cp:revision>
  <dcterms:created xsi:type="dcterms:W3CDTF">2012-03-21T07:29:05Z</dcterms:created>
  <dcterms:modified xsi:type="dcterms:W3CDTF">2015-06-27T18:54:40Z</dcterms:modified>
</cp:coreProperties>
</file>