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81" r:id="rId14"/>
    <p:sldId id="270" r:id="rId15"/>
    <p:sldId id="271" r:id="rId16"/>
    <p:sldId id="280" r:id="rId17"/>
    <p:sldId id="288" r:id="rId18"/>
    <p:sldId id="272" r:id="rId19"/>
    <p:sldId id="273" r:id="rId20"/>
    <p:sldId id="274" r:id="rId21"/>
    <p:sldId id="275" r:id="rId22"/>
    <p:sldId id="283" r:id="rId23"/>
    <p:sldId id="282" r:id="rId24"/>
    <p:sldId id="285" r:id="rId25"/>
    <p:sldId id="286" r:id="rId26"/>
    <p:sldId id="287" r:id="rId27"/>
    <p:sldId id="276" r:id="rId28"/>
    <p:sldId id="284" r:id="rId29"/>
    <p:sldId id="277" r:id="rId30"/>
    <p:sldId id="278" r:id="rId31"/>
    <p:sldId id="289" r:id="rId32"/>
    <p:sldId id="279" r:id="rId33"/>
    <p:sldId id="290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924"/>
    <a:srgbClr val="0D3114"/>
    <a:srgbClr val="1B63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380" autoAdjust="0"/>
  </p:normalViewPr>
  <p:slideViewPr>
    <p:cSldViewPr>
      <p:cViewPr>
        <p:scale>
          <a:sx n="66" d="100"/>
          <a:sy n="66" d="100"/>
        </p:scale>
        <p:origin x="-93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DFF28-9D7C-4F19-A7CB-066D920D1223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D0749-D694-4146-BC35-9E0994B10A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C2588-00E6-4103-A050-9CEBEBFB4D36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D52D9-2793-4D2A-9A7F-FE75F3F048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2092F-16C2-415C-B03E-06F989666ABA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4180-6759-450A-8FE5-923094D15A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F90F-C35C-4274-8F76-96D89078E131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DD3E-2D77-432F-A64D-5E3E227AE7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1DB6A-3A7B-45F3-A2E5-652B4C520862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8292-FA23-4CA7-A4F5-D7D5AF03B3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B2F50-B56E-4E22-9BCE-D3CA27E52736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F324E-D307-42B3-9E52-D8D63364E5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7DC75-115E-4B33-9354-B56FC7D89874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21FB2-2C70-486A-9C7B-1568F3145F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E8FF-71B3-46E9-941D-3F74645FD0DD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B8BB-172D-4ECC-941F-BDA9DDF250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1FF4-159F-454D-B6FF-5D2CA81F5A4A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7E45E-597F-496E-B939-D974D3BB25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F11A-6369-42DC-909A-490F66B7FD93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6299D-B440-4FB1-88DE-6A3E732501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F433F-519D-4DBA-AC06-E0BB562D2845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10865-8F8C-4910-909E-3B6E6FE3D1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28B8-ACA6-4EFC-ADA4-5D6B460853EA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1EA3-CBA4-4641-8AB7-F1532C172D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3130-C718-4501-BF36-A725BA83BF23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31EF8-6F4B-4592-A424-3428C7C958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DC803B-18B4-44AC-914B-417D93F6FA60}" type="datetimeFigureOut">
              <a:rPr lang="ru-RU"/>
              <a:pPr>
                <a:defRPr/>
              </a:pPr>
              <a:t>28.06.2015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63864E-4831-46E1-97C2-A408431E5D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3" r:id="rId4"/>
    <p:sldLayoutId id="2147483677" r:id="rId5"/>
    <p:sldLayoutId id="2147483672" r:id="rId6"/>
    <p:sldLayoutId id="2147483678" r:id="rId7"/>
    <p:sldLayoutId id="2147483679" r:id="rId8"/>
    <p:sldLayoutId id="2147483680" r:id="rId9"/>
    <p:sldLayoutId id="2147483671" r:id="rId10"/>
    <p:sldLayoutId id="2147483681" r:id="rId11"/>
    <p:sldLayoutId id="2147483670" r:id="rId12"/>
    <p:sldLayoutId id="214748366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edstrana.ru/" TargetMode="Externa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m.ru/" TargetMode="Externa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214554"/>
            <a:ext cx="8458200" cy="164742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1B6329"/>
                </a:solidFill>
              </a:rPr>
              <a:t>АНАЛИЗ </a:t>
            </a:r>
            <a:br>
              <a:rPr lang="ru-RU" sz="5400" b="1" dirty="0" smtClean="0">
                <a:solidFill>
                  <a:srgbClr val="1B6329"/>
                </a:solidFill>
              </a:rPr>
            </a:br>
            <a:r>
              <a:rPr lang="ru-RU" sz="5400" b="1" dirty="0" smtClean="0">
                <a:solidFill>
                  <a:srgbClr val="1B6329"/>
                </a:solidFill>
              </a:rPr>
              <a:t>методической РАБОТЫ </a:t>
            </a:r>
            <a:br>
              <a:rPr lang="ru-RU" sz="5400" b="1" dirty="0" smtClean="0">
                <a:solidFill>
                  <a:srgbClr val="1B6329"/>
                </a:solidFill>
              </a:rPr>
            </a:br>
            <a:r>
              <a:rPr lang="ru-RU" sz="5400" b="1" dirty="0" smtClean="0">
                <a:solidFill>
                  <a:srgbClr val="1B6329"/>
                </a:solidFill>
              </a:rPr>
              <a:t>2014-2015 </a:t>
            </a:r>
            <a:r>
              <a:rPr lang="ru-RU" b="1" dirty="0" smtClean="0">
                <a:solidFill>
                  <a:srgbClr val="1B6329"/>
                </a:solidFill>
              </a:rPr>
              <a:t>г.</a:t>
            </a:r>
            <a:endParaRPr lang="ru-RU" sz="5400" b="1" dirty="0">
              <a:solidFill>
                <a:srgbClr val="1B6329"/>
              </a:solidFill>
            </a:endParaRP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428625"/>
            <a:ext cx="8458200" cy="9144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</a:rPr>
              <a:t>МДОУ ИРМО «Марковский детский сад </a:t>
            </a:r>
          </a:p>
          <a:p>
            <a:pPr algn="ctr" eaLnBrk="1" hangingPunct="1"/>
            <a:r>
              <a:rPr lang="ru-RU" b="1" smtClean="0">
                <a:solidFill>
                  <a:schemeClr val="tx1"/>
                </a:solidFill>
              </a:rPr>
              <a:t>комбинированного вида»</a:t>
            </a: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1714500" y="5357813"/>
            <a:ext cx="5857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Franklin Gothic Book" pitchFamily="34" charset="0"/>
              </a:rPr>
              <a:t>Старший воспитатель Васильева Л.В.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304800" y="1125538"/>
            <a:ext cx="8686800" cy="495458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z="4000" b="1" smtClean="0"/>
              <a:t>В  ДОУ проводились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/>
              <a:t> </a:t>
            </a:r>
            <a:r>
              <a:rPr lang="ru-RU" sz="4000" b="1" smtClean="0">
                <a:solidFill>
                  <a:srgbClr val="1B6329"/>
                </a:solidFill>
              </a:rPr>
              <a:t>выставки совместного творчества педагогов, родителей и детей: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1B6329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b="1" smtClean="0"/>
              <a:t>«Мир игрушек»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b="1" smtClean="0"/>
              <a:t>«Дары природы»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b="1" smtClean="0"/>
              <a:t>«Военная техника»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b="1" smtClean="0"/>
              <a:t>«Новогодняя игрушка своими руками»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i="1" cap="none" dirty="0" smtClean="0">
                <a:solidFill>
                  <a:srgbClr val="1B6329"/>
                </a:solidFill>
                <a:effectLst/>
              </a:rPr>
              <a:t>Взаимодействие с социумом</a:t>
            </a:r>
            <a:r>
              <a:rPr lang="ru-RU" sz="3200" i="1" u="sng" cap="none" dirty="0" smtClean="0">
                <a:solidFill>
                  <a:srgbClr val="1B6329"/>
                </a:solidFill>
                <a:effectLst/>
              </a:rPr>
              <a:t/>
            </a:r>
            <a:br>
              <a:rPr lang="ru-RU" sz="3200" i="1" u="sng" cap="none" dirty="0" smtClean="0">
                <a:solidFill>
                  <a:srgbClr val="1B6329"/>
                </a:solidFill>
                <a:effectLst/>
              </a:rPr>
            </a:br>
            <a:r>
              <a:rPr lang="ru-RU" i="1" u="sng" cap="none" dirty="0" smtClean="0">
                <a:solidFill>
                  <a:srgbClr val="1B6329"/>
                </a:solidFill>
                <a:effectLst/>
              </a:rPr>
              <a:t>Сотрудничество со школой</a:t>
            </a:r>
            <a:endParaRPr lang="ru-RU" sz="3200" i="1" u="sng" cap="none" dirty="0" smtClean="0">
              <a:solidFill>
                <a:srgbClr val="1B6329"/>
              </a:solidFill>
              <a:effectLst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530383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ru-RU" sz="2400" b="1" smtClean="0">
                <a:latin typeface="Times New Roman" pitchFamily="18" charset="0"/>
              </a:rPr>
              <a:t>совместные родительские собрания «Скоро в школу»</a:t>
            </a:r>
          </a:p>
          <a:p>
            <a:pPr marL="533400" indent="-5334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ru-RU" sz="2400" b="1" smtClean="0">
                <a:latin typeface="Times New Roman" pitchFamily="18" charset="0"/>
              </a:rPr>
              <a:t>участие в педсовете начальной школы «Первый этап адаптации первоклассников к школе» </a:t>
            </a:r>
          </a:p>
          <a:p>
            <a:pPr marL="533400" indent="-5334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ru-RU" sz="2400" b="1" smtClean="0">
                <a:latin typeface="Times New Roman" pitchFamily="18" charset="0"/>
              </a:rPr>
              <a:t>посещение уроков в 1-ых классах (73 воспитанника)</a:t>
            </a:r>
          </a:p>
          <a:p>
            <a:pPr marL="533400" indent="-5334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ru-RU" sz="2400" b="1" smtClean="0">
                <a:latin typeface="Times New Roman" pitchFamily="18" charset="0"/>
              </a:rPr>
              <a:t>экскурсия детей в школьный краеведческий музей «История новогодней игрушки» (75 воспитанников) </a:t>
            </a:r>
          </a:p>
          <a:p>
            <a:pPr marL="533400" indent="-5334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ru-RU" sz="2400" b="1" smtClean="0">
                <a:latin typeface="Times New Roman" pitchFamily="18" charset="0"/>
              </a:rPr>
              <a:t>Ученики начальных классов – кружок ПДД «Марковской СОШ» показали детям театрализованное представление «И звери тоже знают и соблюдают правила дорожного движения» (162 воспитанника)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188913"/>
            <a:ext cx="89916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i="1" u="sng" cap="none" smtClean="0">
                <a:solidFill>
                  <a:srgbClr val="1B6329"/>
                </a:solidFill>
                <a:effectLst/>
              </a:rPr>
              <a:t>Сотрудничество с Марковским Домом Культуры и «Марковской поселковой библиотекой»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0" y="1285875"/>
            <a:ext cx="8991600" cy="5732463"/>
          </a:xfrm>
        </p:spPr>
        <p:txBody>
          <a:bodyPr/>
          <a:lstStyle/>
          <a:p>
            <a:pPr marL="363538" indent="-246063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Экскурсии в библиотеку Дома Культуры (старшие и подг. группы)</a:t>
            </a:r>
          </a:p>
          <a:p>
            <a:pPr marL="363538" indent="-246063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Тематическое занятие ко 200-хсотлетию П.П. Ершова «Путешествие по сказке «Конёк-горбунок» (старшие и подг. группы)</a:t>
            </a:r>
          </a:p>
          <a:p>
            <a:pPr marL="363538" indent="-246063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В рамках проведения Всероссийской недели тематическое занятие «Путешествие по произведениям С.Бунтовской» в библиотеку Дома Культуры с просмотром кукольного спектакля по произведениям С.Бунтовской.  (Организатор «Областная детская библиотека») (подготовительные группы)</a:t>
            </a:r>
          </a:p>
          <a:p>
            <a:pPr marL="363538" indent="-246063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Ознакомительная экскурсия в библиотеку ДК п.Маркова (18 детей средней группы №3)</a:t>
            </a:r>
          </a:p>
          <a:p>
            <a:pPr marL="363538" indent="-246063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Выступление детей в Доме Культуры п.Маркова на концертной программе, посвящённоё вручению медалей «70 лет Победы» ветеранам ВОВ и труженикам тыла (муз. руководитель Коршунова С.А.) </a:t>
            </a:r>
          </a:p>
          <a:p>
            <a:pPr marL="363538" indent="-246063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Тематическое занятие «Чтобы здоровыми быть, нужно со спортом дружить» в спортивном зале Дома Культуры п.Маркова (Задействован 31 ребёнок – ср.гр.№1 и лог.гр.)</a:t>
            </a:r>
          </a:p>
          <a:p>
            <a:pPr marL="363538" indent="-246063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Тематическое занятие «Марковские ветераны Великой Отечественной войны» в библиотеке Дома Культуры п.Маркова (57 детей старших групп)</a:t>
            </a:r>
            <a:r>
              <a:rPr lang="ru-RU" sz="8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175924"/>
                </a:solidFill>
              </a:rPr>
              <a:t>Тематическое занятие с областной детской библиотекой</a:t>
            </a:r>
            <a:endParaRPr lang="ru-RU" dirty="0">
              <a:solidFill>
                <a:srgbClr val="175924"/>
              </a:solidFill>
            </a:endParaRPr>
          </a:p>
        </p:txBody>
      </p:sp>
      <p:pic>
        <p:nvPicPr>
          <p:cNvPr id="5" name="Содержимое 4" descr="IMG_459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071563"/>
            <a:ext cx="4357688" cy="2905125"/>
          </a:xfrm>
          <a:noFill/>
          <a:ln w="38100">
            <a:solidFill>
              <a:srgbClr val="C87D0E"/>
            </a:solidFill>
          </a:ln>
        </p:spPr>
      </p:pic>
      <p:pic>
        <p:nvPicPr>
          <p:cNvPr id="6" name="Рисунок 5" descr="IMG_471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02075"/>
            <a:ext cx="4433888" cy="2955925"/>
          </a:xfrm>
          <a:prstGeom prst="rect">
            <a:avLst/>
          </a:prstGeom>
          <a:noFill/>
          <a:ln w="38100">
            <a:solidFill>
              <a:srgbClr val="C87D0E"/>
            </a:solidFill>
            <a:miter lim="800000"/>
            <a:headEnd/>
            <a:tailEnd/>
          </a:ln>
        </p:spPr>
      </p:pic>
      <p:pic>
        <p:nvPicPr>
          <p:cNvPr id="7" name="Рисунок 6" descr="IMG_4786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8" y="2143125"/>
            <a:ext cx="4541837" cy="3027363"/>
          </a:xfrm>
          <a:prstGeom prst="rect">
            <a:avLst/>
          </a:prstGeom>
          <a:noFill/>
          <a:ln w="38100">
            <a:solidFill>
              <a:srgbClr val="C87D0E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000" i="1" u="sng" cap="none" smtClean="0">
                <a:solidFill>
                  <a:srgbClr val="1B6329"/>
                </a:solidFill>
                <a:effectLst/>
              </a:rPr>
              <a:t>Сотрудничество </a:t>
            </a:r>
            <a:br>
              <a:rPr lang="ru-RU" sz="4000" i="1" u="sng" cap="none" smtClean="0">
                <a:solidFill>
                  <a:srgbClr val="1B6329"/>
                </a:solidFill>
                <a:effectLst/>
              </a:rPr>
            </a:br>
            <a:r>
              <a:rPr lang="ru-RU" sz="4000" i="1" u="sng" cap="none" smtClean="0">
                <a:solidFill>
                  <a:srgbClr val="1B6329"/>
                </a:solidFill>
                <a:effectLst/>
              </a:rPr>
              <a:t>с союзом пенсионеров п.Маркова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457200" y="2332038"/>
            <a:ext cx="86868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2800" b="1" smtClean="0">
                <a:latin typeface="Times New Roman" pitchFamily="18" charset="0"/>
              </a:rPr>
              <a:t>В рамках проведения Недели народной культуры состоялась экскурсия в Союз пенсионеров п.Маркова  «Куклы-обереги» 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b="1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latin typeface="Times New Roman" pitchFamily="18" charset="0"/>
              </a:rPr>
              <a:t>(воспитатели Джалилова Т.С., Рачевская Н.М. – задействовано 25 воспитанников).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b="1" i="1" u="sng" cap="none" smtClean="0">
                <a:solidFill>
                  <a:srgbClr val="1B6329"/>
                </a:solidFill>
                <a:effectLst/>
              </a:rPr>
              <a:t>Сотрудничество с театрами г. Иркутска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</a:rPr>
              <a:t>Показ детям кукольного спектакля «Петрушкины сказки» с участием артистов Иркутского театра кукол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</a:rPr>
              <a:t>Показ детям спектакля «Волшебный жёлудь» театра «Мост» г.Иркутска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</a:rPr>
              <a:t>Было проведено представление для старших дошкольников по экспериментированию «Наука ШОУ»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</a:rPr>
              <a:t>Показ музыкальных представлений «В стране чудес» и «Мы любим природу» с участием артистов музыкального театра им. Загурского г.Иркутска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</a:rPr>
              <a:t>«Фантазии по сказкам Киплинга» театр «Марионетки» г.Иркутска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</a:rPr>
              <a:t>Выступление артистов «Фокус Шоу» г.Иркутска с праздничной программой «День смеха»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</a:rPr>
              <a:t>Показ детям фильмов-историй «Астрономия для малышей» и «Как месяц к солнцу в гости ходил» в формате 3</a:t>
            </a:r>
            <a:r>
              <a:rPr lang="en-US" sz="2200" b="1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</a:rPr>
              <a:t> мобильного планетария «Орион» г. Иркутска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</a:rPr>
              <a:t>«Подвиг Вариной мамы» – песочный театр «Облака»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175924"/>
                </a:solidFill>
              </a:rPr>
              <a:t>Песочный театр «Облака»</a:t>
            </a:r>
            <a:endParaRPr lang="ru-RU" sz="4000" dirty="0">
              <a:solidFill>
                <a:srgbClr val="175924"/>
              </a:solidFill>
            </a:endParaRPr>
          </a:p>
        </p:txBody>
      </p:sp>
      <p:pic>
        <p:nvPicPr>
          <p:cNvPr id="1026" name="Picture 2" descr="C:\Users\Admin\Desktop\на сайт\песочный театр Облака\IMG_08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3929063"/>
            <a:ext cx="3524250" cy="2643187"/>
          </a:xfrm>
          <a:prstGeom prst="rect">
            <a:avLst/>
          </a:prstGeom>
          <a:noFill/>
          <a:ln w="38100">
            <a:solidFill>
              <a:srgbClr val="C87D0E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05263"/>
            <a:ext cx="3433763" cy="2574925"/>
          </a:xfrm>
          <a:prstGeom prst="rect">
            <a:avLst/>
          </a:prstGeom>
          <a:noFill/>
          <a:ln w="38100">
            <a:solidFill>
              <a:srgbClr val="C87D0E"/>
            </a:solidFill>
            <a:miter lim="800000"/>
            <a:headEnd/>
            <a:tailEnd/>
          </a:ln>
        </p:spPr>
      </p:pic>
      <p:pic>
        <p:nvPicPr>
          <p:cNvPr id="8" name="Содержимое 3" descr="IMG_0907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763713" y="908050"/>
            <a:ext cx="4427537" cy="3319463"/>
          </a:xfrm>
          <a:noFill/>
          <a:ln w="38100">
            <a:solidFill>
              <a:srgbClr val="C87D0E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175924"/>
                </a:solidFill>
              </a:rPr>
              <a:t>Фокус-ШОУ</a:t>
            </a:r>
            <a:br>
              <a:rPr lang="ru-RU" b="1" dirty="0" smtClean="0">
                <a:solidFill>
                  <a:srgbClr val="175924"/>
                </a:solidFill>
              </a:rPr>
            </a:br>
            <a:r>
              <a:rPr lang="ru-RU" b="1" dirty="0" smtClean="0">
                <a:solidFill>
                  <a:srgbClr val="175924"/>
                </a:solidFill>
              </a:rPr>
              <a:t>«день смеха – 1 апреля»</a:t>
            </a:r>
            <a:endParaRPr lang="ru-RU" b="1" dirty="0">
              <a:solidFill>
                <a:srgbClr val="175924"/>
              </a:solidFill>
            </a:endParaRPr>
          </a:p>
        </p:txBody>
      </p:sp>
      <p:pic>
        <p:nvPicPr>
          <p:cNvPr id="31746" name="Рисунок 8" descr="IMG_507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86188"/>
            <a:ext cx="45005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Рисунок 9" descr="IMG_513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492918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Содержимое 3" descr="IMG_4992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641725" y="2214563"/>
            <a:ext cx="5502275" cy="3668712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>
          <a:xfrm>
            <a:off x="539750" y="549275"/>
            <a:ext cx="8280400" cy="6119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Профессиональный уровень педагогов систематически повышается, так за 2014–2015 год</a:t>
            </a:r>
            <a:r>
              <a:rPr lang="ru-RU" b="1" smtClean="0">
                <a:solidFill>
                  <a:srgbClr val="1B6329"/>
                </a:solidFill>
                <a:latin typeface="Times New Roman" pitchFamily="18" charset="0"/>
              </a:rPr>
              <a:t> 1 педагог прошел аттестацию на соответствие первой квалификационной категории (Шкарпетова Г.Ю.)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i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 i="1" smtClean="0">
                <a:solidFill>
                  <a:srgbClr val="1B6329"/>
                </a:solidFill>
                <a:latin typeface="Times New Roman" pitchFamily="18" charset="0"/>
              </a:rPr>
              <a:t>П</a:t>
            </a:r>
            <a:r>
              <a:rPr lang="ru-RU" b="1" smtClean="0">
                <a:solidFill>
                  <a:srgbClr val="1B6329"/>
                </a:solidFill>
                <a:latin typeface="Times New Roman" pitchFamily="18" charset="0"/>
              </a:rPr>
              <a:t>оступают в Иркутский региональный колледж педагогического образования</a:t>
            </a:r>
            <a:r>
              <a:rPr lang="ru-RU" smtClean="0">
                <a:latin typeface="Times New Roman" pitchFamily="18" charset="0"/>
              </a:rPr>
              <a:t> Безносова И.А. и Петроградская М.В. на заочное обучение для получения дошкольного образования.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250825" y="0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i="1" cap="none" smtClean="0">
                <a:effectLst/>
              </a:rPr>
              <a:t>Повышение самообразования через курсы повышения квалификации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68680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rgbClr val="1B6329"/>
                </a:solidFill>
                <a:latin typeface="Times New Roman" pitchFamily="18" charset="0"/>
              </a:rPr>
              <a:t>    </a:t>
            </a:r>
            <a:r>
              <a:rPr lang="ru-RU" sz="2400" b="1" smtClean="0">
                <a:solidFill>
                  <a:srgbClr val="1B6329"/>
                </a:solidFill>
                <a:latin typeface="Times New Roman" pitchFamily="18" charset="0"/>
              </a:rPr>
              <a:t>за счёт Управления образования Иркутского районного муниципального образования: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Евдокимова Н.В.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Лещенко Е.С.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Тарнаева М.В.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Бердникова И.А.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Тарасова Т.Н.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Степанова Д.Н.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     </a:t>
            </a:r>
            <a:r>
              <a:rPr lang="ru-RU" sz="2400" smtClean="0">
                <a:solidFill>
                  <a:srgbClr val="1B6329"/>
                </a:solidFill>
                <a:latin typeface="Times New Roman" pitchFamily="18" charset="0"/>
              </a:rPr>
              <a:t>за свой счёт: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>
                <a:latin typeface="Times New Roman" pitchFamily="18" charset="0"/>
              </a:rPr>
              <a:t>Петрушина Е.С.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>
                <a:latin typeface="Times New Roman" pitchFamily="18" charset="0"/>
              </a:rPr>
              <a:t>Стрельченко Т.В.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     </a:t>
            </a:r>
            <a:r>
              <a:rPr lang="ru-RU" sz="2400" b="1" smtClean="0">
                <a:solidFill>
                  <a:srgbClr val="1B6329"/>
                </a:solidFill>
                <a:latin typeface="Times New Roman" pitchFamily="18" charset="0"/>
              </a:rPr>
              <a:t>Курсы переподготовки по программе «Дошкольное образование»</a:t>
            </a:r>
            <a:r>
              <a:rPr lang="ru-RU" sz="2400" smtClean="0">
                <a:latin typeface="Times New Roman" pitchFamily="18" charset="0"/>
              </a:rPr>
              <a:t> в объёме 520ч: Степанова Д.Н., Стародубцева В.С. и Вострилова Е.Е.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56528" cy="178592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1B6329"/>
                </a:solidFill>
              </a:rPr>
              <a:t>В 2014-2015 учебном году</a:t>
            </a:r>
            <a:r>
              <a:rPr lang="ru-RU" b="1" i="1" u="sng" dirty="0" smtClean="0">
                <a:solidFill>
                  <a:srgbClr val="1B6329"/>
                </a:solidFill>
              </a:rPr>
              <a:t> работа  коллектива была направлена на решение следующих задач</a:t>
            </a:r>
            <a:r>
              <a:rPr lang="ru-RU" b="1" u="sng" dirty="0" smtClean="0">
                <a:solidFill>
                  <a:srgbClr val="1B6329"/>
                </a:solidFill>
              </a:rPr>
              <a:t>: </a:t>
            </a:r>
            <a:endParaRPr lang="ru-RU" dirty="0">
              <a:solidFill>
                <a:srgbClr val="1B6329"/>
              </a:solidFill>
            </a:endParaRPr>
          </a:p>
        </p:txBody>
      </p:sp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250825" y="1700213"/>
            <a:ext cx="8713788" cy="511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ru-RU" sz="2200" b="1">
                <a:solidFill>
                  <a:srgbClr val="603B14"/>
                </a:solidFill>
                <a:latin typeface="Franklin Gothic Book" pitchFamily="34" charset="0"/>
              </a:rPr>
              <a:t>Активизировать  работу по изучению и  внедрению инновационных педагогических технологий и современных форм взаимодействия педагогов с детьми.</a:t>
            </a:r>
          </a:p>
          <a:p>
            <a:pPr marL="457200" indent="-457200" algn="just">
              <a:buFontTx/>
              <a:buAutoNum type="arabicPeriod"/>
            </a:pPr>
            <a:endParaRPr lang="ru-RU" sz="2200" b="1">
              <a:solidFill>
                <a:srgbClr val="603B14"/>
              </a:solidFill>
              <a:latin typeface="Franklin Gothic Book" pitchFamily="34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200" b="1">
                <a:solidFill>
                  <a:srgbClr val="603B14"/>
                </a:solidFill>
                <a:latin typeface="Franklin Gothic Book" pitchFamily="34" charset="0"/>
              </a:rPr>
              <a:t>Совершенствовать работу по художественно-эстетическому развитию детей через изучение опыта работы педагогов и мастер-классы.</a:t>
            </a:r>
          </a:p>
          <a:p>
            <a:pPr marL="457200" indent="-457200" algn="just">
              <a:buFontTx/>
              <a:buAutoNum type="arabicPeriod"/>
            </a:pPr>
            <a:endParaRPr lang="ru-RU" sz="2200" b="1">
              <a:solidFill>
                <a:srgbClr val="603B14"/>
              </a:solidFill>
              <a:latin typeface="Franklin Gothic Book" pitchFamily="34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200" b="1">
                <a:solidFill>
                  <a:srgbClr val="603B14"/>
                </a:solidFill>
                <a:latin typeface="Franklin Gothic Book" pitchFamily="34" charset="0"/>
              </a:rPr>
              <a:t>Обогащать содержание работы через поиск новых форм взаимодействия с социумом (семьей, общественными организациями).</a:t>
            </a:r>
          </a:p>
          <a:p>
            <a:pPr marL="457200" indent="-457200" algn="just">
              <a:buFontTx/>
              <a:buAutoNum type="arabicPeriod"/>
            </a:pPr>
            <a:endParaRPr lang="ru-RU" sz="2200" b="1">
              <a:solidFill>
                <a:srgbClr val="603B14"/>
              </a:solidFill>
              <a:latin typeface="Franklin Gothic Book" pitchFamily="34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200" b="1">
                <a:solidFill>
                  <a:srgbClr val="603B14"/>
                </a:solidFill>
                <a:latin typeface="Franklin Gothic Book" pitchFamily="34" charset="0"/>
              </a:rPr>
              <a:t>Продолжать совершенствовать умения педагогов реализовывать основную образовательную программу МДОУ в соответствии с ФГОС ДО.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i="1" cap="none" smtClean="0">
                <a:solidFill>
                  <a:srgbClr val="1B6329"/>
                </a:solidFill>
                <a:effectLst/>
              </a:rPr>
              <a:t>Обмен опытом педагогической работы на Всероссийском уровне через участие в конкурсах на интернет ресурсах:</a:t>
            </a:r>
            <a:r>
              <a:rPr lang="ru-RU" sz="3200" cap="none" smtClean="0">
                <a:effectLst/>
              </a:rPr>
              <a:t> </a:t>
            </a:r>
            <a:br>
              <a:rPr lang="ru-RU" sz="3200" cap="none" smtClean="0">
                <a:effectLst/>
              </a:rPr>
            </a:br>
            <a:endParaRPr lang="ru-RU" sz="3200" cap="none" smtClean="0">
              <a:effectLst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Тарасова Т.Н. - участие во Всероссийском конкурсе для педагогов «Эврика: Применяем ИКТ в ДОУ» с презентацией теста: «Викторина по экологии «Загадки матушки – природы», Диплом 1 степени.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Лещенко Е.С. и Тарасова Т.Н. - участие во Всероссийском конкурсе для педагогов «Горжусь тобой, моя Россия!–2014» Инновационная образовательная сеть «Профессионалы», грамоты за участие.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Джалилова Татьяна- участие в интернет проектах на сайте </a:t>
            </a: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hlinkClick r:id="rId2"/>
              </a:rPr>
              <a:t>www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hlinkClick r:id="rId2"/>
              </a:rPr>
              <a:t>//</a:t>
            </a: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hlinkClick r:id="rId2"/>
              </a:rPr>
              <a:t>pedstrana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hlinkClick r:id="rId2"/>
              </a:rPr>
              <a:t>.</a:t>
            </a: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hlinkClick r:id="rId2"/>
              </a:rPr>
              <a:t>ru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hlinkClick r:id="rId2"/>
              </a:rPr>
              <a:t>/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, два диплома за участие в Международном конкурсе «Мой день в детском саду», 5 Дипломов за I место: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- в Международном конкурсе «Игра, как метод обучения»,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- в Международном конкурсе «Обучение с увлечением»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- в Международном конкурсе «Дети и театр»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- в Международном конкурсе «Сделаем сами – своими руками»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- во Всероссийском конкурсе «Космические фантазии»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- во Всероссийском конкурсе «Весенняя капель»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9916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i="1" cap="none" smtClean="0">
                <a:effectLst/>
              </a:rPr>
              <a:t>Участие в конкурсах педагогического мастерства, семинарах и методических объединениях для педагогов Иркутского района:</a:t>
            </a:r>
            <a:r>
              <a:rPr lang="ru-RU" sz="3200" cap="none" smtClean="0">
                <a:effectLst/>
              </a:rPr>
              <a:t> 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0" y="1412875"/>
            <a:ext cx="9144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i="1" smtClean="0">
                <a:solidFill>
                  <a:srgbClr val="1B6329"/>
                </a:solidFill>
                <a:latin typeface="Times New Roman" pitchFamily="18" charset="0"/>
              </a:rPr>
              <a:t>11педагогов , 25 выступлений, 4 победы </a:t>
            </a:r>
            <a:endParaRPr lang="ru-RU" sz="2000" b="1" u="sng" smtClean="0">
              <a:solidFill>
                <a:srgbClr val="1B6329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u="sng" smtClean="0">
                <a:latin typeface="Times New Roman" pitchFamily="18" charset="0"/>
              </a:rPr>
              <a:t>Тарасова Т.Н. – 5 участий: </a:t>
            </a:r>
            <a:endParaRPr lang="ru-RU" sz="2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2 победы на конференции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1 – в конкурсе «Проектная деятельность в ДОУ»,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2 проведения мастер-класса</a:t>
            </a:r>
            <a:endParaRPr lang="ru-RU" sz="2000" b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u="sng" smtClean="0">
                <a:latin typeface="Times New Roman" pitchFamily="18" charset="0"/>
              </a:rPr>
              <a:t>Степанова Д.Н. – 4 участия:</a:t>
            </a:r>
            <a:endParaRPr lang="ru-RU" sz="2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Проведение 3 мастер-классов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Выступление на конкурсе «Проектная деятельность в ДОУ», Диплом победителя за II место </a:t>
            </a:r>
            <a:endParaRPr lang="ru-RU" sz="2000" b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u="sng" smtClean="0">
                <a:latin typeface="Times New Roman" pitchFamily="18" charset="0"/>
              </a:rPr>
              <a:t>Лещенко Е.С.– 3 участия:</a:t>
            </a:r>
            <a:endParaRPr lang="ru-RU" sz="2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1 – в конкурсе «Проектная деятельность в ДОУ»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2 проведения мастер-класса</a:t>
            </a:r>
            <a:endParaRPr lang="ru-RU" sz="2000" b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u="sng" smtClean="0">
                <a:latin typeface="Times New Roman" pitchFamily="18" charset="0"/>
              </a:rPr>
              <a:t>Тарнаева М.В. – 3 участия:</a:t>
            </a:r>
            <a:endParaRPr lang="ru-RU" sz="2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Показ организованной образовательной деятельности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1 – в конкурсе «Проектная деятельность в ДОУ»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1 проведение мастер-класса</a:t>
            </a:r>
            <a:endParaRPr lang="ru-RU" sz="2000" b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u="sng" smtClean="0">
                <a:latin typeface="Times New Roman" pitchFamily="18" charset="0"/>
              </a:rPr>
              <a:t>2 раза:</a:t>
            </a:r>
            <a:r>
              <a:rPr lang="ru-RU" sz="2000" b="1" smtClean="0">
                <a:latin typeface="Times New Roman" pitchFamily="18" charset="0"/>
              </a:rPr>
              <a:t> Васильева Л.В., Шкарпетова Г.Ю., Коршунова С.А., Петрушина Е.С.,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</a:rPr>
              <a:t>Казанцева Г.И.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3624258" cy="532925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175924"/>
                </a:solidFill>
              </a:rPr>
              <a:t>Опыт Тарасовой Т.Н. признан лучшим на конференции «шаг в будущее»</a:t>
            </a:r>
            <a:endParaRPr lang="ru-RU" dirty="0">
              <a:solidFill>
                <a:srgbClr val="175924"/>
              </a:solidFill>
            </a:endParaRPr>
          </a:p>
        </p:txBody>
      </p:sp>
      <p:pic>
        <p:nvPicPr>
          <p:cNvPr id="36866" name="Содержимое 3" descr="IMG_525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71938" y="214313"/>
            <a:ext cx="4214812" cy="6323012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Диплом за 1 место в номинации «Дебют» на конкурсе психологов</a:t>
            </a:r>
            <a:endParaRPr lang="ru-RU" dirty="0"/>
          </a:p>
        </p:txBody>
      </p:sp>
      <p:pic>
        <p:nvPicPr>
          <p:cNvPr id="37890" name="Содержимое 3" descr="IMG_429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3929063"/>
            <a:ext cx="4083050" cy="2722562"/>
          </a:xfrm>
          <a:noFill/>
        </p:spPr>
      </p:pic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2286000"/>
            <a:ext cx="28575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Рисунок 6" descr="IMG_432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1428750"/>
            <a:ext cx="4286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83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175924"/>
                </a:solidFill>
              </a:rPr>
              <a:t>Показ мастер-классов в Смоленщине</a:t>
            </a:r>
            <a:endParaRPr lang="ru-RU" b="1" dirty="0">
              <a:solidFill>
                <a:srgbClr val="175924"/>
              </a:solidFill>
            </a:endParaRPr>
          </a:p>
        </p:txBody>
      </p:sp>
      <p:pic>
        <p:nvPicPr>
          <p:cNvPr id="38914" name="Содержимое 3" descr="IMG_307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3286125"/>
            <a:ext cx="4970462" cy="3314700"/>
          </a:xfrm>
          <a:noFill/>
        </p:spPr>
      </p:pic>
      <p:pic>
        <p:nvPicPr>
          <p:cNvPr id="38915" name="Рисунок 6" descr="IMG_315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857250"/>
            <a:ext cx="5072062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Рисунок 7" descr="IMG_3098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1214438"/>
            <a:ext cx="35814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175924"/>
                </a:solidFill>
              </a:rPr>
              <a:t>Показ мастер-класса на районном М.О.</a:t>
            </a:r>
            <a:endParaRPr lang="ru-RU" sz="3200" b="1" dirty="0">
              <a:solidFill>
                <a:srgbClr val="175924"/>
              </a:solidFill>
            </a:endParaRPr>
          </a:p>
        </p:txBody>
      </p:sp>
      <p:pic>
        <p:nvPicPr>
          <p:cNvPr id="39938" name="Рисунок 4" descr="IMG_62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0"/>
            <a:ext cx="4826000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Содержимое 3" descr="IMG_6195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427413" y="1428750"/>
            <a:ext cx="5716587" cy="3811588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34442" cy="92869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175924"/>
                </a:solidFill>
              </a:rPr>
              <a:t>посещение районных мероприятий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175924"/>
              </a:solidFill>
            </a:endParaRPr>
          </a:p>
        </p:txBody>
      </p:sp>
      <p:pic>
        <p:nvPicPr>
          <p:cNvPr id="40962" name="Содержимое 3" descr="IMG_606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0" y="2143125"/>
            <a:ext cx="6042025" cy="4029075"/>
          </a:xfrm>
          <a:noFill/>
        </p:spPr>
      </p:pic>
      <p:sp>
        <p:nvSpPr>
          <p:cNvPr id="40963" name="Прямоугольник 4"/>
          <p:cNvSpPr>
            <a:spLocks noChangeArrowheads="1"/>
          </p:cNvSpPr>
          <p:nvPr/>
        </p:nvSpPr>
        <p:spPr bwMode="auto">
          <a:xfrm>
            <a:off x="0" y="2500313"/>
            <a:ext cx="278606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педагоги: </a:t>
            </a:r>
          </a:p>
          <a:p>
            <a:endParaRPr lang="ru-RU" sz="2000"/>
          </a:p>
          <a:p>
            <a:r>
              <a:rPr lang="ru-RU" sz="2000"/>
              <a:t>Шароглазова О.Н. </a:t>
            </a:r>
            <a:br>
              <a:rPr lang="ru-RU" sz="2000"/>
            </a:br>
            <a:r>
              <a:rPr lang="ru-RU" sz="2000"/>
              <a:t>Кучук А.С.</a:t>
            </a:r>
          </a:p>
          <a:p>
            <a:r>
              <a:rPr lang="ru-RU" sz="2000"/>
              <a:t>Петроградская М.В.</a:t>
            </a:r>
          </a:p>
          <a:p>
            <a:r>
              <a:rPr lang="ru-RU" sz="2000"/>
              <a:t>Степанова Д.Н.</a:t>
            </a:r>
          </a:p>
          <a:p>
            <a:r>
              <a:rPr lang="ru-RU" sz="2000"/>
              <a:t>Тарнаева М.В.</a:t>
            </a:r>
          </a:p>
          <a:p>
            <a:r>
              <a:rPr lang="ru-RU" sz="2000"/>
              <a:t>Петрушина Е.С. </a:t>
            </a:r>
          </a:p>
          <a:p>
            <a:r>
              <a:rPr lang="ru-RU" sz="2000"/>
              <a:t>Лещенко Е.С</a:t>
            </a:r>
            <a:r>
              <a:rPr lang="ru-RU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>
          <a:xfrm>
            <a:off x="250825" y="0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i="1" cap="none" smtClean="0">
                <a:solidFill>
                  <a:srgbClr val="1B6329"/>
                </a:solidFill>
                <a:effectLst/>
              </a:rPr>
              <a:t>Наши воспитанники принимали участие</a:t>
            </a:r>
            <a:br>
              <a:rPr lang="ru-RU" sz="2800" b="1" i="1" cap="none" smtClean="0">
                <a:solidFill>
                  <a:srgbClr val="1B6329"/>
                </a:solidFill>
                <a:effectLst/>
              </a:rPr>
            </a:br>
            <a:r>
              <a:rPr lang="ru-RU" sz="2800" b="1" i="1" cap="none" smtClean="0">
                <a:solidFill>
                  <a:srgbClr val="1B6329"/>
                </a:solidFill>
                <a:effectLst/>
              </a:rPr>
              <a:t>в конкурсах различного уровня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686800" cy="4883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1B6329"/>
                </a:solidFill>
                <a:latin typeface="Times New Roman" pitchFamily="18" charset="0"/>
              </a:rPr>
              <a:t>в муниципальных конкурсах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1B6329"/>
                </a:solidFill>
                <a:latin typeface="Times New Roman" pitchFamily="18" charset="0"/>
              </a:rPr>
              <a:t>    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в конкурсе детских рисунков «Профессии моих родителей» на конференции для педагогов-дошкольников Иркутского района «Шаг в будущее», январь 2015г: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u="sng" smtClean="0">
                <a:solidFill>
                  <a:srgbClr val="1B6329"/>
                </a:solidFill>
                <a:latin typeface="Times New Roman" pitchFamily="18" charset="0"/>
              </a:rPr>
              <a:t>сертификаты участия</a:t>
            </a:r>
            <a:r>
              <a:rPr lang="ru-RU" sz="2000" b="1" smtClean="0">
                <a:solidFill>
                  <a:srgbClr val="1B6329"/>
                </a:solidFill>
                <a:latin typeface="Times New Roman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Баженова Аня,               Лещенко Кирилл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Ахмедзянова Вика,       Михалютина Оксана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Бутузова Лена,              Шмелёв Саша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в конкурсе детских рисунков «Моя малая Родина» на конференции для педагогов-дошкольников Иркутского района «Шаг в будущее», январь 2015г: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u="sng" smtClean="0">
                <a:solidFill>
                  <a:srgbClr val="1B6329"/>
                </a:solidFill>
                <a:latin typeface="Times New Roman" pitchFamily="18" charset="0"/>
              </a:rPr>
              <a:t>сертификаты участия:</a:t>
            </a:r>
            <a:r>
              <a:rPr lang="ru-RU" sz="2000" b="1" smtClean="0">
                <a:solidFill>
                  <a:srgbClr val="1B6329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Солдатенко Миша,       Долгих Саша,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Перфильев Вадим,        Мовсесян Настя,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Левченко Маша,           Щербаков Стёпа,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Коломеец Виталина,    Голобоков Паша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u="sng" smtClean="0">
                <a:solidFill>
                  <a:srgbClr val="1B6329"/>
                </a:solidFill>
                <a:latin typeface="Times New Roman" pitchFamily="18" charset="0"/>
              </a:rPr>
              <a:t>Диплом за победу:</a:t>
            </a:r>
            <a:r>
              <a:rPr lang="ru-RU" sz="2000" b="1" smtClean="0">
                <a:solidFill>
                  <a:srgbClr val="1B6329"/>
                </a:solidFill>
                <a:latin typeface="Times New Roman" pitchFamily="18" charset="0"/>
              </a:rPr>
              <a:t>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Васильева Настя и Верхотурова Надя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16 сертификатов участия1  и Диплом победителей за совместную работу Васильева Настя и Верхотурова Надя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1 место в конкурсе детских работ                «Моя малая родина»</a:t>
            </a:r>
            <a:endParaRPr lang="ru-RU" dirty="0"/>
          </a:p>
        </p:txBody>
      </p:sp>
      <p:pic>
        <p:nvPicPr>
          <p:cNvPr id="43010" name="Содержимое 4" descr="IMG_166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30363" y="1554163"/>
            <a:ext cx="6035675" cy="4525962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 bwMode="auto">
          <a:xfrm>
            <a:off x="304800" y="-171450"/>
            <a:ext cx="8686800" cy="14668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b="1" cap="none" smtClean="0">
                <a:solidFill>
                  <a:srgbClr val="1B6329"/>
                </a:solidFill>
                <a:effectLst/>
              </a:rPr>
              <a:t>во всероссийских конкурсах</a:t>
            </a:r>
            <a:r>
              <a:rPr lang="ru-RU" cap="none" smtClean="0">
                <a:effectLst/>
              </a:rPr>
              <a:t> </a:t>
            </a:r>
            <a:br>
              <a:rPr lang="ru-RU" cap="none" smtClean="0">
                <a:effectLst/>
              </a:rPr>
            </a:br>
            <a:r>
              <a:rPr lang="ru-RU" sz="2000" b="1" i="1" cap="none" smtClean="0">
                <a:effectLst/>
              </a:rPr>
              <a:t>5 Дипломов победителей</a:t>
            </a:r>
            <a:r>
              <a:rPr lang="ru-RU" cap="none" smtClean="0">
                <a:effectLst/>
              </a:rPr>
              <a:t> 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>
          <a:xfrm>
            <a:off x="304800" y="1052513"/>
            <a:ext cx="8686800" cy="50276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Косогова Лиза, Участие - «Солнышко моё» с работой «Зацвели яблони», август 2014 интернет-портал «Аксиома успеха»: 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http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://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www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axi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us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ru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  Всероссийский сайт для детей, родителей и педагогов, Диплом победителя I место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Гаськова Соня, Участие - «Солнышко моё» с работой «Летом на море», август 2014 интернет-портал «Аксиома успеха»:  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http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://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www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axi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us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ru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   Всероссийский сайт для детей, родителей и педагогов, Диплом победителя I место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Долгих Саша, Участие - «Страна Кукляндия» с работой «Пони из города Понивиль», август 2014 интернет-портал «Аксиома успеха»: 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http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://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www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axi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us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ru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  Всероссийский сайт для детей, родителей и педагогов, Диплом победителя I место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Метешов Миша, Участие в I Всероссийском агитационном конкурсе «Из искры возгорится пламя» с работой «Пожарные спешат на помощь», август 2014 интернет-портал «Аксиома успеха»: 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http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://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www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axi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us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ru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  Всероссийский сайт для детей, родителей и педагогов, Диплом победителя I место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Солдатенко Миша, Участие в I Всероссийском агитационном конкурсе «из искры возгорится пламя» с работой «Огнеборец», август 2014 интернет-портал «Аксиома успеха»: 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http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://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www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axi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us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</a:rPr>
              <a:t>ru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</a:rPr>
              <a:t>  Всероссийский сайт для детей, родителей и педагогов, Диплом победителя I место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1B6329"/>
                </a:solidFill>
              </a:rPr>
              <a:t>«Активизировать работу по изучению и внедрению инновационных педагогических технологий и современных форм взаимодействия                            педагогов с детьми»</a:t>
            </a:r>
            <a:r>
              <a:rPr lang="ru-RU" sz="2400" dirty="0" smtClean="0">
                <a:solidFill>
                  <a:srgbClr val="1B6329"/>
                </a:solidFill>
              </a:rPr>
              <a:t> </a:t>
            </a:r>
            <a:endParaRPr lang="ru-RU" sz="2400" dirty="0">
              <a:solidFill>
                <a:srgbClr val="1B6329"/>
              </a:solidFill>
            </a:endParaRPr>
          </a:p>
        </p:txBody>
      </p: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357188" y="1785938"/>
            <a:ext cx="8607425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175924"/>
                </a:solidFill>
                <a:latin typeface="Times New Roman" pitchFamily="18" charset="0"/>
              </a:rPr>
              <a:t>1. </a:t>
            </a:r>
            <a:r>
              <a:rPr lang="ru-RU" sz="2400" b="1">
                <a:solidFill>
                  <a:srgbClr val="175924"/>
                </a:solidFill>
                <a:latin typeface="Times New Roman" pitchFamily="18" charset="0"/>
              </a:rPr>
              <a:t>Проведён педсовет «Внедрение педагогических технологий и современных форм взаимодействия с детьми»</a:t>
            </a:r>
            <a:endParaRPr lang="ru-RU" sz="2000" b="1">
              <a:solidFill>
                <a:srgbClr val="175924"/>
              </a:solidFill>
              <a:latin typeface="Times New Roman" pitchFamily="18" charset="0"/>
            </a:endParaRPr>
          </a:p>
          <a:p>
            <a:r>
              <a:rPr lang="ru-RU" sz="2000" b="1" u="sng">
                <a:latin typeface="Times New Roman" pitchFamily="18" charset="0"/>
              </a:rPr>
              <a:t>Познакомились с основными критериями, структурой педагогических технологий. Рассмотрели отличительные особенности педагогических технологий:   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</a:rPr>
              <a:t>технология портфолио дошкольника и педагога,</a:t>
            </a:r>
          </a:p>
          <a:p>
            <a:endParaRPr lang="ru-RU" sz="2000" b="1"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</a:rPr>
              <a:t>Тарасова Т.Н. представила «Компьютерные (новые информационные технологии) обучения». Плюсы и ошибки применения ИКТ в образовательном процессе.</a:t>
            </a:r>
          </a:p>
          <a:p>
            <a:endParaRPr lang="ru-RU" sz="2000" b="1"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</a:rPr>
              <a:t>Стрельченко Т.В. поделилась опытом использования на практике здоровьесберегающих технологий.</a:t>
            </a:r>
          </a:p>
          <a:p>
            <a:endParaRPr lang="ru-RU" sz="2000" b="1"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</a:rPr>
              <a:t>Евдокимова И.Ю. поделилась опытом использования игровых технологий для развития речи дошкольников.</a:t>
            </a:r>
          </a:p>
          <a:p>
            <a:endParaRPr lang="ru-RU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cap="none" smtClean="0">
                <a:solidFill>
                  <a:srgbClr val="1B6329"/>
                </a:solidFill>
                <a:effectLst/>
              </a:rPr>
              <a:t>Участие воспитанников в международных конкурсах</a:t>
            </a:r>
            <a:endParaRPr lang="ru-RU" sz="2800" cap="none" smtClean="0">
              <a:solidFill>
                <a:srgbClr val="1B6329"/>
              </a:solidFill>
              <a:effectLst/>
            </a:endParaRP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smtClean="0">
                <a:latin typeface="Times New Roman" pitchFamily="18" charset="0"/>
              </a:rPr>
              <a:t>2 сертификата участия: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Кузнецова Алиса, Участие в международном  детском творческом конкурсе «Летнее вдохновение», июль 2014 образовательный портал </a:t>
            </a:r>
            <a:r>
              <a:rPr lang="en-US" sz="2800" smtClean="0">
                <a:hlinkClick r:id="rId2"/>
              </a:rPr>
              <a:t>www</a:t>
            </a:r>
            <a:r>
              <a:rPr lang="ru-RU" sz="2800" smtClean="0">
                <a:hlinkClick r:id="rId2"/>
              </a:rPr>
              <a:t>.</a:t>
            </a:r>
            <a:r>
              <a:rPr lang="en-US" sz="2800" smtClean="0">
                <a:hlinkClick r:id="rId2"/>
              </a:rPr>
              <a:t>maam</a:t>
            </a:r>
            <a:r>
              <a:rPr lang="ru-RU" sz="2800" smtClean="0">
                <a:hlinkClick r:id="rId2"/>
              </a:rPr>
              <a:t>.</a:t>
            </a:r>
            <a:r>
              <a:rPr lang="en-US" sz="2800" smtClean="0">
                <a:hlinkClick r:id="rId2"/>
              </a:rPr>
              <a:t>ru</a:t>
            </a:r>
            <a:r>
              <a:rPr lang="ru-RU" sz="2800" smtClean="0"/>
              <a:t> диплом участника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Баженова Аня, Участие в международном  детском творческом конкурсе поделок, июль 2014 образовательный портал </a:t>
            </a:r>
            <a:r>
              <a:rPr lang="en-US" sz="2800" smtClean="0">
                <a:hlinkClick r:id="rId2"/>
              </a:rPr>
              <a:t>www</a:t>
            </a:r>
            <a:r>
              <a:rPr lang="ru-RU" sz="2800" smtClean="0">
                <a:hlinkClick r:id="rId2"/>
              </a:rPr>
              <a:t>.</a:t>
            </a:r>
            <a:r>
              <a:rPr lang="en-US" sz="2800" smtClean="0">
                <a:hlinkClick r:id="rId2"/>
              </a:rPr>
              <a:t>maam</a:t>
            </a:r>
            <a:r>
              <a:rPr lang="ru-RU" sz="2800" smtClean="0">
                <a:hlinkClick r:id="rId2"/>
              </a:rPr>
              <a:t>.</a:t>
            </a:r>
            <a:r>
              <a:rPr lang="en-US" sz="2800" smtClean="0">
                <a:hlinkClick r:id="rId2"/>
              </a:rPr>
              <a:t>ru</a:t>
            </a:r>
            <a:r>
              <a:rPr lang="ru-RU" sz="2800" smtClean="0"/>
              <a:t>  диплом участника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04350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175924"/>
                </a:solidFill>
              </a:rPr>
              <a:t>Чтобы выявить эффективность организации методической работы в учреждении,</a:t>
            </a:r>
            <a:r>
              <a:rPr lang="ru-RU" dirty="0" smtClean="0">
                <a:solidFill>
                  <a:srgbClr val="175924"/>
                </a:solidFill>
              </a:rPr>
              <a:t> </a:t>
            </a:r>
            <a:r>
              <a:rPr lang="ru-RU" b="1" i="1" dirty="0" smtClean="0">
                <a:solidFill>
                  <a:srgbClr val="175924"/>
                </a:solidFill>
              </a:rPr>
              <a:t>было проведено анкетирование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800" b="1" i="1" dirty="0" smtClean="0"/>
              <a:t>Анализ     анкетирования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9144000" cy="900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175924"/>
                </a:solidFill>
              </a:rPr>
              <a:t>Предлагаю в 2015-2016 г решению задач: </a:t>
            </a:r>
            <a:endParaRPr lang="ru-RU" dirty="0" smtClean="0">
              <a:solidFill>
                <a:srgbClr val="175924"/>
              </a:solidFill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xfrm>
            <a:off x="142875" y="1428750"/>
            <a:ext cx="8848725" cy="4651375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v"/>
            </a:pPr>
            <a:r>
              <a:rPr lang="ru-RU" b="1" smtClean="0">
                <a:solidFill>
                  <a:srgbClr val="91581F"/>
                </a:solidFill>
              </a:rPr>
              <a:t>Внедрение ИКТ в образовательный процесс, создание картотеки электронных ресурсов ДОУ. (У нас уже много наработанного материала) </a:t>
            </a:r>
          </a:p>
          <a:p>
            <a:pPr lvl="1" eaLnBrk="1" hangingPunct="1">
              <a:buFont typeface="Wingdings 2" pitchFamily="18" charset="2"/>
              <a:buNone/>
            </a:pPr>
            <a:endParaRPr lang="ru-RU" b="1" smtClean="0">
              <a:solidFill>
                <a:srgbClr val="91581F"/>
              </a:solidFill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ru-RU" b="1" smtClean="0">
                <a:solidFill>
                  <a:srgbClr val="91581F"/>
                </a:solidFill>
              </a:rPr>
              <a:t>Внедрение здоровьесберегающих технологий</a:t>
            </a:r>
          </a:p>
          <a:p>
            <a:pPr lvl="1" eaLnBrk="1" hangingPunct="1">
              <a:buFont typeface="Wingdings 2" pitchFamily="18" charset="2"/>
              <a:buNone/>
            </a:pPr>
            <a:endParaRPr lang="ru-RU" sz="2400" b="1" smtClean="0">
              <a:solidFill>
                <a:srgbClr val="91581F"/>
              </a:solidFill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ru-RU" b="1" smtClean="0">
                <a:solidFill>
                  <a:srgbClr val="91581F"/>
                </a:solidFill>
              </a:rPr>
              <a:t>«Продолжать совершенствовать умения педагогов реализовывать основную образовательную программу МДОУ в соответствии с ФГОС ДО». </a:t>
            </a:r>
            <a:endParaRPr lang="ru-RU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2925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600" b="1" dirty="0" smtClean="0">
                <a:solidFill>
                  <a:srgbClr val="175924"/>
                </a:solidFill>
              </a:rPr>
              <a:t>Задача!!!</a:t>
            </a:r>
            <a:r>
              <a:rPr lang="ru-RU" sz="4800" b="1" dirty="0" smtClean="0">
                <a:solidFill>
                  <a:srgbClr val="175924"/>
                </a:solidFill>
              </a:rPr>
              <a:t/>
            </a:r>
            <a:br>
              <a:rPr lang="ru-RU" sz="4800" b="1" dirty="0" smtClean="0">
                <a:solidFill>
                  <a:srgbClr val="175924"/>
                </a:solidFill>
              </a:rPr>
            </a:br>
            <a:r>
              <a:rPr lang="ru-RU" sz="4800" b="1" dirty="0" smtClean="0">
                <a:solidFill>
                  <a:srgbClr val="175924"/>
                </a:solidFill>
              </a:rPr>
              <a:t/>
            </a:r>
            <a:br>
              <a:rPr lang="ru-RU" sz="4800" b="1" dirty="0" smtClean="0">
                <a:solidFill>
                  <a:srgbClr val="175924"/>
                </a:solidFill>
              </a:rPr>
            </a:br>
            <a:r>
              <a:rPr lang="ru-RU" sz="4800" b="1" dirty="0" smtClean="0">
                <a:solidFill>
                  <a:srgbClr val="175924"/>
                </a:solidFill>
              </a:rPr>
              <a:t> за лето обустроить </a:t>
            </a:r>
            <a:br>
              <a:rPr lang="ru-RU" sz="4800" b="1" dirty="0" smtClean="0">
                <a:solidFill>
                  <a:srgbClr val="175924"/>
                </a:solidFill>
              </a:rPr>
            </a:br>
            <a:r>
              <a:rPr lang="ru-RU" sz="4800" b="1" dirty="0" smtClean="0">
                <a:solidFill>
                  <a:srgbClr val="175924"/>
                </a:solidFill>
              </a:rPr>
              <a:t>развивающую предметно-пространственную среду </a:t>
            </a:r>
            <a:br>
              <a:rPr lang="ru-RU" sz="4800" b="1" dirty="0" smtClean="0">
                <a:solidFill>
                  <a:srgbClr val="175924"/>
                </a:solidFill>
              </a:rPr>
            </a:br>
            <a:r>
              <a:rPr lang="ru-RU" sz="4800" b="1" dirty="0" smtClean="0">
                <a:solidFill>
                  <a:srgbClr val="175924"/>
                </a:solidFill>
              </a:rPr>
              <a:t>по ФГОС</a:t>
            </a:r>
            <a:r>
              <a:rPr lang="ru-RU" dirty="0" smtClean="0">
                <a:solidFill>
                  <a:srgbClr val="175924"/>
                </a:solidFill>
              </a:rPr>
              <a:t/>
            </a:r>
            <a:br>
              <a:rPr lang="ru-RU" dirty="0" smtClean="0">
                <a:solidFill>
                  <a:srgbClr val="175924"/>
                </a:solidFill>
              </a:rPr>
            </a:br>
            <a:endParaRPr lang="ru-RU" dirty="0">
              <a:solidFill>
                <a:srgbClr val="17592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3"/>
          <p:cNvSpPr>
            <a:spLocks noChangeArrowheads="1"/>
          </p:cNvSpPr>
          <p:nvPr/>
        </p:nvSpPr>
        <p:spPr bwMode="auto">
          <a:xfrm>
            <a:off x="250825" y="404813"/>
            <a:ext cx="889317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175924"/>
                </a:solidFill>
                <a:latin typeface="Times New Roman" pitchFamily="18" charset="0"/>
              </a:rPr>
              <a:t>Проведён семинар «Проектная деятельность,                        как современная форма организации                              образовательного процесса»</a:t>
            </a:r>
          </a:p>
          <a:p>
            <a:endParaRPr lang="ru-RU" sz="3200" b="1" i="1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>
                <a:latin typeface="Times New Roman" pitchFamily="18" charset="0"/>
              </a:rPr>
              <a:t> Ознакомились с теорией проектной деятельности.</a:t>
            </a:r>
          </a:p>
          <a:p>
            <a:endParaRPr lang="ru-RU" sz="2400" b="1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>
                <a:latin typeface="Times New Roman" pitchFamily="18" charset="0"/>
              </a:rPr>
              <a:t>Рассмотрели специфику организации проекта на примере проекта «Семья».</a:t>
            </a:r>
          </a:p>
          <a:p>
            <a:endParaRPr lang="ru-RU" sz="2400" b="1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>
                <a:latin typeface="Times New Roman" pitchFamily="18" charset="0"/>
              </a:rPr>
              <a:t>Воспитатели средней группы №1 представили педагогам презентацию своего опыта – проект «Покормите птиц зимой».  </a:t>
            </a:r>
          </a:p>
          <a:p>
            <a:endParaRPr lang="ru-RU" sz="2400" b="1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>
                <a:latin typeface="Times New Roman" pitchFamily="18" charset="0"/>
              </a:rPr>
              <a:t>Наши педагоги участвовали в конкурсе «Проектная деятельность в ДОУ» (6 человек), где заняли </a:t>
            </a:r>
            <a:r>
              <a:rPr lang="en-US" sz="2400" b="1">
                <a:latin typeface="Times New Roman" pitchFamily="18" charset="0"/>
              </a:rPr>
              <a:t>II</a:t>
            </a:r>
            <a:r>
              <a:rPr lang="ru-RU" sz="2400" b="1">
                <a:latin typeface="Times New Roman" pitchFamily="18" charset="0"/>
              </a:rPr>
              <a:t> место (всего на конкурсе было представлено 17 проектов).</a:t>
            </a:r>
          </a:p>
          <a:p>
            <a:endParaRPr lang="ru-RU" sz="2000" b="1" i="1">
              <a:latin typeface="Times New Roman" pitchFamily="18" charset="0"/>
            </a:endParaRPr>
          </a:p>
          <a:p>
            <a:endParaRPr lang="ru-RU" sz="2000" b="1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1B6329"/>
                </a:solidFill>
              </a:rPr>
              <a:t>задача </a:t>
            </a:r>
            <a:r>
              <a:rPr lang="ru-RU" sz="2400" b="1" dirty="0" smtClean="0">
                <a:solidFill>
                  <a:srgbClr val="1B6329"/>
                </a:solidFill>
              </a:rPr>
              <a:t>«Совершенствование работы по художественно-эстетическому развитию детей через изучение опыта работы педагогов и мастер-классы»</a:t>
            </a:r>
            <a:endParaRPr lang="ru-RU" sz="2400" dirty="0">
              <a:solidFill>
                <a:srgbClr val="1B6329"/>
              </a:solidFill>
            </a:endParaRPr>
          </a:p>
        </p:txBody>
      </p:sp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214313" y="1500188"/>
            <a:ext cx="8929687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85540A"/>
                </a:solidFill>
                <a:latin typeface="Times New Roman" pitchFamily="18" charset="0"/>
              </a:rPr>
              <a:t>Проведён тематический контроль: «Создание условий для художественно-эстетического развития детей»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85540A"/>
                </a:solidFill>
                <a:latin typeface="Times New Roman" pitchFamily="18" charset="0"/>
              </a:rPr>
              <a:t>Проведён педсовет «Организация и эффективность работы по художественно-эстетическому развитию детей»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85540A"/>
                </a:solidFill>
                <a:latin typeface="Times New Roman" pitchFamily="18" charset="0"/>
              </a:rPr>
              <a:t>начали действовать 3 кружка:</a:t>
            </a:r>
          </a:p>
          <a:p>
            <a:r>
              <a:rPr lang="ru-RU" sz="2000" b="1">
                <a:latin typeface="Times New Roman" pitchFamily="18" charset="0"/>
              </a:rPr>
              <a:t>- кружок «Мастерская чудес из бумаги» (Тарасова Т.Н.)</a:t>
            </a:r>
          </a:p>
          <a:p>
            <a:r>
              <a:rPr lang="ru-RU" sz="2000" b="1">
                <a:latin typeface="Times New Roman" pitchFamily="18" charset="0"/>
              </a:rPr>
              <a:t>- кружок «Удивительный мир папье-маше» (Стрельченко Т.В.) </a:t>
            </a:r>
          </a:p>
          <a:p>
            <a:r>
              <a:rPr lang="ru-RU" sz="2000" b="1">
                <a:latin typeface="Times New Roman" pitchFamily="18" charset="0"/>
              </a:rPr>
              <a:t>- студия «Волшебный фантик» (Казанцева Г.И.)(задействовано 46 детей) Проходили отчётные выставки : «Волшебная бумага» и «Удивительный мир папье-маше».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85540A"/>
                </a:solidFill>
                <a:latin typeface="Times New Roman" pitchFamily="18" charset="0"/>
              </a:rPr>
              <a:t>Была проведена «Ярмарка педагогических идей» с показом мастер-классов:</a:t>
            </a:r>
          </a:p>
          <a:p>
            <a:r>
              <a:rPr lang="ru-RU" sz="2000" b="1">
                <a:latin typeface="Times New Roman" pitchFamily="18" charset="0"/>
              </a:rPr>
              <a:t>- «Художественный труд в ДОУ с использованием фантиков» (</a:t>
            </a:r>
            <a:r>
              <a:rPr lang="ru-RU" b="1">
                <a:latin typeface="Times New Roman" pitchFamily="18" charset="0"/>
              </a:rPr>
              <a:t>Казанцева Г.И.</a:t>
            </a:r>
            <a:r>
              <a:rPr lang="ru-RU" sz="2000" b="1">
                <a:latin typeface="Times New Roman" pitchFamily="18" charset="0"/>
              </a:rPr>
              <a:t>)</a:t>
            </a:r>
          </a:p>
          <a:p>
            <a:r>
              <a:rPr lang="ru-RU" sz="2000" b="1">
                <a:latin typeface="Times New Roman" pitchFamily="18" charset="0"/>
              </a:rPr>
              <a:t>- «Использование сенсорной юбки для сенсорного развития детей» </a:t>
            </a:r>
            <a:r>
              <a:rPr lang="ru-RU" b="1">
                <a:latin typeface="Times New Roman" pitchFamily="18" charset="0"/>
              </a:rPr>
              <a:t>(Петрушина Е.С.) </a:t>
            </a:r>
            <a:endParaRPr lang="ru-RU" sz="2000" b="1">
              <a:latin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</a:rPr>
              <a:t>- «Рисование пластилиновыми жгутиками» </a:t>
            </a:r>
            <a:r>
              <a:rPr lang="ru-RU" b="1">
                <a:latin typeface="Times New Roman" pitchFamily="18" charset="0"/>
              </a:rPr>
              <a:t>(Тарнаева М.В.) </a:t>
            </a:r>
            <a:endParaRPr lang="ru-RU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b="1">
              <a:solidFill>
                <a:srgbClr val="0D3114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50"/>
            <a:ext cx="8991600" cy="657225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4300" b="1" dirty="0" smtClean="0">
                <a:solidFill>
                  <a:srgbClr val="175924"/>
                </a:solidFill>
              </a:rPr>
              <a:t>Проведение выставок в ДОУ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ru-RU" sz="16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«Весёлый Дед Мороз»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«Волшебная бумага»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Выставка поделок из разного материала «Народная игрушка своими руками»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Выставка поделок из сердец «Наши сердца ко дню святого Валентина»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Выставка поделок из разного материала «Военная техника»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Выставка совместного творчества педагогов и детей «Защитники земли русской»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Выставка совместного творчества педагогов и детей «Дымковская игрушка»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«Дыхание весны»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Выставка поделок из разного материала «Вальс цветов»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Выставка совместного творчества педагогов и детей «Истории на тарелочках»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Выставка поделок из разного материала «Великая Победа»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«Солнышко моё»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Выставка поделок «Лесная поляна»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Отчётная выставка кружка «Изделия из папье-маше»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313" y="34925"/>
            <a:ext cx="8501062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3200" b="1">
                <a:solidFill>
                  <a:srgbClr val="1B6329"/>
                </a:solidFill>
                <a:latin typeface="Franklin Gothic Medium" pitchFamily="34" charset="0"/>
                <a:ea typeface="Times New Roman" pitchFamily="18" charset="0"/>
                <a:cs typeface="Arial" charset="0"/>
              </a:rPr>
              <a:t>Проведение фотовыставок в ДОУ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«Мы играем» воспитатели старшей №2 группы 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«Ребятам о зверятах» воспитатели подг.№2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Фотоотчёт тематического занятия в Доме Культуры п. Маркова «История новогодней игрушки» воспитатели старшей №2 группы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Фотоотчёт по краткосрочному проекту «Музыкальная гостиная» Коршунова С.А., Казанцева Г.И.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Фотоотчёт мастер-класса для родителей «Плетение косичек» воспитателей средней №2 группы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Фотоотчёт  организации образовательного процесса с привлечением родителей «Моя мама – медсестра» в средней №1 группе 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Фотоотчёт музыкального руководителя Коршуновой С.А. «Мы – наследники победы» 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Фотоотчёт воспитателей средней №2 группы «Драматизация сказки «Теремок»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1B6329"/>
                </a:solidFill>
              </a:rPr>
              <a:t>задача «Обогащение содержания работы через поиск новых форм взаимодействия с социумом (семьей, общественными организациями)»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357188" y="1500188"/>
            <a:ext cx="8072437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>
              <a:buFont typeface="Wingdings" pitchFamily="2" charset="2"/>
              <a:buChar char="v"/>
              <a:tabLst>
                <a:tab pos="228600" algn="l"/>
              </a:tabLst>
            </a:pPr>
            <a:r>
              <a:rPr lang="ru-RU" sz="2400" b="1">
                <a:solidFill>
                  <a:srgbClr val="1B6329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Имеется утверждённое перспективное планирование «Взаимодействие с семьями воспитанников»</a:t>
            </a:r>
          </a:p>
          <a:p>
            <a:pPr indent="342900" algn="just">
              <a:buFont typeface="Wingdings" pitchFamily="2" charset="2"/>
              <a:buChar char="v"/>
              <a:tabLst>
                <a:tab pos="228600" algn="l"/>
              </a:tabLst>
            </a:pPr>
            <a:endParaRPr lang="ru-RU" sz="2400" b="1">
              <a:solidFill>
                <a:srgbClr val="1B6329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indent="342900" algn="just">
              <a:buFont typeface="Wingdings" pitchFamily="2" charset="2"/>
              <a:buChar char="v"/>
              <a:tabLst>
                <a:tab pos="228600" algn="l"/>
              </a:tabLst>
            </a:pPr>
            <a:r>
              <a:rPr lang="ru-RU" sz="2400" b="1">
                <a:solidFill>
                  <a:srgbClr val="1B6329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Проведён педсовет</a:t>
            </a:r>
          </a:p>
          <a:p>
            <a:pPr indent="342900"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Был обобщён имеющийся опыт ДОУ «Вовлечение родителей в образовательный процесс через совместное творчество педагогов, детей и родителей». </a:t>
            </a:r>
          </a:p>
          <a:p>
            <a:pPr indent="342900"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Лещенко Е.С. поделилась с педагогами опытом «Привлечение родителей к созданию фотогазет-презентаций в рамках тематического блока» </a:t>
            </a:r>
          </a:p>
          <a:p>
            <a:pPr indent="342900"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Тарасова Т.Н. представила свой опыт «Привлечение родителей к образовательному процессу через ознакомление с трудом взрослых».</a:t>
            </a:r>
          </a:p>
          <a:p>
            <a:pPr indent="342900" algn="just" eaLnBrk="0" hangingPunct="0">
              <a:tabLst>
                <a:tab pos="228600" algn="l"/>
              </a:tabLst>
            </a:pPr>
            <a:endParaRPr lang="ru-RU" sz="2000" b="1"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22225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2800" b="1">
                <a:solidFill>
                  <a:srgbClr val="1B6329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Педагоги успешно взаимодействуют с семьями вовлекая их в образовательный процесс:</a:t>
            </a:r>
          </a:p>
          <a:p>
            <a:pPr indent="342900" algn="just"/>
            <a:endParaRPr lang="ru-RU" sz="2400"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indent="342900" algn="just"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Times New Roman" pitchFamily="18" charset="0"/>
                <a:cs typeface="Arial" charset="0"/>
              </a:rPr>
              <a:t>Создание детских газет-презентаций, персональных выставок детского творчества в группах и ДОУ.</a:t>
            </a:r>
          </a:p>
          <a:p>
            <a:pPr indent="342900" algn="just"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Times New Roman" pitchFamily="18" charset="0"/>
                <a:cs typeface="Arial" charset="0"/>
              </a:rPr>
              <a:t>Создание генеалогического древа, герба своей семьи во время изучения тематического блока «Мой дом. Моя семья» в проектной деятельности «Моя родословная».(Воспитатели старш. №3 и подг. №3 групп)</a:t>
            </a:r>
          </a:p>
          <a:p>
            <a:pPr indent="342900" algn="just"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Times New Roman" pitchFamily="18" charset="0"/>
                <a:cs typeface="Arial" charset="0"/>
              </a:rPr>
              <a:t>Тарасова Т.Н. подготовительной к школе №1 группы  привлекала дедушку к проведению занятия «Мой дедушка – пчеловод» в рамках проведения проекта «Эти удивительные пчёлы». </a:t>
            </a:r>
          </a:p>
          <a:p>
            <a:pPr indent="342900" algn="just"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Times New Roman" pitchFamily="18" charset="0"/>
                <a:cs typeface="Arial" charset="0"/>
              </a:rPr>
              <a:t>Воспитатели старшей №3 - к участию в конкурсе «Кормушка для пернатых друзей», «Составление букетов из природного материала». Организовывали в группе выставки: «Новогодняя игрушка моей семьи», «Подушечки-думочки»</a:t>
            </a:r>
          </a:p>
          <a:p>
            <a:pPr indent="342900" algn="just"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Times New Roman" pitchFamily="18" charset="0"/>
                <a:cs typeface="Arial" charset="0"/>
              </a:rPr>
              <a:t>Воспитатели средней группы №1 - создание презентаций «Птицы», дети выступали перед сверстниками во время проекта «Птичку жалко». Показали родителям мастер-классы: «Изготовление снегиря из ниток» и  «Рисование пластилиновыми жгутиками». С привлечением  родителей в этой группе проводилось для детей интересное занятие: «Моя мама – медсестра».  </a:t>
            </a:r>
          </a:p>
          <a:p>
            <a:pPr indent="342900" algn="just"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Times New Roman" pitchFamily="18" charset="0"/>
                <a:cs typeface="Arial" charset="0"/>
              </a:rPr>
              <a:t>Шкарпетова Г.Ю., Евдокимова И.Ю. - создание презентаций о деревьях в рамках проведения проекта «В лесу родилась ёлочка и пусть в лесу живёт».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276</TotalTime>
  <Words>1700</Words>
  <PresentationFormat>Экран (4:3)</PresentationFormat>
  <Paragraphs>205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33</vt:i4>
      </vt:variant>
    </vt:vector>
  </HeadingPairs>
  <TitlesOfParts>
    <vt:vector size="49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Взаимодействие с социумом Сотрудничество со школой</vt:lpstr>
      <vt:lpstr>Сотрудничество с Марковским Домом Культуры и «Марковской поселковой библиотекой»</vt:lpstr>
      <vt:lpstr>Слайд 13</vt:lpstr>
      <vt:lpstr>Сотрудничество  с союзом пенсионеров п.Маркова</vt:lpstr>
      <vt:lpstr>Сотрудничество с театрами г. Иркутска</vt:lpstr>
      <vt:lpstr>Слайд 16</vt:lpstr>
      <vt:lpstr>Слайд 17</vt:lpstr>
      <vt:lpstr>Слайд 18</vt:lpstr>
      <vt:lpstr>Повышение самообразования через курсы повышения квалификации</vt:lpstr>
      <vt:lpstr>Обмен опытом педагогической работы на Всероссийском уровне через участие в конкурсах на интернет ресурсах:  </vt:lpstr>
      <vt:lpstr>Участие в конкурсах педагогического мастерства, семинарах и методических объединениях для педагогов Иркутского района: </vt:lpstr>
      <vt:lpstr>Слайд 22</vt:lpstr>
      <vt:lpstr>Слайд 23</vt:lpstr>
      <vt:lpstr>Слайд 24</vt:lpstr>
      <vt:lpstr>Слайд 25</vt:lpstr>
      <vt:lpstr>Слайд 26</vt:lpstr>
      <vt:lpstr>Наши воспитанники принимали участие в конкурсах различного уровня</vt:lpstr>
      <vt:lpstr>Слайд 28</vt:lpstr>
      <vt:lpstr>во всероссийских конкурсах  5 Дипломов победителей </vt:lpstr>
      <vt:lpstr>Участие воспитанников в международных конкурсах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 методической РАБОТЫ  2014-2015 г.</dc:title>
  <dc:creator>Admin</dc:creator>
  <cp:lastModifiedBy>Admin</cp:lastModifiedBy>
  <cp:revision>81</cp:revision>
  <dcterms:created xsi:type="dcterms:W3CDTF">2015-05-25T07:37:39Z</dcterms:created>
  <dcterms:modified xsi:type="dcterms:W3CDTF">2015-06-28T12:24:27Z</dcterms:modified>
</cp:coreProperties>
</file>