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75" r:id="rId2"/>
    <p:sldId id="257" r:id="rId3"/>
    <p:sldId id="258" r:id="rId4"/>
    <p:sldId id="260" r:id="rId5"/>
    <p:sldId id="267" r:id="rId6"/>
    <p:sldId id="261" r:id="rId7"/>
    <p:sldId id="266" r:id="rId8"/>
    <p:sldId id="271" r:id="rId9"/>
    <p:sldId id="265" r:id="rId10"/>
    <p:sldId id="270" r:id="rId11"/>
    <p:sldId id="277" r:id="rId12"/>
    <p:sldId id="264" r:id="rId13"/>
    <p:sldId id="268" r:id="rId14"/>
    <p:sldId id="278" r:id="rId15"/>
    <p:sldId id="274" r:id="rId16"/>
    <p:sldId id="272" r:id="rId17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</p:showPr>
  <p:clrMru>
    <a:srgbClr val="FFFF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809" autoAdjust="0"/>
    <p:restoredTop sz="94717" autoAdjust="0"/>
  </p:normalViewPr>
  <p:slideViewPr>
    <p:cSldViewPr>
      <p:cViewPr varScale="1">
        <p:scale>
          <a:sx n="34" d="100"/>
          <a:sy n="34" d="100"/>
        </p:scale>
        <p:origin x="-630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751173DD-B255-49B9-9490-2599812C049C}" type="datetimeFigureOut">
              <a:rPr lang="ru-RU"/>
              <a:pPr>
                <a:defRPr/>
              </a:pPr>
              <a:t>14.06.2015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B428E567-AE9E-4434-8AA2-F8E5AB27F69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026055-ACAA-454B-963F-8B5054DBEC1D}" type="datetimeFigureOut">
              <a:rPr lang="ru-RU"/>
              <a:pPr>
                <a:defRPr/>
              </a:pPr>
              <a:t>14.06.2015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941799-6BBA-4AB6-B668-33CAC534D66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4F5852-1A6A-463F-81EC-D41DA5483F38}" type="datetimeFigureOut">
              <a:rPr lang="ru-RU"/>
              <a:pPr>
                <a:defRPr/>
              </a:pPr>
              <a:t>14.06.2015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FF5EB5-547B-43E6-BEF9-01698732A96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000003-8DEA-45DC-9CCD-02F79A74FFCB}" type="datetimeFigureOut">
              <a:rPr lang="ru-RU"/>
              <a:pPr>
                <a:defRPr/>
              </a:pPr>
              <a:t>14.06.2015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122ECA-7B97-4E1E-8F79-2B321151F10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74AA2B-0137-4492-86EC-DD28BB5E8673}" type="datetimeFigureOut">
              <a:rPr lang="ru-RU"/>
              <a:pPr>
                <a:defRPr/>
              </a:pPr>
              <a:t>14.06.2015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EC94CA-4B0F-43F8-B2E7-E541518F06B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45D9AC-0D48-461A-9E58-6AF3A731795B}" type="datetimeFigureOut">
              <a:rPr lang="ru-RU"/>
              <a:pPr>
                <a:defRPr/>
              </a:pPr>
              <a:t>14.06.2015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9DC87D-BDF9-46D9-9112-2A9218E97E4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EFD142-3E5C-47EA-AC8C-DF6C2C376648}" type="datetimeFigureOut">
              <a:rPr lang="ru-RU"/>
              <a:pPr>
                <a:defRPr/>
              </a:pPr>
              <a:t>14.06.2015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FDD6B5-2B3C-4466-93F1-ECDAAA95C5C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6BCBE4-59CC-4587-8AB3-FF89B1ED519A}" type="datetimeFigureOut">
              <a:rPr lang="ru-RU"/>
              <a:pPr>
                <a:defRPr/>
              </a:pPr>
              <a:t>14.06.2015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8D409B-C78E-4FCB-8A63-687E0176A23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E48015-9777-40B4-8ACB-E88D98EB0DEC}" type="datetimeFigureOut">
              <a:rPr lang="ru-RU"/>
              <a:pPr>
                <a:defRPr/>
              </a:pPr>
              <a:t>14.06.2015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9BACBB-4D01-40F2-BFB2-4BDF2DEC57E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F8E569-A0FE-4C82-999A-1E02EB1CE798}" type="datetimeFigureOut">
              <a:rPr lang="ru-RU"/>
              <a:pPr>
                <a:defRPr/>
              </a:pPr>
              <a:t>14.06.2015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1600BA-C9C0-4160-9159-9F0163FB010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AB9EE1-8DC8-4EFB-BC30-EA12D6084228}" type="datetimeFigureOut">
              <a:rPr lang="ru-RU"/>
              <a:pPr>
                <a:defRPr/>
              </a:pPr>
              <a:t>14.06.2015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732DE1-1FF0-4C63-B558-F25B1710539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4ECACE-516B-4676-B1B1-EA22145D4B88}" type="datetimeFigureOut">
              <a:rPr lang="ru-RU"/>
              <a:pPr>
                <a:defRPr/>
              </a:pPr>
              <a:t>14.06.2015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F27F0F-167E-496B-A1BD-4B5073448DE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0F06DD56-2F93-4BA5-B518-169F55604FC3}" type="datetimeFigureOut">
              <a:rPr lang="ru-RU"/>
              <a:pPr>
                <a:defRPr/>
              </a:pPr>
              <a:t>14.06.2015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B08D5D12-5656-41FF-B7B4-0A66C5EC026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&#1055;&#1088;&#1077;&#1079;&#1077;&#1085;&#1090;&#1072;&#1094;&#1080;&#1103;%20&#1055;&#1088;&#1077;&#1076;&#1084;&#1077;&#1090;&#1085;&#1086;-&#1088;&#1072;&#1079;&#1074;&#1080;&#1074;&#1072;&#1102;&#1097;&#1072;&#1103;%20&#1089;&#1088;&#1077;&#1076;&#1072;.pptx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Users\&#1089;&#1077;&#1088;&#1080;&#1082;&#1086;&#1074;&#1072;\Desktop\mix_8m21s%20(audio-joiner.com).mp3" TargetMode="Externa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7" name="Рисунок 1" descr="1735344-74271dd62d6b353e.jpg"/>
          <p:cNvPicPr>
            <a:picLocks noChangeAspect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-14288"/>
            <a:ext cx="9144000" cy="687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0" y="500063"/>
            <a:ext cx="9144000" cy="47085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6000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  <a:ea typeface="Angsana New"/>
                <a:cs typeface="Angsana New"/>
              </a:rPr>
              <a:t>Предметно – </a:t>
            </a:r>
            <a:r>
              <a:rPr lang="ru-RU" sz="6000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  <a:ea typeface="Angsana New"/>
                <a:cs typeface="Angsana New"/>
                <a:hlinkClick r:id="rId3" action="ppaction://hlinkpres?slideindex=1&amp;slidetitle="/>
              </a:rPr>
              <a:t>пространственная</a:t>
            </a:r>
            <a:r>
              <a:rPr lang="ru-RU" sz="6000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  <a:ea typeface="Angsana New"/>
                <a:cs typeface="Angsana New"/>
              </a:rPr>
              <a:t> развивающая среда в группе в соответствии ФГОС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7" name="Рисунок 8" descr="1735344-74271dd62d6b353e.jpg"/>
          <p:cNvPicPr>
            <a:picLocks noChangeAspect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0"/>
            <a:ext cx="9144000" cy="687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extBox 10"/>
          <p:cNvSpPr txBox="1"/>
          <p:nvPr/>
        </p:nvSpPr>
        <p:spPr>
          <a:xfrm>
            <a:off x="5500688" y="5214938"/>
            <a:ext cx="3786187" cy="147796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b="1" dirty="0">
                <a:solidFill>
                  <a:srgbClr val="FF0000"/>
                </a:solidFill>
                <a:latin typeface="+mj-lt"/>
                <a:cs typeface="Times New Roman" pitchFamily="18" charset="0"/>
              </a:rPr>
              <a:t>А вот любимое местечко,</a:t>
            </a:r>
            <a:endParaRPr lang="ru-RU" b="1" dirty="0">
              <a:solidFill>
                <a:srgbClr val="FF0000"/>
              </a:solidFill>
              <a:latin typeface="+mj-lt"/>
            </a:endParaRPr>
          </a:p>
          <a:p>
            <a:pPr eaLnBrk="0" hangingPunct="0">
              <a:defRPr/>
            </a:pPr>
            <a:r>
              <a:rPr lang="ru-RU" b="1" dirty="0">
                <a:solidFill>
                  <a:srgbClr val="FF0000"/>
                </a:solidFill>
                <a:latin typeface="+mj-lt"/>
                <a:cs typeface="Times New Roman" pitchFamily="18" charset="0"/>
              </a:rPr>
              <a:t>Здесь время мчится, словно речка,</a:t>
            </a:r>
            <a:endParaRPr lang="ru-RU" b="1" dirty="0">
              <a:solidFill>
                <a:srgbClr val="FF0000"/>
              </a:solidFill>
              <a:latin typeface="+mj-lt"/>
            </a:endParaRPr>
          </a:p>
          <a:p>
            <a:pPr eaLnBrk="0" hangingPunct="0">
              <a:defRPr/>
            </a:pPr>
            <a:r>
              <a:rPr lang="ru-RU" b="1" dirty="0">
                <a:solidFill>
                  <a:srgbClr val="FF0000"/>
                </a:solidFill>
                <a:latin typeface="+mj-lt"/>
                <a:cs typeface="Times New Roman" pitchFamily="18" charset="0"/>
              </a:rPr>
              <a:t>Тут быстро взрослым можно стать,</a:t>
            </a:r>
            <a:endParaRPr lang="ru-RU" b="1" dirty="0">
              <a:solidFill>
                <a:srgbClr val="FF0000"/>
              </a:solidFill>
              <a:latin typeface="+mj-lt"/>
            </a:endParaRPr>
          </a:p>
          <a:p>
            <a:pPr eaLnBrk="0" hangingPunct="0">
              <a:defRPr/>
            </a:pPr>
            <a:r>
              <a:rPr lang="ru-RU" b="1" dirty="0">
                <a:solidFill>
                  <a:srgbClr val="FF0000"/>
                </a:solidFill>
                <a:latin typeface="+mj-lt"/>
                <a:cs typeface="Times New Roman" pitchFamily="18" charset="0"/>
              </a:rPr>
              <a:t>И профессии менять!</a:t>
            </a:r>
            <a:endParaRPr lang="ru-RU" b="1" dirty="0">
              <a:solidFill>
                <a:srgbClr val="FF0000"/>
              </a:solidFill>
              <a:latin typeface="+mj-lt"/>
            </a:endParaRPr>
          </a:p>
          <a:p>
            <a:pPr>
              <a:defRPr/>
            </a:pPr>
            <a:endParaRPr lang="ru-RU" dirty="0"/>
          </a:p>
        </p:txBody>
      </p:sp>
      <p:sp>
        <p:nvSpPr>
          <p:cNvPr id="12" name="TextBox 11"/>
          <p:cNvSpPr txBox="1"/>
          <p:nvPr/>
        </p:nvSpPr>
        <p:spPr>
          <a:xfrm>
            <a:off x="0" y="428625"/>
            <a:ext cx="9144000" cy="12001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Центр социально – личностного развития</a:t>
            </a:r>
          </a:p>
        </p:txBody>
      </p:sp>
      <p:pic>
        <p:nvPicPr>
          <p:cNvPr id="24587" name="Picture 11" descr="DSC09618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5724525" y="981075"/>
            <a:ext cx="3133725" cy="4178300"/>
          </a:xfrm>
          <a:prstGeom prst="rect">
            <a:avLst/>
          </a:prstGeom>
          <a:noFill/>
        </p:spPr>
      </p:pic>
      <p:pic>
        <p:nvPicPr>
          <p:cNvPr id="24588" name="Picture 12" descr="DSC09608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323850" y="1484313"/>
            <a:ext cx="5000625" cy="2963862"/>
          </a:xfrm>
          <a:prstGeom prst="rect">
            <a:avLst/>
          </a:prstGeom>
          <a:noFill/>
        </p:spPr>
      </p:pic>
      <p:pic>
        <p:nvPicPr>
          <p:cNvPr id="24586" name="Picture 10" descr="DSC09615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1476375" y="3832225"/>
            <a:ext cx="4033838" cy="3025775"/>
          </a:xfrm>
          <a:prstGeom prst="rect">
            <a:avLst/>
          </a:prstGeom>
          <a:noFill/>
        </p:spPr>
      </p:pic>
    </p:spTree>
  </p:cSld>
  <p:clrMapOvr>
    <a:masterClrMapping/>
  </p:clrMapOvr>
  <p:transition>
    <p:pull dir="rd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1" name="Рисунок 9" descr="1735344-74271dd62d6b353e.jpg"/>
          <p:cNvPicPr>
            <a:picLocks noChangeAspect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0"/>
            <a:ext cx="9144000" cy="687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700" name="Rectang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ru-RU" sz="4000" b="1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Центр дежурства</a:t>
            </a:r>
            <a:br>
              <a:rPr lang="ru-RU" sz="4000" b="1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endParaRPr lang="ru-RU" sz="4000" b="1" smtClean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25605" name="Rectangle 5"/>
          <p:cNvSpPr>
            <a:spLocks noGrp="1"/>
          </p:cNvSpPr>
          <p:nvPr>
            <p:ph type="subTitle" idx="4294967295"/>
          </p:nvPr>
        </p:nvSpPr>
        <p:spPr>
          <a:xfrm>
            <a:off x="4787900" y="3860800"/>
            <a:ext cx="3816350" cy="1752600"/>
          </a:xfrm>
        </p:spPr>
        <p:txBody>
          <a:bodyPr/>
          <a:lstStyle/>
          <a:p>
            <a:pPr marL="0" indent="0">
              <a:lnSpc>
                <a:spcPct val="80000"/>
              </a:lnSpc>
              <a:buFont typeface="Arial" charset="0"/>
              <a:buNone/>
            </a:pPr>
            <a:r>
              <a:rPr lang="ru-RU" sz="1800" b="1" smtClean="0">
                <a:solidFill>
                  <a:srgbClr val="FF0000"/>
                </a:solidFill>
              </a:rPr>
              <a:t>Мы дежурные сегодня,</a:t>
            </a:r>
          </a:p>
          <a:p>
            <a:pPr marL="0" indent="0">
              <a:lnSpc>
                <a:spcPct val="80000"/>
              </a:lnSpc>
              <a:buFont typeface="Arial" charset="0"/>
              <a:buNone/>
            </a:pPr>
            <a:r>
              <a:rPr lang="ru-RU" sz="1800" b="1" smtClean="0">
                <a:solidFill>
                  <a:srgbClr val="FF0000"/>
                </a:solidFill>
              </a:rPr>
              <a:t>Будем няне помогать,</a:t>
            </a:r>
          </a:p>
          <a:p>
            <a:pPr marL="0" indent="0">
              <a:lnSpc>
                <a:spcPct val="80000"/>
              </a:lnSpc>
              <a:buFont typeface="Arial" charset="0"/>
              <a:buNone/>
            </a:pPr>
            <a:r>
              <a:rPr lang="ru-RU" sz="1800" b="1" smtClean="0">
                <a:solidFill>
                  <a:srgbClr val="FF0000"/>
                </a:solidFill>
              </a:rPr>
              <a:t>Аккуратно и красиво,</a:t>
            </a:r>
          </a:p>
          <a:p>
            <a:pPr marL="0" indent="0">
              <a:lnSpc>
                <a:spcPct val="80000"/>
              </a:lnSpc>
              <a:buFont typeface="Arial" charset="0"/>
              <a:buNone/>
            </a:pPr>
            <a:r>
              <a:rPr lang="ru-RU" sz="1800" b="1" smtClean="0">
                <a:solidFill>
                  <a:srgbClr val="FF0000"/>
                </a:solidFill>
              </a:rPr>
              <a:t>Все столы сервировать!</a:t>
            </a:r>
          </a:p>
          <a:p>
            <a:pPr marL="0" indent="0">
              <a:lnSpc>
                <a:spcPct val="80000"/>
              </a:lnSpc>
              <a:buFont typeface="Arial" charset="0"/>
              <a:buNone/>
            </a:pPr>
            <a:endParaRPr lang="ru-RU" sz="1800" smtClean="0"/>
          </a:p>
          <a:p>
            <a:pPr marL="0" indent="0" algn="ctr">
              <a:lnSpc>
                <a:spcPct val="80000"/>
              </a:lnSpc>
              <a:buFont typeface="Arial" charset="0"/>
              <a:buNone/>
            </a:pPr>
            <a:endParaRPr lang="ru-RU" sz="1800" smtClean="0"/>
          </a:p>
        </p:txBody>
      </p:sp>
      <p:pic>
        <p:nvPicPr>
          <p:cNvPr id="25603" name="Picture 7" descr="DSC09579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971550" y="1125538"/>
            <a:ext cx="3525838" cy="51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2555875" y="5084763"/>
            <a:ext cx="6408738" cy="9239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latin typeface="+mn-lt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latin typeface="+mn-lt"/>
                <a:cs typeface="+mn-cs"/>
              </a:rPr>
              <a:t/>
            </a:r>
            <a:br>
              <a:rPr lang="ru-RU" dirty="0">
                <a:latin typeface="+mn-lt"/>
                <a:cs typeface="+mn-cs"/>
              </a:rPr>
            </a:br>
            <a:endParaRPr lang="ru-RU" dirty="0">
              <a:latin typeface="+mn-lt"/>
              <a:cs typeface="+mn-cs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0" y="-100013"/>
            <a:ext cx="9144000" cy="708026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4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Bookman Old Style" pitchFamily="18" charset="0"/>
              <a:cs typeface="+mn-cs"/>
            </a:endParaRPr>
          </a:p>
        </p:txBody>
      </p:sp>
      <p:pic>
        <p:nvPicPr>
          <p:cNvPr id="26627" name="Рисунок 9" descr="1735344-74271dd62d6b353e.jpg"/>
          <p:cNvPicPr>
            <a:picLocks noChangeAspect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0"/>
            <a:ext cx="9144000" cy="687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extBox 10"/>
          <p:cNvSpPr txBox="1"/>
          <p:nvPr/>
        </p:nvSpPr>
        <p:spPr>
          <a:xfrm>
            <a:off x="5508625" y="4724400"/>
            <a:ext cx="3500438" cy="11906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b="1" dirty="0">
                <a:solidFill>
                  <a:srgbClr val="FF0000"/>
                </a:solidFill>
                <a:latin typeface="+mj-lt"/>
              </a:rPr>
              <a:t>Если день начать с зарядки, </a:t>
            </a:r>
            <a:br>
              <a:rPr lang="ru-RU" b="1" dirty="0">
                <a:solidFill>
                  <a:srgbClr val="FF0000"/>
                </a:solidFill>
                <a:latin typeface="+mj-lt"/>
              </a:rPr>
            </a:br>
            <a:r>
              <a:rPr lang="ru-RU" b="1" dirty="0">
                <a:solidFill>
                  <a:srgbClr val="FF0000"/>
                </a:solidFill>
                <a:latin typeface="+mj-lt"/>
              </a:rPr>
              <a:t>Значит, будет всё в порядке. </a:t>
            </a:r>
            <a:br>
              <a:rPr lang="ru-RU" b="1" dirty="0">
                <a:solidFill>
                  <a:srgbClr val="FF0000"/>
                </a:solidFill>
                <a:latin typeface="+mj-lt"/>
              </a:rPr>
            </a:br>
            <a:r>
              <a:rPr lang="ru-RU" b="1" dirty="0">
                <a:solidFill>
                  <a:srgbClr val="FF0000"/>
                </a:solidFill>
                <a:latin typeface="+mj-lt"/>
              </a:rPr>
              <a:t>Нам пилюли и микстуру </a:t>
            </a:r>
            <a:br>
              <a:rPr lang="ru-RU" b="1" dirty="0">
                <a:solidFill>
                  <a:srgbClr val="FF0000"/>
                </a:solidFill>
                <a:latin typeface="+mj-lt"/>
              </a:rPr>
            </a:br>
            <a:r>
              <a:rPr lang="ru-RU" b="1" dirty="0">
                <a:solidFill>
                  <a:srgbClr val="FF0000"/>
                </a:solidFill>
                <a:latin typeface="+mj-lt"/>
              </a:rPr>
              <a:t>Заменяют физкультура! 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0" y="285750"/>
            <a:ext cx="9144000" cy="6461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Центр физического развития</a:t>
            </a:r>
          </a:p>
        </p:txBody>
      </p:sp>
      <p:pic>
        <p:nvPicPr>
          <p:cNvPr id="26630" name="Picture 9" descr="DSC09578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179388" y="1196975"/>
            <a:ext cx="5283200" cy="5373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blinds dir="vert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TextBox 8"/>
          <p:cNvSpPr txBox="1">
            <a:spLocks noChangeArrowheads="1"/>
          </p:cNvSpPr>
          <p:nvPr/>
        </p:nvSpPr>
        <p:spPr bwMode="auto">
          <a:xfrm>
            <a:off x="1143000" y="357188"/>
            <a:ext cx="1357313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/>
          </a:p>
        </p:txBody>
      </p:sp>
      <p:pic>
        <p:nvPicPr>
          <p:cNvPr id="27650" name="Picture 2" descr="C:\Users\admin\Downloads\фон я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-100013"/>
            <a:ext cx="9144000" cy="6958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extBox 10"/>
          <p:cNvSpPr txBox="1"/>
          <p:nvPr/>
        </p:nvSpPr>
        <p:spPr>
          <a:xfrm>
            <a:off x="0" y="1500188"/>
            <a:ext cx="9144000" cy="12001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Информационный центр для родителей</a:t>
            </a:r>
          </a:p>
        </p:txBody>
      </p:sp>
      <p:pic>
        <p:nvPicPr>
          <p:cNvPr id="27659" name="Picture 11" descr="DSC09585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0" y="3073400"/>
            <a:ext cx="5689600" cy="3784600"/>
          </a:xfrm>
          <a:prstGeom prst="rect">
            <a:avLst/>
          </a:prstGeom>
          <a:noFill/>
        </p:spPr>
      </p:pic>
      <p:pic>
        <p:nvPicPr>
          <p:cNvPr id="27660" name="Picture 12" descr="DSC09584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3276600" y="2133600"/>
            <a:ext cx="5689600" cy="4165600"/>
          </a:xfrm>
          <a:prstGeom prst="rect">
            <a:avLst/>
          </a:prstGeom>
          <a:noFill/>
        </p:spPr>
      </p:pic>
    </p:spTree>
  </p:cSld>
  <p:clrMapOvr>
    <a:masterClrMapping/>
  </p:clrMapOvr>
  <p:transition>
    <p:split dir="in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4" name="Рисунок 9" descr="1735344-74271dd62d6b353e.jpg"/>
          <p:cNvPicPr>
            <a:picLocks noChangeAspect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0"/>
            <a:ext cx="9144000" cy="687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25" name="Picture 5" descr="DSC09586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395288" y="404813"/>
            <a:ext cx="3665537" cy="3887787"/>
          </a:xfrm>
          <a:prstGeom prst="rect">
            <a:avLst/>
          </a:prstGeom>
          <a:noFill/>
        </p:spPr>
      </p:pic>
      <p:pic>
        <p:nvPicPr>
          <p:cNvPr id="30726" name="Picture 6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5183188" y="0"/>
            <a:ext cx="3960812" cy="4403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28" name="Picture 8" descr="DSC09590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2411413" y="2997200"/>
            <a:ext cx="3581400" cy="360045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3" name="Picture 2" descr="C:\Users\admin\Downloads\фон я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-100013"/>
            <a:ext cx="9144000" cy="6958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674" name="TextBox 2"/>
          <p:cNvSpPr txBox="1">
            <a:spLocks noChangeArrowheads="1"/>
          </p:cNvSpPr>
          <p:nvPr/>
        </p:nvSpPr>
        <p:spPr bwMode="auto">
          <a:xfrm>
            <a:off x="0" y="1500188"/>
            <a:ext cx="9144000" cy="4400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4000"/>
              <a:t>Таким образом, предметно -   развивающая среда в нашей группе, мы считаем, создает условия для взаимодействия, сотрудничества, обеспечение максимального комфортного состояния ребенка и его развития.</a:t>
            </a:r>
          </a:p>
        </p:txBody>
      </p:sp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7" name="Рисунок 1" descr="фон спасибо.jpg"/>
          <p:cNvPicPr>
            <a:picLocks noChangeAspect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/>
          <p:cNvSpPr/>
          <p:nvPr/>
        </p:nvSpPr>
        <p:spPr>
          <a:xfrm>
            <a:off x="539552" y="1916832"/>
            <a:ext cx="7920880" cy="2123658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6600" b="1" spc="5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 pitchFamily="66" charset="0"/>
                <a:cs typeface="+mn-cs"/>
              </a:rPr>
              <a:t>Спасибо за внимание!</a:t>
            </a: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7" name="Picture 7" descr="pochem[1]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15362" name="TextBox 3"/>
          <p:cNvSpPr txBox="1">
            <a:spLocks noChangeArrowheads="1"/>
          </p:cNvSpPr>
          <p:nvPr/>
        </p:nvSpPr>
        <p:spPr bwMode="auto">
          <a:xfrm>
            <a:off x="1071563" y="5286375"/>
            <a:ext cx="2714625" cy="535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 sz="1000" b="1">
              <a:latin typeface="Century" pitchFamily="18" charset="0"/>
              <a:ea typeface="Batang"/>
              <a:cs typeface="Batang"/>
            </a:endParaRPr>
          </a:p>
          <a:p>
            <a:pPr algn="ctr"/>
            <a:endParaRPr lang="ru-RU" sz="4400" b="1">
              <a:latin typeface="Comic Sans MS" pitchFamily="66" charset="0"/>
              <a:ea typeface="Batang"/>
              <a:cs typeface="Batang"/>
            </a:endParaRPr>
          </a:p>
          <a:p>
            <a:r>
              <a:rPr lang="ru-RU" sz="1600"/>
              <a:t>                                                                     </a:t>
            </a:r>
          </a:p>
          <a:p>
            <a:endParaRPr lang="ru-RU" sz="1600"/>
          </a:p>
          <a:p>
            <a:endParaRPr lang="ru-RU" sz="1600"/>
          </a:p>
          <a:p>
            <a:endParaRPr lang="ru-RU" sz="1600"/>
          </a:p>
          <a:p>
            <a:pPr algn="ctr"/>
            <a:endParaRPr lang="ru-RU" sz="1600" b="1">
              <a:latin typeface="Comic Sans MS" pitchFamily="66" charset="0"/>
              <a:ea typeface="Batang"/>
              <a:cs typeface="Batang"/>
            </a:endParaRPr>
          </a:p>
          <a:p>
            <a:pPr algn="ctr"/>
            <a:endParaRPr lang="ru-RU" sz="1600" b="1">
              <a:latin typeface="Century" pitchFamily="18" charset="0"/>
              <a:ea typeface="Batang"/>
              <a:cs typeface="Batang"/>
            </a:endParaRPr>
          </a:p>
          <a:p>
            <a:pPr algn="ctr"/>
            <a:endParaRPr lang="ru-RU" sz="1600" b="1">
              <a:latin typeface="Century" pitchFamily="18" charset="0"/>
              <a:ea typeface="Batang"/>
              <a:cs typeface="Batang"/>
            </a:endParaRPr>
          </a:p>
          <a:p>
            <a:pPr algn="ctr"/>
            <a:endParaRPr lang="ru-RU" sz="1600" b="1">
              <a:latin typeface="Century" pitchFamily="18" charset="0"/>
              <a:ea typeface="Batang"/>
              <a:cs typeface="Batang"/>
            </a:endParaRPr>
          </a:p>
          <a:p>
            <a:pPr algn="ctr"/>
            <a:endParaRPr lang="ru-RU" sz="1600" b="1">
              <a:latin typeface="Century" pitchFamily="18" charset="0"/>
              <a:ea typeface="Batang"/>
              <a:cs typeface="Batang"/>
            </a:endParaRPr>
          </a:p>
          <a:p>
            <a:pPr algn="ctr"/>
            <a:endParaRPr lang="ru-RU" sz="1600" b="1">
              <a:latin typeface="Century" pitchFamily="18" charset="0"/>
              <a:ea typeface="Batang"/>
              <a:cs typeface="Batang"/>
            </a:endParaRPr>
          </a:p>
          <a:p>
            <a:pPr algn="ctr"/>
            <a:endParaRPr lang="ru-RU" sz="1600" b="1">
              <a:latin typeface="Century" pitchFamily="18" charset="0"/>
              <a:ea typeface="Batang"/>
              <a:cs typeface="Batang"/>
            </a:endParaRPr>
          </a:p>
          <a:p>
            <a:pPr algn="ctr"/>
            <a:endParaRPr lang="ru-RU" sz="1600" b="1">
              <a:latin typeface="Century" pitchFamily="18" charset="0"/>
              <a:ea typeface="Batang"/>
              <a:cs typeface="Batang"/>
            </a:endParaRPr>
          </a:p>
          <a:p>
            <a:pPr algn="ctr"/>
            <a:endParaRPr lang="ru-RU" sz="1600" b="1">
              <a:latin typeface="Century" pitchFamily="18" charset="0"/>
              <a:ea typeface="Batang"/>
              <a:cs typeface="Batang"/>
            </a:endParaRPr>
          </a:p>
          <a:p>
            <a:pPr algn="ctr"/>
            <a:endParaRPr lang="ru-RU" sz="1600" b="1">
              <a:latin typeface="Century" pitchFamily="18" charset="0"/>
              <a:ea typeface="Batang"/>
              <a:cs typeface="Batang"/>
            </a:endParaRPr>
          </a:p>
          <a:p>
            <a:pPr algn="ctr"/>
            <a:endParaRPr lang="ru-RU" sz="1600" b="1">
              <a:latin typeface="Century" pitchFamily="18" charset="0"/>
              <a:ea typeface="Batang"/>
              <a:cs typeface="Batang"/>
            </a:endParaRPr>
          </a:p>
          <a:p>
            <a:pPr algn="ctr"/>
            <a:endParaRPr lang="ru-RU" sz="1600" b="1">
              <a:latin typeface="Century" pitchFamily="18" charset="0"/>
              <a:ea typeface="Batang"/>
              <a:cs typeface="Batang"/>
            </a:endParaRPr>
          </a:p>
          <a:p>
            <a:pPr algn="ctr"/>
            <a:endParaRPr lang="ru-RU" sz="1600" b="1">
              <a:latin typeface="Century" pitchFamily="18" charset="0"/>
              <a:ea typeface="Batang"/>
              <a:cs typeface="Batang"/>
            </a:endParaRPr>
          </a:p>
          <a:p>
            <a:pPr algn="ctr"/>
            <a:endParaRPr lang="ru-RU" sz="1600" b="1">
              <a:latin typeface="Century" pitchFamily="18" charset="0"/>
              <a:ea typeface="Batang"/>
              <a:cs typeface="Batang"/>
            </a:endParaRPr>
          </a:p>
        </p:txBody>
      </p:sp>
      <p:sp>
        <p:nvSpPr>
          <p:cNvPr id="15364" name="TextBox 8"/>
          <p:cNvSpPr txBox="1">
            <a:spLocks noChangeArrowheads="1"/>
          </p:cNvSpPr>
          <p:nvPr/>
        </p:nvSpPr>
        <p:spPr bwMode="auto">
          <a:xfrm>
            <a:off x="4929181" y="5934670"/>
            <a:ext cx="4214819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endParaRPr lang="ru-RU" b="1" dirty="0" smtClean="0"/>
          </a:p>
          <a:p>
            <a:r>
              <a:rPr lang="ru-RU" b="1" dirty="0" smtClean="0"/>
              <a:t>Воспитатель</a:t>
            </a:r>
            <a:r>
              <a:rPr lang="ru-RU" b="1" dirty="0"/>
              <a:t>: </a:t>
            </a:r>
            <a:r>
              <a:rPr lang="ru-RU" b="1" dirty="0" err="1"/>
              <a:t>Вологина</a:t>
            </a:r>
            <a:r>
              <a:rPr lang="ru-RU" b="1" dirty="0"/>
              <a:t> О.А</a:t>
            </a:r>
            <a:r>
              <a:rPr lang="ru-RU" b="1" dirty="0" smtClean="0"/>
              <a:t>.</a:t>
            </a:r>
          </a:p>
          <a:p>
            <a:r>
              <a:rPr lang="ru-RU" b="1" dirty="0" smtClean="0"/>
              <a:t>МБДОУ «Энергетик»</a:t>
            </a:r>
            <a:endParaRPr lang="ru-RU" b="1" dirty="0"/>
          </a:p>
          <a:p>
            <a:r>
              <a:rPr lang="ru-RU" b="1" dirty="0"/>
              <a:t>                     </a:t>
            </a:r>
          </a:p>
        </p:txBody>
      </p:sp>
      <p:pic>
        <p:nvPicPr>
          <p:cNvPr id="11" name="mix_8m21s (audio-joiner.com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4419600" y="32766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0" y="404813"/>
            <a:ext cx="9144000" cy="7016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/>
            <a:r>
              <a:rPr lang="ru-RU" sz="4000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Вас  приветствует</a:t>
            </a:r>
            <a:endParaRPr lang="ru-RU" sz="4000" b="1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Segoe Script"/>
            </a:endParaRPr>
          </a:p>
        </p:txBody>
      </p:sp>
      <p:sp>
        <p:nvSpPr>
          <p:cNvPr id="2" name="TextBox 7"/>
          <p:cNvSpPr txBox="1"/>
          <p:nvPr/>
        </p:nvSpPr>
        <p:spPr>
          <a:xfrm>
            <a:off x="2627313" y="3933825"/>
            <a:ext cx="3960812" cy="13112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/>
            <a:r>
              <a:rPr lang="ru-RU" sz="4000" b="1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Segoe Script"/>
              </a:rPr>
              <a:t>старшая группа</a:t>
            </a:r>
          </a:p>
        </p:txBody>
      </p:sp>
      <p:sp>
        <p:nvSpPr>
          <p:cNvPr id="3" name="TextBox 7"/>
          <p:cNvSpPr txBox="1"/>
          <p:nvPr/>
        </p:nvSpPr>
        <p:spPr>
          <a:xfrm>
            <a:off x="1928794" y="5357826"/>
            <a:ext cx="5257800" cy="7016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/>
            <a:r>
              <a:rPr lang="ru-RU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«</a:t>
            </a:r>
            <a:r>
              <a:rPr lang="ru-RU" sz="4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Знайки</a:t>
            </a:r>
            <a:r>
              <a:rPr lang="ru-RU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»</a:t>
            </a:r>
            <a:endParaRPr lang="ru-RU" sz="4000" b="1" dirty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Segoe Script"/>
            </a:endParaRPr>
          </a:p>
        </p:txBody>
      </p:sp>
    </p:spTree>
  </p:cSld>
  <p:clrMapOvr>
    <a:masterClrMapping/>
  </p:clrMapOvr>
  <p:transition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999">
                <p:cTn id="7" repeatCount="indefinite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5" name="Picture 2" descr="C:\Users\admin\Downloads\фон я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-100013"/>
            <a:ext cx="9144000" cy="6958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107950" y="1484313"/>
            <a:ext cx="8856663" cy="526256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dirty="0"/>
              <a:t>Нет такой стороны воспитания, на которую обстановка не оказывала бы влияние, нет способности, которая находилась бы в прямой зависимости от непосредственно окружающего ребенка конкретного мира…</a:t>
            </a:r>
            <a:br>
              <a:rPr lang="ru-RU" sz="2800" dirty="0"/>
            </a:br>
            <a:r>
              <a:rPr lang="ru-RU" sz="2800" dirty="0"/>
              <a:t>Тот, кому удастся создать такую обстановку, облегчит свой труд в высшей степени.</a:t>
            </a:r>
            <a:br>
              <a:rPr lang="ru-RU" sz="2800" dirty="0"/>
            </a:br>
            <a:r>
              <a:rPr lang="ru-RU" sz="2800" dirty="0"/>
              <a:t>Среди нее ребенок будет жить – развиваться собственно самодовлеющей жизнью, его духовный рост будет совершенствоваться из самого себя, от природы…</a:t>
            </a:r>
            <a:br>
              <a:rPr lang="ru-RU" sz="2800" dirty="0"/>
            </a:br>
            <a:r>
              <a:rPr lang="ru-RU" sz="2800" dirty="0"/>
              <a:t>Е. И. Тихеева </a:t>
            </a:r>
            <a:endParaRPr lang="ru-RU" sz="2800" dirty="0">
              <a:latin typeface="+mj-lt"/>
              <a:cs typeface="+mn-cs"/>
            </a:endParaRP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TextBox 3"/>
          <p:cNvSpPr txBox="1">
            <a:spLocks noChangeArrowheads="1"/>
          </p:cNvSpPr>
          <p:nvPr/>
        </p:nvSpPr>
        <p:spPr bwMode="auto">
          <a:xfrm>
            <a:off x="684213" y="5661025"/>
            <a:ext cx="777557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endParaRPr lang="ru-RU">
              <a:latin typeface="Calibri" pitchFamily="34" charset="0"/>
            </a:endParaRPr>
          </a:p>
        </p:txBody>
      </p:sp>
      <p:pic>
        <p:nvPicPr>
          <p:cNvPr id="17410" name="Рисунок 5" descr="1735344-74271dd62d6b353e.jpg"/>
          <p:cNvPicPr>
            <a:picLocks noChangeAspect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0"/>
            <a:ext cx="9144000" cy="687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0" y="214313"/>
            <a:ext cx="9144000" cy="7016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/>
            <a:r>
              <a:rPr lang="ru-RU" sz="4000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Центр речевого развития </a:t>
            </a:r>
            <a:endParaRPr lang="ru-RU" sz="4000" b="1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Segoe Script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072188" y="4786313"/>
            <a:ext cx="3071812" cy="147796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b="1" dirty="0">
                <a:solidFill>
                  <a:srgbClr val="FF0000"/>
                </a:solidFill>
                <a:latin typeface="+mj-lt"/>
              </a:rPr>
              <a:t>Что за чудо эти книжки!</a:t>
            </a:r>
          </a:p>
          <a:p>
            <a:pPr>
              <a:defRPr/>
            </a:pPr>
            <a:r>
              <a:rPr lang="ru-RU" b="1" dirty="0">
                <a:solidFill>
                  <a:srgbClr val="FF0000"/>
                </a:solidFill>
                <a:latin typeface="+mj-lt"/>
              </a:rPr>
              <a:t>Очень любят их детишки!</a:t>
            </a:r>
          </a:p>
          <a:p>
            <a:pPr>
              <a:defRPr/>
            </a:pPr>
            <a:r>
              <a:rPr lang="ru-RU" b="1" dirty="0">
                <a:solidFill>
                  <a:srgbClr val="FF0000"/>
                </a:solidFill>
                <a:latin typeface="+mj-lt"/>
              </a:rPr>
              <a:t>Регулярно все читают,</a:t>
            </a:r>
          </a:p>
          <a:p>
            <a:pPr>
              <a:defRPr/>
            </a:pPr>
            <a:r>
              <a:rPr lang="ru-RU" b="1" dirty="0">
                <a:solidFill>
                  <a:srgbClr val="FF0000"/>
                </a:solidFill>
                <a:latin typeface="+mj-lt"/>
              </a:rPr>
              <a:t>Много </a:t>
            </a:r>
            <a:r>
              <a:rPr lang="ru-RU" b="1">
                <a:solidFill>
                  <a:srgbClr val="FF0000"/>
                </a:solidFill>
                <a:latin typeface="+mj-lt"/>
              </a:rPr>
              <a:t>знаний получают!</a:t>
            </a:r>
            <a:endParaRPr lang="ru-RU" b="1" dirty="0">
              <a:solidFill>
                <a:srgbClr val="FF0000"/>
              </a:solidFill>
              <a:latin typeface="+mj-lt"/>
            </a:endParaRPr>
          </a:p>
          <a:p>
            <a:pPr>
              <a:defRPr/>
            </a:pPr>
            <a:endParaRPr lang="ru-RU" dirty="0"/>
          </a:p>
        </p:txBody>
      </p:sp>
      <p:pic>
        <p:nvPicPr>
          <p:cNvPr id="17416" name="Picture 8" descr="DSC09616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5867400" y="908050"/>
            <a:ext cx="2806700" cy="3743325"/>
          </a:xfrm>
          <a:prstGeom prst="rect">
            <a:avLst/>
          </a:prstGeom>
          <a:noFill/>
        </p:spPr>
      </p:pic>
      <p:pic>
        <p:nvPicPr>
          <p:cNvPr id="17417" name="Picture 9" descr="DSC09629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250825" y="1484313"/>
            <a:ext cx="5218113" cy="3913187"/>
          </a:xfrm>
          <a:prstGeom prst="rect">
            <a:avLst/>
          </a:prstGeom>
          <a:noFill/>
        </p:spPr>
      </p:pic>
    </p:spTree>
  </p:cSld>
  <p:clrMapOvr>
    <a:masterClrMapping/>
  </p:clrMapOvr>
  <p:transition>
    <p:cover dir="d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TextBox 3"/>
          <p:cNvSpPr txBox="1">
            <a:spLocks noChangeArrowheads="1"/>
          </p:cNvSpPr>
          <p:nvPr/>
        </p:nvSpPr>
        <p:spPr bwMode="auto">
          <a:xfrm>
            <a:off x="107950" y="5589588"/>
            <a:ext cx="8856663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endParaRPr lang="ru-RU">
              <a:latin typeface="Calibri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50825" y="-100013"/>
            <a:ext cx="8893175" cy="708026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4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Bookman Old Style" pitchFamily="18" charset="0"/>
              <a:cs typeface="+mn-cs"/>
            </a:endParaRPr>
          </a:p>
        </p:txBody>
      </p:sp>
      <p:pic>
        <p:nvPicPr>
          <p:cNvPr id="19459" name="Рисунок 5" descr="1735344-74271dd62d6b353e.jpg"/>
          <p:cNvPicPr>
            <a:picLocks noChangeAspect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0"/>
            <a:ext cx="9144000" cy="687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0" y="428625"/>
            <a:ext cx="9144000" cy="6413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sz="3600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Центр патриотического воспитания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072188" y="5072063"/>
            <a:ext cx="3071812" cy="147796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b="1" dirty="0">
                <a:solidFill>
                  <a:srgbClr val="FF0000"/>
                </a:solidFill>
                <a:latin typeface="+mj-lt"/>
              </a:rPr>
              <a:t>Если не мы, то кто же,</a:t>
            </a:r>
          </a:p>
          <a:p>
            <a:pPr>
              <a:defRPr/>
            </a:pPr>
            <a:r>
              <a:rPr lang="ru-RU" b="1" dirty="0">
                <a:solidFill>
                  <a:srgbClr val="FF0000"/>
                </a:solidFill>
                <a:latin typeface="+mj-lt"/>
              </a:rPr>
              <a:t>Детям нашим поможет</a:t>
            </a:r>
          </a:p>
          <a:p>
            <a:pPr>
              <a:defRPr/>
            </a:pPr>
            <a:r>
              <a:rPr lang="ru-RU" b="1" dirty="0">
                <a:solidFill>
                  <a:srgbClr val="FF0000"/>
                </a:solidFill>
                <a:latin typeface="+mj-lt"/>
              </a:rPr>
              <a:t>Россию любить и знать!</a:t>
            </a:r>
          </a:p>
          <a:p>
            <a:pPr>
              <a:defRPr/>
            </a:pPr>
            <a:r>
              <a:rPr lang="ru-RU" b="1" dirty="0">
                <a:solidFill>
                  <a:srgbClr val="FF0000"/>
                </a:solidFill>
                <a:latin typeface="+mj-lt"/>
              </a:rPr>
              <a:t>Как важно не опоздать….</a:t>
            </a:r>
          </a:p>
          <a:p>
            <a:pPr>
              <a:defRPr/>
            </a:pPr>
            <a:endParaRPr lang="ru-RU" dirty="0">
              <a:latin typeface="+mj-lt"/>
            </a:endParaRPr>
          </a:p>
        </p:txBody>
      </p:sp>
      <p:pic>
        <p:nvPicPr>
          <p:cNvPr id="19462" name="Picture 9" descr="DSC09581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323850" y="1550988"/>
            <a:ext cx="8280400" cy="3209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TextBox 4"/>
          <p:cNvSpPr txBox="1">
            <a:spLocks noChangeArrowheads="1"/>
          </p:cNvSpPr>
          <p:nvPr/>
        </p:nvSpPr>
        <p:spPr bwMode="auto">
          <a:xfrm>
            <a:off x="2555875" y="5516563"/>
            <a:ext cx="18415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20482" name="TextBox 8"/>
          <p:cNvSpPr txBox="1">
            <a:spLocks noChangeArrowheads="1"/>
          </p:cNvSpPr>
          <p:nvPr/>
        </p:nvSpPr>
        <p:spPr bwMode="auto">
          <a:xfrm>
            <a:off x="6443663" y="1989138"/>
            <a:ext cx="2700337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20483" name="Rectangle 6"/>
          <p:cNvSpPr>
            <a:spLocks noChangeArrowheads="1"/>
          </p:cNvSpPr>
          <p:nvPr/>
        </p:nvSpPr>
        <p:spPr bwMode="auto">
          <a:xfrm flipV="1">
            <a:off x="0" y="1401763"/>
            <a:ext cx="4643438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endParaRPr lang="ru-RU"/>
          </a:p>
        </p:txBody>
      </p:sp>
      <p:pic>
        <p:nvPicPr>
          <p:cNvPr id="20484" name="Рисунок 10" descr="1735344-74271dd62d6b353e.jpg"/>
          <p:cNvPicPr>
            <a:picLocks noChangeAspect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0"/>
            <a:ext cx="9144000" cy="687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TextBox 11"/>
          <p:cNvSpPr txBox="1"/>
          <p:nvPr/>
        </p:nvSpPr>
        <p:spPr>
          <a:xfrm>
            <a:off x="357188" y="214313"/>
            <a:ext cx="8572500" cy="6413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/>
            <a:r>
              <a:rPr lang="ru-RU" sz="3600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Учебный центр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5929313" y="5143500"/>
            <a:ext cx="3214687" cy="14779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b="1" dirty="0">
                <a:solidFill>
                  <a:srgbClr val="FF0000"/>
                </a:solidFill>
                <a:latin typeface="+mj-lt"/>
              </a:rPr>
              <a:t>Мы с фигурами знакомы, </a:t>
            </a:r>
          </a:p>
          <a:p>
            <a:pPr>
              <a:defRPr/>
            </a:pPr>
            <a:r>
              <a:rPr lang="ru-RU" b="1" dirty="0">
                <a:solidFill>
                  <a:srgbClr val="FF0000"/>
                </a:solidFill>
                <a:latin typeface="+mj-lt"/>
              </a:rPr>
              <a:t>Про цифры много узнаём. </a:t>
            </a:r>
          </a:p>
          <a:p>
            <a:pPr>
              <a:defRPr/>
            </a:pPr>
            <a:r>
              <a:rPr lang="ru-RU" b="1" dirty="0">
                <a:solidFill>
                  <a:srgbClr val="FF0000"/>
                </a:solidFill>
                <a:latin typeface="+mj-lt"/>
              </a:rPr>
              <a:t>И математики законы </a:t>
            </a:r>
          </a:p>
          <a:p>
            <a:pPr>
              <a:defRPr/>
            </a:pPr>
            <a:r>
              <a:rPr lang="ru-RU" b="1" dirty="0">
                <a:solidFill>
                  <a:srgbClr val="FF0000"/>
                </a:solidFill>
                <a:latin typeface="+mj-lt"/>
              </a:rPr>
              <a:t>Постигать не устаём! </a:t>
            </a:r>
          </a:p>
          <a:p>
            <a:pPr>
              <a:defRPr/>
            </a:pPr>
            <a:endParaRPr lang="ru-RU" dirty="0"/>
          </a:p>
        </p:txBody>
      </p:sp>
      <p:pic>
        <p:nvPicPr>
          <p:cNvPr id="20489" name="Picture 9" descr="DSC09631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3851275" y="1557338"/>
            <a:ext cx="5041900" cy="2944812"/>
          </a:xfrm>
          <a:prstGeom prst="rect">
            <a:avLst/>
          </a:prstGeom>
          <a:noFill/>
        </p:spPr>
      </p:pic>
      <p:pic>
        <p:nvPicPr>
          <p:cNvPr id="20491" name="Picture 11" descr="DSC09622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827088" y="836613"/>
            <a:ext cx="2297112" cy="5721350"/>
          </a:xfrm>
          <a:prstGeom prst="rect">
            <a:avLst/>
          </a:prstGeom>
          <a:noFill/>
        </p:spPr>
      </p:pic>
    </p:spTree>
  </p:cSld>
  <p:clrMapOvr>
    <a:masterClrMapping/>
  </p:clrMapOvr>
  <p:transition>
    <p:push dir="d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7950" y="0"/>
            <a:ext cx="8785225" cy="708025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4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Bookman Old Style" pitchFamily="18" charset="0"/>
              <a:cs typeface="+mn-cs"/>
            </a:endParaRPr>
          </a:p>
        </p:txBody>
      </p:sp>
      <p:pic>
        <p:nvPicPr>
          <p:cNvPr id="21506" name="Рисунок 7" descr="1735344-74271dd62d6b353e.jpg"/>
          <p:cNvPicPr>
            <a:picLocks noChangeAspect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0"/>
            <a:ext cx="9144000" cy="687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/>
          <p:nvPr/>
        </p:nvSpPr>
        <p:spPr>
          <a:xfrm>
            <a:off x="5929313" y="4929188"/>
            <a:ext cx="3214687" cy="17541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b="1" dirty="0">
                <a:solidFill>
                  <a:srgbClr val="FF0000"/>
                </a:solidFill>
                <a:latin typeface="+mj-lt"/>
                <a:cs typeface="Times New Roman" pitchFamily="18" charset="0"/>
              </a:rPr>
              <a:t>У нас почти, что зимний сад</a:t>
            </a:r>
            <a:endParaRPr lang="ru-RU" b="1" dirty="0">
              <a:solidFill>
                <a:srgbClr val="FF0000"/>
              </a:solidFill>
              <a:latin typeface="+mj-lt"/>
            </a:endParaRPr>
          </a:p>
          <a:p>
            <a:pPr eaLnBrk="0" hangingPunct="0">
              <a:defRPr/>
            </a:pPr>
            <a:r>
              <a:rPr lang="ru-RU" b="1" dirty="0">
                <a:solidFill>
                  <a:srgbClr val="FF0000"/>
                </a:solidFill>
                <a:latin typeface="+mj-lt"/>
                <a:cs typeface="Times New Roman" pitchFamily="18" charset="0"/>
              </a:rPr>
              <a:t>В природном уголке.</a:t>
            </a:r>
            <a:endParaRPr lang="ru-RU" b="1" dirty="0">
              <a:solidFill>
                <a:srgbClr val="FF0000"/>
              </a:solidFill>
              <a:latin typeface="+mj-lt"/>
            </a:endParaRPr>
          </a:p>
          <a:p>
            <a:pPr eaLnBrk="0" hangingPunct="0">
              <a:defRPr/>
            </a:pPr>
            <a:r>
              <a:rPr lang="ru-RU" b="1" dirty="0">
                <a:solidFill>
                  <a:srgbClr val="FF0000"/>
                </a:solidFill>
                <a:latin typeface="+mj-lt"/>
                <a:cs typeface="Times New Roman" pitchFamily="18" charset="0"/>
              </a:rPr>
              <a:t>Здесь потрудиться каждый рад,</a:t>
            </a:r>
            <a:endParaRPr lang="ru-RU" b="1" dirty="0">
              <a:solidFill>
                <a:srgbClr val="FF0000"/>
              </a:solidFill>
              <a:latin typeface="+mj-lt"/>
            </a:endParaRPr>
          </a:p>
          <a:p>
            <a:pPr eaLnBrk="0" hangingPunct="0">
              <a:defRPr/>
            </a:pPr>
            <a:r>
              <a:rPr lang="ru-RU" b="1" dirty="0">
                <a:solidFill>
                  <a:srgbClr val="FF0000"/>
                </a:solidFill>
                <a:latin typeface="+mj-lt"/>
                <a:cs typeface="Times New Roman" pitchFamily="18" charset="0"/>
              </a:rPr>
              <a:t>Помочь рука к руке!</a:t>
            </a:r>
            <a:endParaRPr lang="ru-RU" b="1" dirty="0">
              <a:solidFill>
                <a:srgbClr val="FF0000"/>
              </a:solidFill>
              <a:latin typeface="+mj-lt"/>
            </a:endParaRPr>
          </a:p>
          <a:p>
            <a:pPr>
              <a:defRPr/>
            </a:pPr>
            <a:endParaRPr lang="ru-RU" dirty="0"/>
          </a:p>
        </p:txBody>
      </p:sp>
      <p:sp>
        <p:nvSpPr>
          <p:cNvPr id="10" name="TextBox 9"/>
          <p:cNvSpPr txBox="1"/>
          <p:nvPr/>
        </p:nvSpPr>
        <p:spPr>
          <a:xfrm>
            <a:off x="0" y="285750"/>
            <a:ext cx="9144000" cy="11906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/>
            <a:r>
              <a:rPr lang="ru-RU" sz="3600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Центр природы, экспериментальной деятельности</a:t>
            </a:r>
            <a:endParaRPr lang="ru-RU" sz="3600" b="1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Segoe Script"/>
            </a:endParaRPr>
          </a:p>
        </p:txBody>
      </p:sp>
      <p:pic>
        <p:nvPicPr>
          <p:cNvPr id="21513" name="Picture 9" descr="DSC09601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0" y="2781300"/>
            <a:ext cx="5184775" cy="3887788"/>
          </a:xfrm>
          <a:prstGeom prst="rect">
            <a:avLst/>
          </a:prstGeom>
          <a:noFill/>
        </p:spPr>
      </p:pic>
      <p:pic>
        <p:nvPicPr>
          <p:cNvPr id="21514" name="Picture 10" descr="DSC09604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6443663" y="1052513"/>
            <a:ext cx="2700337" cy="3600450"/>
          </a:xfrm>
          <a:prstGeom prst="rect">
            <a:avLst/>
          </a:prstGeom>
          <a:noFill/>
        </p:spPr>
      </p:pic>
      <p:pic>
        <p:nvPicPr>
          <p:cNvPr id="21515" name="Picture 11" descr="DSC09612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3419475" y="1412875"/>
            <a:ext cx="3529013" cy="2647950"/>
          </a:xfrm>
          <a:prstGeom prst="rect">
            <a:avLst/>
          </a:prstGeom>
          <a:noFill/>
        </p:spPr>
      </p:pic>
    </p:spTree>
  </p:cSld>
  <p:clrMapOvr>
    <a:masterClrMapping/>
  </p:clrMapOvr>
  <p:transition>
    <p:cover dir="rd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0" y="0"/>
            <a:ext cx="9036495" cy="923330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  <a:cs typeface="+mn-cs"/>
              </a:rPr>
              <a:t> </a:t>
            </a:r>
          </a:p>
        </p:txBody>
      </p:sp>
      <p:sp>
        <p:nvSpPr>
          <p:cNvPr id="22530" name="Rectangle 6"/>
          <p:cNvSpPr>
            <a:spLocks noChangeArrowheads="1"/>
          </p:cNvSpPr>
          <p:nvPr/>
        </p:nvSpPr>
        <p:spPr bwMode="auto">
          <a:xfrm>
            <a:off x="0" y="5821363"/>
            <a:ext cx="5364163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en-US" sz="1400">
                <a:cs typeface="Times New Roman" pitchFamily="18" charset="0"/>
              </a:rPr>
              <a:t>     </a:t>
            </a:r>
            <a:endParaRPr lang="ru-RU" sz="1400">
              <a:cs typeface="Times New Roman" pitchFamily="18" charset="0"/>
            </a:endParaRPr>
          </a:p>
        </p:txBody>
      </p:sp>
      <p:pic>
        <p:nvPicPr>
          <p:cNvPr id="22531" name="Рисунок 8" descr="1735344-74271dd62d6b353e.jpg"/>
          <p:cNvPicPr>
            <a:picLocks noChangeAspect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0"/>
            <a:ext cx="9144000" cy="687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Box 9"/>
          <p:cNvSpPr txBox="1"/>
          <p:nvPr/>
        </p:nvSpPr>
        <p:spPr>
          <a:xfrm>
            <a:off x="6286500" y="4292600"/>
            <a:ext cx="2857500" cy="20145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b="1" dirty="0">
                <a:solidFill>
                  <a:srgbClr val="FF0000"/>
                </a:solidFill>
                <a:latin typeface="+mj-lt"/>
              </a:rPr>
              <a:t>Мне кричат, а я не слышу.</a:t>
            </a:r>
            <a:br>
              <a:rPr lang="ru-RU" b="1" dirty="0">
                <a:solidFill>
                  <a:srgbClr val="FF0000"/>
                </a:solidFill>
                <a:latin typeface="+mj-lt"/>
              </a:rPr>
            </a:br>
            <a:r>
              <a:rPr lang="ru-RU" b="1" dirty="0">
                <a:solidFill>
                  <a:srgbClr val="FF0000"/>
                </a:solidFill>
                <a:latin typeface="+mj-lt"/>
              </a:rPr>
              <a:t>То есть слышу, но молчу.</a:t>
            </a:r>
            <a:br>
              <a:rPr lang="ru-RU" b="1" dirty="0">
                <a:solidFill>
                  <a:srgbClr val="FF0000"/>
                </a:solidFill>
                <a:latin typeface="+mj-lt"/>
              </a:rPr>
            </a:br>
            <a:r>
              <a:rPr lang="ru-RU" b="1" dirty="0">
                <a:solidFill>
                  <a:srgbClr val="FF0000"/>
                </a:solidFill>
                <a:latin typeface="+mj-lt"/>
              </a:rPr>
              <a:t>Я рисую то, что вижу, —</a:t>
            </a:r>
            <a:br>
              <a:rPr lang="ru-RU" b="1" dirty="0">
                <a:solidFill>
                  <a:srgbClr val="FF0000"/>
                </a:solidFill>
                <a:latin typeface="+mj-lt"/>
              </a:rPr>
            </a:br>
            <a:r>
              <a:rPr lang="ru-RU" b="1" dirty="0">
                <a:solidFill>
                  <a:srgbClr val="FF0000"/>
                </a:solidFill>
                <a:latin typeface="+mj-lt"/>
              </a:rPr>
              <a:t>отвлекаться не хочу!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0" y="285750"/>
            <a:ext cx="9144000" cy="12001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Центр художественно – эстетического развития</a:t>
            </a:r>
            <a:endParaRPr lang="ru-RU" sz="3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Script" pitchFamily="34" charset="0"/>
            </a:endParaRPr>
          </a:p>
        </p:txBody>
      </p:sp>
      <p:pic>
        <p:nvPicPr>
          <p:cNvPr id="22537" name="Picture 9" descr="DSC09620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2771775" y="1412875"/>
            <a:ext cx="3240088" cy="4968875"/>
          </a:xfrm>
          <a:prstGeom prst="rect">
            <a:avLst/>
          </a:prstGeom>
          <a:noFill/>
        </p:spPr>
      </p:pic>
    </p:spTree>
  </p:cSld>
  <p:clrMapOvr>
    <a:masterClrMapping/>
  </p:clrMapOvr>
  <p:transition>
    <p:wheel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107504" y="0"/>
            <a:ext cx="8928991" cy="923330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  <a:cs typeface="+mn-cs"/>
              </a:rPr>
              <a:t> 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7950" y="5373688"/>
            <a:ext cx="8567738" cy="3698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latin typeface="+mj-lt"/>
                <a:cs typeface="+mn-cs"/>
              </a:rPr>
              <a:t>                   </a:t>
            </a:r>
          </a:p>
        </p:txBody>
      </p:sp>
      <p:pic>
        <p:nvPicPr>
          <p:cNvPr id="23555" name="Рисунок 9" descr="1735344-74271dd62d6b353e.jpg"/>
          <p:cNvPicPr>
            <a:picLocks noChangeAspect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0"/>
            <a:ext cx="9144000" cy="687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extBox 10"/>
          <p:cNvSpPr txBox="1"/>
          <p:nvPr/>
        </p:nvSpPr>
        <p:spPr>
          <a:xfrm>
            <a:off x="0" y="357188"/>
            <a:ext cx="9144000" cy="6413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/>
            <a:r>
              <a:rPr lang="ru-RU" sz="3600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Музыкально – театральный центр</a:t>
            </a:r>
            <a:endParaRPr lang="ru-RU" sz="3600" b="1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Segoe Script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715000" y="5143500"/>
            <a:ext cx="3786188" cy="14779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b="1" dirty="0">
                <a:solidFill>
                  <a:srgbClr val="FF0000"/>
                </a:solidFill>
                <a:latin typeface="+mj-lt"/>
              </a:rPr>
              <a:t>В нашей группе все актеры,</a:t>
            </a:r>
            <a:br>
              <a:rPr lang="ru-RU" b="1" dirty="0">
                <a:solidFill>
                  <a:srgbClr val="FF0000"/>
                </a:solidFill>
                <a:latin typeface="+mj-lt"/>
              </a:rPr>
            </a:br>
            <a:r>
              <a:rPr lang="ru-RU" b="1" dirty="0">
                <a:solidFill>
                  <a:srgbClr val="FF0000"/>
                </a:solidFill>
                <a:latin typeface="+mj-lt"/>
              </a:rPr>
              <a:t>Кукловоды и танцоры. </a:t>
            </a:r>
            <a:br>
              <a:rPr lang="ru-RU" b="1" dirty="0">
                <a:solidFill>
                  <a:srgbClr val="FF0000"/>
                </a:solidFill>
                <a:latin typeface="+mj-lt"/>
              </a:rPr>
            </a:br>
            <a:r>
              <a:rPr lang="ru-RU" b="1" dirty="0">
                <a:solidFill>
                  <a:srgbClr val="FF0000"/>
                </a:solidFill>
                <a:latin typeface="+mj-lt"/>
              </a:rPr>
              <a:t>Каждый день и каждый час</a:t>
            </a:r>
            <a:br>
              <a:rPr lang="ru-RU" b="1" dirty="0">
                <a:solidFill>
                  <a:srgbClr val="FF0000"/>
                </a:solidFill>
                <a:latin typeface="+mj-lt"/>
              </a:rPr>
            </a:br>
            <a:r>
              <a:rPr lang="ru-RU" b="1" dirty="0">
                <a:solidFill>
                  <a:srgbClr val="FF0000"/>
                </a:solidFill>
                <a:latin typeface="+mj-lt"/>
              </a:rPr>
              <a:t>Мы хотим играть для Вас!!!</a:t>
            </a:r>
          </a:p>
          <a:p>
            <a:pPr>
              <a:defRPr/>
            </a:pPr>
            <a:endParaRPr lang="ru-RU" dirty="0"/>
          </a:p>
        </p:txBody>
      </p:sp>
      <p:pic>
        <p:nvPicPr>
          <p:cNvPr id="23561" name="Picture 9" descr="DSC09596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250825" y="1052513"/>
            <a:ext cx="5184775" cy="3889375"/>
          </a:xfrm>
          <a:prstGeom prst="rect">
            <a:avLst/>
          </a:prstGeom>
          <a:noFill/>
        </p:spPr>
      </p:pic>
      <p:pic>
        <p:nvPicPr>
          <p:cNvPr id="23562" name="Picture 10" descr="DSC09599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5508625" y="1052513"/>
            <a:ext cx="3025775" cy="4033837"/>
          </a:xfrm>
          <a:prstGeom prst="rect">
            <a:avLst/>
          </a:prstGeom>
          <a:noFill/>
        </p:spPr>
      </p:pic>
    </p:spTree>
  </p:cSld>
  <p:clrMapOvr>
    <a:masterClrMapping/>
  </p:clrMapOvr>
  <p:transition>
    <p:strips dir="ru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1162</TotalTime>
  <Words>267</Words>
  <Application>Microsoft Office PowerPoint</Application>
  <PresentationFormat>Экран (4:3)</PresentationFormat>
  <Paragraphs>72</Paragraphs>
  <Slides>16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Центр дежурства </vt:lpstr>
      <vt:lpstr>Слайд 12</vt:lpstr>
      <vt:lpstr>Слайд 13</vt:lpstr>
      <vt:lpstr>Слайд 14</vt:lpstr>
      <vt:lpstr>Слайд 15</vt:lpstr>
      <vt:lpstr>Слайд 16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user</cp:lastModifiedBy>
  <cp:revision>113</cp:revision>
  <dcterms:created xsi:type="dcterms:W3CDTF">2013-03-23T03:50:42Z</dcterms:created>
  <dcterms:modified xsi:type="dcterms:W3CDTF">2015-06-14T01:58:27Z</dcterms:modified>
</cp:coreProperties>
</file>