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20"/>
  </p:notesMasterIdLst>
  <p:sldIdLst>
    <p:sldId id="256" r:id="rId2"/>
    <p:sldId id="281" r:id="rId3"/>
    <p:sldId id="278" r:id="rId4"/>
    <p:sldId id="296" r:id="rId5"/>
    <p:sldId id="277" r:id="rId6"/>
    <p:sldId id="284" r:id="rId7"/>
    <p:sldId id="285" r:id="rId8"/>
    <p:sldId id="280" r:id="rId9"/>
    <p:sldId id="286" r:id="rId10"/>
    <p:sldId id="287" r:id="rId11"/>
    <p:sldId id="288" r:id="rId12"/>
    <p:sldId id="289" r:id="rId13"/>
    <p:sldId id="266" r:id="rId14"/>
    <p:sldId id="290" r:id="rId15"/>
    <p:sldId id="292" r:id="rId16"/>
    <p:sldId id="291" r:id="rId17"/>
    <p:sldId id="294" r:id="rId18"/>
    <p:sldId id="29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0033CC"/>
                </a:solidFill>
              </a:defRPr>
            </a:pPr>
            <a:r>
              <a:rPr lang="ru-RU" dirty="0">
                <a:solidFill>
                  <a:schemeClr val="accent6"/>
                </a:solidFill>
              </a:rPr>
              <a:t>уровни</a:t>
            </a:r>
          </a:p>
        </c:rich>
      </c:tx>
      <c:layout>
        <c:manualLayout>
          <c:xMode val="edge"/>
          <c:yMode val="edge"/>
          <c:x val="0.42661564739839131"/>
          <c:y val="0.35277777777777791"/>
        </c:manualLayout>
      </c:layout>
      <c:overlay val="1"/>
    </c:title>
    <c:autoTitleDeleted val="0"/>
    <c:view3D>
      <c:rotX val="3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уровни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Pt>
            <c:idx val="2"/>
            <c:bubble3D val="0"/>
            <c:spPr>
              <a:solidFill>
                <a:srgbClr val="0070C0"/>
              </a:solidFill>
            </c:spPr>
          </c:dPt>
          <c:cat>
            <c:strRef>
              <c:f>Лист1!$A$2:$A$5</c:f>
              <c:strCache>
                <c:ptCount val="3"/>
                <c:pt idx="0">
                  <c:v>низкий</c:v>
                </c:pt>
                <c:pt idx="1">
                  <c:v>средний</c:v>
                </c:pt>
                <c:pt idx="2">
                  <c:v>высокий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52.5</c:v>
                </c:pt>
                <c:pt idx="1">
                  <c:v>45</c:v>
                </c:pt>
                <c:pt idx="2">
                  <c:v>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b="1">
                <a:solidFill>
                  <a:srgbClr val="0033CC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="1">
                <a:solidFill>
                  <a:srgbClr val="0033CC"/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b="1">
                <a:solidFill>
                  <a:srgbClr val="0033CC"/>
                </a:solidFill>
              </a:defRPr>
            </a:pPr>
            <a:endParaRPr lang="ru-RU"/>
          </a:p>
        </c:txPr>
      </c:legendEntry>
      <c:legendEntry>
        <c:idx val="3"/>
        <c:delete val="1"/>
      </c:legendEntry>
      <c:layout>
        <c:manualLayout>
          <c:xMode val="edge"/>
          <c:yMode val="edge"/>
          <c:x val="0.82621605839347423"/>
          <c:y val="0.82119925634295732"/>
          <c:w val="0.16482370319363121"/>
          <c:h val="0.1788007436570429"/>
        </c:manualLayout>
      </c:layout>
      <c:overlay val="1"/>
      <c:txPr>
        <a:bodyPr/>
        <a:lstStyle/>
        <a:p>
          <a:pPr>
            <a:defRPr>
              <a:solidFill>
                <a:srgbClr val="0033CC"/>
              </a:solidFill>
            </a:defRPr>
          </a:pPr>
          <a:endParaRPr lang="ru-RU"/>
        </a:p>
      </c:txPr>
    </c:legend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029033547952581E-2"/>
          <c:y val="3.0687664041994751E-2"/>
          <c:w val="0.63963452957498856"/>
          <c:h val="0.84894240303295421"/>
        </c:manualLayout>
      </c:layout>
      <c:barChart>
        <c:barDir val="col"/>
        <c:grouping val="stack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развитие эмоциональной сферы соответствует возрасту</c:v>
                </c:pt>
              </c:strCache>
            </c:strRef>
          </c:tx>
          <c:spPr>
            <a:solidFill>
              <a:srgbClr val="0070C0"/>
            </a:solidFill>
          </c:spPr>
          <c:invertIfNegative val="1"/>
          <c:cat>
            <c:strRef>
              <c:f>Лист1!$A$2:$A$5</c:f>
              <c:strCache>
                <c:ptCount val="4"/>
                <c:pt idx="0">
                  <c:v>лидеры</c:v>
                </c:pt>
                <c:pt idx="1">
                  <c:v>принятые</c:v>
                </c:pt>
                <c:pt idx="2">
                  <c:v>изолированные</c:v>
                </c:pt>
                <c:pt idx="3">
                  <c:v>отвергаемые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0.37000000000000011</c:v>
                </c:pt>
                <c:pt idx="1">
                  <c:v>0.14500000000000005</c:v>
                </c:pt>
                <c:pt idx="2">
                  <c:v>4.5000000000000012E-2</c:v>
                </c:pt>
                <c:pt idx="3">
                  <c:v>0.05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неразвита эмоциональная сфера</c:v>
                </c:pt>
              </c:strCache>
            </c:strRef>
          </c:tx>
          <c:spPr>
            <a:solidFill>
              <a:srgbClr val="FF0000"/>
            </a:solidFill>
          </c:spPr>
          <c:invertIfNegative val="1"/>
          <c:cat>
            <c:strRef>
              <c:f>Лист1!$A$2:$A$5</c:f>
              <c:strCache>
                <c:ptCount val="4"/>
                <c:pt idx="0">
                  <c:v>лидеры</c:v>
                </c:pt>
                <c:pt idx="1">
                  <c:v>принятые</c:v>
                </c:pt>
                <c:pt idx="2">
                  <c:v>изолированные</c:v>
                </c:pt>
                <c:pt idx="3">
                  <c:v>отвергаемые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1">
                  <c:v>0.23500000000000001</c:v>
                </c:pt>
                <c:pt idx="2">
                  <c:v>9.0000000000000024E-2</c:v>
                </c:pt>
                <c:pt idx="3">
                  <c:v>0.115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02071720"/>
        <c:axId val="302071328"/>
      </c:barChart>
      <c:catAx>
        <c:axId val="302071720"/>
        <c:scaling>
          <c:orientation val="minMax"/>
        </c:scaling>
        <c:delete val="1"/>
        <c:axPos val="b"/>
        <c:numFmt formatCode="General" sourceLinked="1"/>
        <c:majorTickMark val="cross"/>
        <c:minorTickMark val="cross"/>
        <c:tickLblPos val="nextTo"/>
        <c:crossAx val="302071328"/>
        <c:crosses val="autoZero"/>
        <c:auto val="1"/>
        <c:lblAlgn val="ctr"/>
        <c:lblOffset val="100"/>
        <c:noMultiLvlLbl val="1"/>
      </c:catAx>
      <c:valAx>
        <c:axId val="302071328"/>
        <c:scaling>
          <c:orientation val="minMax"/>
        </c:scaling>
        <c:delete val="1"/>
        <c:axPos val="l"/>
        <c:majorGridlines>
          <c:spPr>
            <a:ln>
              <a:solidFill>
                <a:srgbClr val="7030A0"/>
              </a:solidFill>
            </a:ln>
          </c:spPr>
        </c:majorGridlines>
        <c:numFmt formatCode="0%" sourceLinked="1"/>
        <c:majorTickMark val="cross"/>
        <c:minorTickMark val="cross"/>
        <c:tickLblPos val="nextTo"/>
        <c:crossAx val="302071720"/>
        <c:crosses val="autoZero"/>
        <c:crossBetween val="between"/>
      </c:valAx>
      <c:spPr>
        <a:noFill/>
        <a:ln>
          <a:solidFill>
            <a:srgbClr val="7030A0"/>
          </a:solidFill>
        </a:ln>
      </c:spPr>
    </c:plotArea>
    <c:legend>
      <c:legendPos val="r"/>
      <c:legendEntry>
        <c:idx val="0"/>
        <c:txPr>
          <a:bodyPr/>
          <a:lstStyle/>
          <a:p>
            <a:pPr>
              <a:defRPr sz="2400">
                <a:solidFill>
                  <a:srgbClr val="0033CC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400">
                <a:solidFill>
                  <a:srgbClr val="0033CC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68196504247923373"/>
          <c:y val="0.22278229653390694"/>
          <c:w val="0.30744026086077314"/>
          <c:h val="0.55697870103368574"/>
        </c:manualLayout>
      </c:layout>
      <c:overlay val="1"/>
      <c:txPr>
        <a:bodyPr/>
        <a:lstStyle/>
        <a:p>
          <a:pPr>
            <a:defRPr sz="2400"/>
          </a:pPr>
          <a:endParaRPr lang="ru-RU"/>
        </a:p>
      </c:txPr>
    </c:legend>
    <c:plotVisOnly val="1"/>
    <c:dispBlanksAs val="gap"/>
    <c:showDLblsOverMax val="1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0.04918</cdr:x>
      <cdr:y>0.91667</cdr:y>
    </cdr:from>
    <cdr:to>
      <cdr:x>0.1541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28628" y="5500725"/>
          <a:ext cx="914400" cy="5000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0.01639</cdr:x>
      <cdr:y>0.875</cdr:y>
    </cdr:from>
    <cdr:to>
      <cdr:x>0.15574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39363" y="6000768"/>
          <a:ext cx="1184587" cy="8572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rgbClr val="002060"/>
              </a:solidFill>
            </a:rPr>
            <a:t>Лидеры  </a:t>
          </a:r>
          <a:endParaRPr lang="ru-RU" sz="200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0.16393</cdr:x>
      <cdr:y>0.875</cdr:y>
    </cdr:from>
    <cdr:to>
      <cdr:x>0.34426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393632" y="6000768"/>
          <a:ext cx="1532995" cy="8572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rgbClr val="002060"/>
              </a:solidFill>
            </a:rPr>
            <a:t>Принятые</a:t>
          </a:r>
          <a:r>
            <a:rPr lang="ru-RU" sz="1100" dirty="0" smtClean="0"/>
            <a:t> 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0.34426</cdr:x>
      <cdr:y>0.875</cdr:y>
    </cdr:from>
    <cdr:to>
      <cdr:x>0.52459</cdr:x>
      <cdr:y>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926627" y="6000769"/>
          <a:ext cx="1532995" cy="8572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2000" b="1" dirty="0" err="1" smtClean="0">
              <a:solidFill>
                <a:srgbClr val="002060"/>
              </a:solidFill>
            </a:rPr>
            <a:t>Изолиро</a:t>
          </a:r>
          <a:r>
            <a:rPr lang="ru-RU" sz="2000" b="1" dirty="0" smtClean="0">
              <a:solidFill>
                <a:srgbClr val="002060"/>
              </a:solidFill>
            </a:rPr>
            <a:t>-</a:t>
          </a:r>
        </a:p>
        <a:p xmlns:a="http://schemas.openxmlformats.org/drawingml/2006/main">
          <a:r>
            <a:rPr lang="ru-RU" sz="2000" b="1" dirty="0" smtClean="0">
              <a:solidFill>
                <a:srgbClr val="002060"/>
              </a:solidFill>
            </a:rPr>
            <a:t>ванные</a:t>
          </a:r>
          <a:endParaRPr lang="ru-RU" sz="200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0.52941</cdr:x>
      <cdr:y>0.86667</cdr:y>
    </cdr:from>
    <cdr:to>
      <cdr:x>0.6958</cdr:x>
      <cdr:y>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500594" y="5943600"/>
          <a:ext cx="1414466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2000" b="1" dirty="0" err="1" smtClean="0">
              <a:solidFill>
                <a:srgbClr val="002060"/>
              </a:solidFill>
            </a:rPr>
            <a:t>Отверга</a:t>
          </a:r>
          <a:r>
            <a:rPr lang="ru-RU" sz="2000" b="1" dirty="0" smtClean="0">
              <a:solidFill>
                <a:srgbClr val="002060"/>
              </a:solidFill>
            </a:rPr>
            <a:t>-</a:t>
          </a:r>
        </a:p>
        <a:p xmlns:a="http://schemas.openxmlformats.org/drawingml/2006/main">
          <a:r>
            <a:rPr lang="ru-RU" sz="2000" b="1" dirty="0" err="1" smtClean="0">
              <a:solidFill>
                <a:srgbClr val="002060"/>
              </a:solidFill>
            </a:rPr>
            <a:t>емые</a:t>
          </a:r>
          <a:r>
            <a:rPr lang="ru-RU" sz="2000" b="1" dirty="0" smtClean="0">
              <a:solidFill>
                <a:srgbClr val="002060"/>
              </a:solidFill>
            </a:rPr>
            <a:t> </a:t>
          </a:r>
          <a:endParaRPr lang="ru-RU" sz="2000" b="1" dirty="0">
            <a:solidFill>
              <a:srgbClr val="00206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67188-62EB-4FE3-9B22-310DFBC21A8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37E651-94D3-4EB9-9807-46457BF34E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596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7E651-94D3-4EB9-9807-46457BF34E44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196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F:\&#1088;&#1072;&#1079;&#1074;&#1080;&#1090;&#1080;&#1077;%20&#1101;&#1084;&#1086;&#1094;&#1080;&#1086;&#1085;&#1072;&#1083;&#1100;&#1085;&#1086;&#1075;&#1086;%20&#1080;&#1085;&#1090;&#1077;&#1083;&#1083;&#1077;&#1082;&#1090;&#1072;\&#1090;&#1077;&#1072;&#1090;&#1088;%20&#1076;&#1077;&#1090;&#1080;.wmv" TargetMode="External"/><Relationship Id="rId1" Type="http://schemas.microsoft.com/office/2007/relationships/media" Target="file:///F:\&#1088;&#1072;&#1079;&#1074;&#1080;&#1090;&#1080;&#1077;%20&#1101;&#1084;&#1086;&#1094;&#1080;&#1086;&#1085;&#1072;&#1083;&#1100;&#1085;&#1086;&#1075;&#1086;%20&#1080;&#1085;&#1090;&#1077;&#1083;&#1083;&#1077;&#1082;&#1090;&#1072;\&#1090;&#1077;&#1072;&#1090;&#1088;%20&#1076;&#1077;&#1090;&#1080;.wmv" TargetMode="Externa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F:\&#1088;&#1072;&#1079;&#1074;&#1080;&#1090;&#1080;&#1077;%20&#1101;&#1084;&#1086;&#1094;&#1080;&#1086;&#1085;&#1072;&#1083;&#1100;&#1085;&#1086;&#1075;&#1086;%20&#1080;&#1085;&#1090;&#1077;&#1083;&#1083;&#1077;&#1082;&#1090;&#1072;\&#1057;&#1084;&#1077;&#1096;&#1072;&#1088;&#1080;&#1082;&#1080;%202D%20-%20&#1055;&#1089;&#1080;&#1093;&#1086;&#1083;&#1086;&#1075;%20(1).wmv" TargetMode="External"/><Relationship Id="rId1" Type="http://schemas.microsoft.com/office/2007/relationships/media" Target="file:///F:\&#1088;&#1072;&#1079;&#1074;&#1080;&#1090;&#1080;&#1077;%20&#1101;&#1084;&#1086;&#1094;&#1080;&#1086;&#1085;&#1072;&#1083;&#1100;&#1085;&#1086;&#1075;&#1086;%20&#1080;&#1085;&#1090;&#1077;&#1083;&#1083;&#1077;&#1082;&#1090;&#1072;\&#1057;&#1084;&#1077;&#1096;&#1072;&#1088;&#1080;&#1082;&#1080;%202D%20-%20&#1055;&#1089;&#1080;&#1093;&#1086;&#1083;&#1086;&#1075;%20(1).wmv" TargetMode="Externa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F:\&#1088;&#1072;&#1079;&#1074;&#1080;&#1090;&#1080;&#1077;%20&#1101;&#1084;&#1086;&#1094;&#1080;&#1086;&#1085;&#1072;&#1083;&#1100;&#1085;&#1086;&#1075;&#1086;%20&#1080;&#1085;&#1090;&#1077;&#1083;&#1083;&#1077;&#1082;&#1090;&#1072;\&#1060;&#1080;&#1082;&#1089;&#1080;&#1082;&#1080;%20-%20&#1062;&#1077;&#1087;&#1085;&#1072;&#1103;%20&#1088;&#1077;&#1072;&#1082;&#1094;&#1080;&#1103;.wmv" TargetMode="External"/><Relationship Id="rId1" Type="http://schemas.microsoft.com/office/2007/relationships/media" Target="file:///F:\&#1088;&#1072;&#1079;&#1074;&#1080;&#1090;&#1080;&#1077;%20&#1101;&#1084;&#1086;&#1094;&#1080;&#1086;&#1085;&#1072;&#1083;&#1100;&#1085;&#1086;&#1075;&#1086;%20&#1080;&#1085;&#1090;&#1077;&#1083;&#1083;&#1077;&#1082;&#1090;&#1072;\&#1060;&#1080;&#1082;&#1089;&#1080;&#1082;&#1080;%20-%20&#1062;&#1077;&#1087;&#1085;&#1072;&#1103;%20&#1088;&#1077;&#1072;&#1082;&#1094;&#1080;&#1103;.wmv" TargetMode="Externa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file:///F:\&#1088;&#1072;&#1079;&#1074;&#1080;&#1090;&#1080;&#1077;%20&#1101;&#1084;&#1086;&#1094;&#1080;&#1086;&#1085;&#1072;&#1083;&#1100;&#1085;&#1086;&#1075;&#1086;%20&#1080;&#1085;&#1090;&#1077;&#1083;&#1083;&#1077;&#1082;&#1090;&#1072;\&#1054;&#1089;&#1085;&#1086;&#1074;&#1085;&#1086;&#1081;%20&#1101;&#1083;&#1077;&#1084;&#1077;&#1085;&#1090;.%20&#1069;&#1084;&#1086;&#1094;&#1080;&#1080;.wmv" TargetMode="External"/><Relationship Id="rId1" Type="http://schemas.microsoft.com/office/2007/relationships/media" Target="file:///F:\&#1088;&#1072;&#1079;&#1074;&#1080;&#1090;&#1080;&#1077;%20&#1101;&#1084;&#1086;&#1094;&#1080;&#1086;&#1085;&#1072;&#1083;&#1100;&#1085;&#1086;&#1075;&#1086;%20&#1080;&#1085;&#1090;&#1077;&#1083;&#1083;&#1077;&#1082;&#1090;&#1072;\&#1054;&#1089;&#1085;&#1086;&#1074;&#1085;&#1086;&#1081;%20&#1101;&#1083;&#1077;&#1084;&#1077;&#1085;&#1090;.%20&#1069;&#1084;&#1086;&#1094;&#1080;&#1080;.wmv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F:\&#1088;&#1072;&#1079;&#1074;&#1080;&#1090;&#1080;&#1077;%20&#1101;&#1084;&#1086;&#1094;&#1080;&#1086;&#1085;&#1072;&#1083;&#1100;&#1085;&#1086;&#1075;&#1086;%20&#1080;&#1085;&#1090;&#1077;&#1083;&#1083;&#1077;&#1082;&#1090;&#1072;\&#1060;&#1080;&#1083;&#1100;&#1084;%20(1).wmv" TargetMode="External"/><Relationship Id="rId1" Type="http://schemas.microsoft.com/office/2007/relationships/media" Target="file:///F:\&#1088;&#1072;&#1079;&#1074;&#1080;&#1090;&#1080;&#1077;%20&#1101;&#1084;&#1086;&#1094;&#1080;&#1086;&#1085;&#1072;&#1083;&#1100;&#1085;&#1086;&#1075;&#1086;%20&#1080;&#1085;&#1090;&#1077;&#1083;&#1083;&#1077;&#1082;&#1090;&#1072;\&#1060;&#1080;&#1083;&#1100;&#1084;%20(1).wmv" TargetMode="Externa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3429000"/>
            <a:ext cx="7000924" cy="1571636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1800" dirty="0" err="1" smtClean="0">
                <a:solidFill>
                  <a:schemeClr val="bg2">
                    <a:lumMod val="25000"/>
                  </a:schemeClr>
                </a:solidFill>
              </a:rPr>
              <a:t>Квасова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  <a:t> Вера 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</a:rPr>
              <a:t>В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  <a:t>ладимировна</a:t>
            </a:r>
          </a:p>
          <a:p>
            <a:pPr algn="ctr"/>
            <a:endParaRPr lang="ru-RU" sz="14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учитель начальных классов</a:t>
            </a:r>
          </a:p>
          <a:p>
            <a:pPr algn="ctr"/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МКОУ «СОШ № 4» с. Московского</a:t>
            </a:r>
          </a:p>
          <a:p>
            <a:pPr algn="ctr"/>
            <a:r>
              <a:rPr lang="ru-RU" sz="1400" dirty="0" err="1" smtClean="0">
                <a:solidFill>
                  <a:schemeClr val="bg2">
                    <a:lumMod val="25000"/>
                  </a:schemeClr>
                </a:solidFill>
              </a:rPr>
              <a:t>Изобильненского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 района </a:t>
            </a:r>
          </a:p>
          <a:p>
            <a:pPr algn="ctr"/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Ставропольского края 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14290"/>
            <a:ext cx="8786874" cy="200026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Развитие </a:t>
            </a:r>
            <a:b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</a:b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эмоционального интеллекта </a:t>
            </a:r>
            <a:b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</a:b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младших школьников</a:t>
            </a:r>
            <a:endParaRPr lang="ru-RU" sz="4000" b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 «Волна» эмоций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688034"/>
          </a:xfr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РАДОСТЬ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ИНТЕРЕС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УДИВЛЕНИЕ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СОЧУВСТВИЕ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РАВНОДУШИЕ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ГНЕВ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СТРАХ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ПЕЧАЛЬ</a:t>
            </a:r>
            <a:endParaRPr lang="ru-RU" sz="3200" b="1" dirty="0">
              <a:solidFill>
                <a:schemeClr val="accent6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2" name="Picture 8" descr="D:\Documents and Settings\Хаст\Рабочий стол\смайлики эмоции\скачанные файлы (5)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429388" y="4286256"/>
            <a:ext cx="1285885" cy="1285884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</p:pic>
      <p:pic>
        <p:nvPicPr>
          <p:cNvPr id="1027" name="Picture 3" descr="D:\Documents and Settings\Хаст\Рабочий стол\смайлики эмоции\images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857356" y="1571612"/>
            <a:ext cx="1285884" cy="1071571"/>
          </a:xfrm>
          <a:prstGeom prst="rect">
            <a:avLst/>
          </a:prstGeom>
          <a:noFill/>
        </p:spPr>
      </p:pic>
      <p:pic>
        <p:nvPicPr>
          <p:cNvPr id="1030" name="Picture 6" descr="D:\Documents and Settings\Хаст\Рабочий стол\смайлики эмоции\скачанные файлы (1).jp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57158" y="2837783"/>
            <a:ext cx="1643074" cy="1019845"/>
          </a:xfrm>
          <a:prstGeom prst="rect">
            <a:avLst/>
          </a:prstGeom>
          <a:noFill/>
        </p:spPr>
      </p:pic>
      <p:pic>
        <p:nvPicPr>
          <p:cNvPr id="1028" name="Picture 4" descr="D:\Documents and Settings\Хаст\Рабочий стол\смайлики эмоции\images (2).jp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786578" y="2500306"/>
            <a:ext cx="785818" cy="857255"/>
          </a:xfrm>
          <a:prstGeom prst="rect">
            <a:avLst/>
          </a:prstGeom>
          <a:noFill/>
        </p:spPr>
      </p:pic>
      <p:pic>
        <p:nvPicPr>
          <p:cNvPr id="1031" name="Picture 7" descr="D:\Documents and Settings\Хаст\Рабочий стол\смайлики эмоции\images (4).jpg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786710" y="3643314"/>
            <a:ext cx="952500" cy="742950"/>
          </a:xfrm>
          <a:prstGeom prst="rect">
            <a:avLst/>
          </a:prstGeom>
          <a:noFill/>
        </p:spPr>
      </p:pic>
      <p:pic>
        <p:nvPicPr>
          <p:cNvPr id="1034" name="Picture 10" descr="D:\Documents and Settings\Хаст\Рабочий стол\скачанные файлы (4).jpg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714481" y="4357694"/>
            <a:ext cx="714380" cy="655737"/>
          </a:xfrm>
          <a:prstGeom prst="rect">
            <a:avLst/>
          </a:prstGeom>
          <a:noFill/>
        </p:spPr>
      </p:pic>
      <p:pic>
        <p:nvPicPr>
          <p:cNvPr id="1029" name="Picture 5" descr="D:\Documents and Settings\Хаст\Рабочий стол\смайлики эмоции\скачанные файлы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72330" y="1"/>
            <a:ext cx="1857388" cy="1357298"/>
          </a:xfrm>
          <a:prstGeom prst="rect">
            <a:avLst/>
          </a:prstGeom>
          <a:noFill/>
        </p:spPr>
      </p:pic>
      <p:pic>
        <p:nvPicPr>
          <p:cNvPr id="1033" name="Picture 9" descr="D:\Documents and Settings\Хаст\Рабочий стол\смайлики эмоции\images (5).jpg"/>
          <p:cNvPicPr>
            <a:picLocks noChangeAspect="1" noChangeArrowheads="1"/>
          </p:cNvPicPr>
          <p:nvPr/>
        </p:nvPicPr>
        <p:blipFill>
          <a:blip r:embed="rId9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786710" y="5286388"/>
            <a:ext cx="857256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28600"/>
            <a:ext cx="6858048" cy="1057260"/>
          </a:xfrm>
        </p:spPr>
        <p:txBody>
          <a:bodyPr>
            <a:normAutofit/>
          </a:bodyPr>
          <a:lstStyle/>
          <a:p>
            <a:pPr algn="l"/>
            <a:r>
              <a:rPr lang="ru-RU" sz="2700" dirty="0" smtClean="0">
                <a:solidFill>
                  <a:srgbClr val="0033CC"/>
                </a:solidFill>
              </a:rPr>
              <a:t>Урок внеклассного чтения</a:t>
            </a:r>
            <a:br>
              <a:rPr lang="ru-RU" sz="2700" dirty="0" smtClean="0">
                <a:solidFill>
                  <a:srgbClr val="0033CC"/>
                </a:solidFill>
              </a:rPr>
            </a:br>
            <a:r>
              <a:rPr lang="ru-RU" sz="3100" dirty="0" smtClean="0">
                <a:solidFill>
                  <a:srgbClr val="0033CC"/>
                </a:solidFill>
              </a:rPr>
              <a:t>Виктор Драгунский «Друг детства»</a:t>
            </a:r>
            <a:endParaRPr lang="ru-RU" sz="3100" dirty="0">
              <a:solidFill>
                <a:srgbClr val="0033CC"/>
              </a:solidFill>
            </a:endParaRPr>
          </a:p>
        </p:txBody>
      </p:sp>
      <p:pic>
        <p:nvPicPr>
          <p:cNvPr id="4" name="Picture 8"/>
          <p:cNvPicPr>
            <a:picLocks noGrp="1" noChangeAspect="1" noChangeArrowheads="1"/>
          </p:cNvPicPr>
          <p:nvPr>
            <p:ph sz="quarter" idx="4294967295"/>
          </p:nvPr>
        </p:nvPicPr>
        <p:blipFill rotWithShape="1">
          <a:blip r:embed="rId2"/>
          <a:srcRect t="8048" b="7459"/>
          <a:stretch/>
        </p:blipFill>
        <p:spPr bwMode="auto">
          <a:xfrm>
            <a:off x="6876256" y="188640"/>
            <a:ext cx="209550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одзаголовок 6"/>
          <p:cNvSpPr>
            <a:spLocks noGrp="1"/>
          </p:cNvSpPr>
          <p:nvPr>
            <p:ph type="subTitle" idx="4294967295"/>
          </p:nvPr>
        </p:nvSpPr>
        <p:spPr>
          <a:xfrm>
            <a:off x="214282" y="1428736"/>
            <a:ext cx="8501093" cy="5214952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1. Кем мечтал стать Денис, когда вырастет?</a:t>
            </a:r>
          </a:p>
          <a:p>
            <a:pPr lvl="0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2. Зачем ему нужно было отрабатывать силу удара?</a:t>
            </a:r>
          </a:p>
          <a:p>
            <a:pPr lvl="0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3. </a:t>
            </a:r>
            <a:r>
              <a:rPr lang="ru-RU" sz="1800" b="1" dirty="0" smtClean="0">
                <a:solidFill>
                  <a:srgbClr val="002060"/>
                </a:solidFill>
              </a:rPr>
              <a:t>Какая </a:t>
            </a:r>
            <a:r>
              <a:rPr lang="ru-RU" sz="1800" b="1" i="1" u="sng" dirty="0" smtClean="0">
                <a:solidFill>
                  <a:srgbClr val="002060"/>
                </a:solidFill>
              </a:rPr>
              <a:t>отрицательная эмоция «захлестнула»</a:t>
            </a:r>
            <a:r>
              <a:rPr lang="ru-RU" sz="1800" b="1" u="sng" dirty="0" smtClean="0">
                <a:solidFill>
                  <a:srgbClr val="002060"/>
                </a:solidFill>
              </a:rPr>
              <a:t> </a:t>
            </a:r>
          </a:p>
          <a:p>
            <a:pPr lvl="0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      мальчика</a:t>
            </a:r>
            <a:r>
              <a:rPr lang="ru-RU" sz="1800" dirty="0" smtClean="0">
                <a:solidFill>
                  <a:srgbClr val="002060"/>
                </a:solidFill>
              </a:rPr>
              <a:t>?</a:t>
            </a:r>
          </a:p>
          <a:p>
            <a:pPr lvl="0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4. </a:t>
            </a:r>
            <a:r>
              <a:rPr lang="ru-RU" sz="1800" b="1" dirty="0" smtClean="0">
                <a:solidFill>
                  <a:srgbClr val="002060"/>
                </a:solidFill>
              </a:rPr>
              <a:t>За что </a:t>
            </a:r>
            <a:r>
              <a:rPr lang="ru-RU" sz="1800" b="1" i="1" u="sng" dirty="0" smtClean="0">
                <a:solidFill>
                  <a:srgbClr val="002060"/>
                </a:solidFill>
              </a:rPr>
              <a:t>обиделся</a:t>
            </a:r>
            <a:r>
              <a:rPr lang="ru-RU" sz="1800" b="1" dirty="0" smtClean="0">
                <a:solidFill>
                  <a:srgbClr val="002060"/>
                </a:solidFill>
              </a:rPr>
              <a:t> Денис на папу?</a:t>
            </a:r>
          </a:p>
          <a:p>
            <a:pPr lvl="0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5. Что предложила ему мама вместо груши? </a:t>
            </a:r>
            <a:r>
              <a:rPr lang="ru-RU" sz="1800" b="1" dirty="0" smtClean="0">
                <a:solidFill>
                  <a:srgbClr val="002060"/>
                </a:solidFill>
              </a:rPr>
              <a:t>Какую </a:t>
            </a:r>
            <a:r>
              <a:rPr lang="ru-RU" sz="1800" b="1" i="1" u="sng" dirty="0" smtClean="0">
                <a:solidFill>
                  <a:srgbClr val="002060"/>
                </a:solidFill>
              </a:rPr>
              <a:t>эмоцию испытал </a:t>
            </a:r>
            <a:r>
              <a:rPr lang="ru-RU" sz="1800" b="1" dirty="0" smtClean="0">
                <a:solidFill>
                  <a:srgbClr val="002060"/>
                </a:solidFill>
              </a:rPr>
              <a:t>мальчик?</a:t>
            </a:r>
          </a:p>
          <a:p>
            <a:pPr lvl="0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6. </a:t>
            </a:r>
            <a:r>
              <a:rPr lang="ru-RU" sz="1800" b="1" i="1" u="sng" dirty="0" smtClean="0">
                <a:solidFill>
                  <a:srgbClr val="002060"/>
                </a:solidFill>
              </a:rPr>
              <a:t>Обрадовался</a:t>
            </a:r>
            <a:r>
              <a:rPr lang="ru-RU" sz="1800" b="1" u="sng" dirty="0" smtClean="0">
                <a:solidFill>
                  <a:srgbClr val="002060"/>
                </a:solidFill>
              </a:rPr>
              <a:t> </a:t>
            </a:r>
            <a:r>
              <a:rPr lang="ru-RU" sz="1800" b="1" dirty="0" smtClean="0">
                <a:solidFill>
                  <a:srgbClr val="002060"/>
                </a:solidFill>
              </a:rPr>
              <a:t>ли Денис маминому решению?</a:t>
            </a:r>
          </a:p>
          <a:p>
            <a:pPr lvl="0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7. Почему же он не стал отрабатывать силу удара на игрушечном медведе?</a:t>
            </a:r>
          </a:p>
          <a:p>
            <a:pPr lvl="0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8. </a:t>
            </a:r>
            <a:r>
              <a:rPr lang="ru-RU" sz="1800" b="1" dirty="0" smtClean="0">
                <a:solidFill>
                  <a:srgbClr val="002060"/>
                </a:solidFill>
              </a:rPr>
              <a:t>Какие </a:t>
            </a:r>
            <a:r>
              <a:rPr lang="ru-RU" sz="1800" b="1" i="1" u="sng" dirty="0" smtClean="0">
                <a:solidFill>
                  <a:srgbClr val="002060"/>
                </a:solidFill>
              </a:rPr>
              <a:t>чувства</a:t>
            </a:r>
            <a:r>
              <a:rPr lang="ru-RU" sz="1800" b="1" dirty="0" smtClean="0">
                <a:solidFill>
                  <a:srgbClr val="002060"/>
                </a:solidFill>
              </a:rPr>
              <a:t> испытывал мальчик, глядя на своего старого друга?</a:t>
            </a:r>
          </a:p>
          <a:p>
            <a:pPr lvl="0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9. Какой выбор сделал Денис: отрабатывать силу удара на старом плюшевом мишке или не быть боксером? Почему?</a:t>
            </a:r>
          </a:p>
          <a:p>
            <a:pPr lvl="0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10. </a:t>
            </a:r>
            <a:r>
              <a:rPr lang="ru-RU" sz="1800" b="1" dirty="0" smtClean="0">
                <a:solidFill>
                  <a:srgbClr val="002060"/>
                </a:solidFill>
              </a:rPr>
              <a:t>Как это характеризует героя рассказа?</a:t>
            </a:r>
          </a:p>
          <a:p>
            <a:pPr lvl="0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11. </a:t>
            </a:r>
            <a:r>
              <a:rPr lang="ru-RU" sz="1800" b="1" dirty="0" smtClean="0">
                <a:solidFill>
                  <a:srgbClr val="002060"/>
                </a:solidFill>
              </a:rPr>
              <a:t>Как бы вы поступили на месте Дениски?</a:t>
            </a:r>
          </a:p>
          <a:p>
            <a:pPr lvl="0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12.</a:t>
            </a:r>
            <a:r>
              <a:rPr lang="ru-RU" sz="1800" b="1" dirty="0" smtClean="0">
                <a:solidFill>
                  <a:srgbClr val="002060"/>
                </a:solidFill>
              </a:rPr>
              <a:t>Есть ли у вас любимая игрушка? Бережете ли вы ее?</a:t>
            </a:r>
          </a:p>
          <a:p>
            <a:pPr algn="l"/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33CC"/>
                </a:solidFill>
              </a:rPr>
              <a:t>ТЕАТР  </a:t>
            </a:r>
            <a:endParaRPr lang="ru-RU" b="1" dirty="0">
              <a:solidFill>
                <a:srgbClr val="0033CC"/>
              </a:solidFill>
            </a:endParaRPr>
          </a:p>
        </p:txBody>
      </p:sp>
      <p:pic>
        <p:nvPicPr>
          <p:cNvPr id="11" name="театр дети.wmv">
            <a:hlinkClick r:id="" action="ppaction://media"/>
          </p:cNvPr>
          <p:cNvPicPr>
            <a:picLocks noGrp="1" noChangeAspect="1"/>
          </p:cNvPicPr>
          <p:nvPr>
            <p:ph sz="quarter"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4348" y="946529"/>
            <a:ext cx="7643866" cy="5732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76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solidFill>
                  <a:srgbClr val="0033CC"/>
                </a:solidFill>
              </a:rPr>
              <a:t>Упражнения по Станиславскому</a:t>
            </a:r>
            <a:endParaRPr lang="ru-RU" dirty="0">
              <a:solidFill>
                <a:srgbClr val="0033CC"/>
              </a:solidFill>
            </a:endParaRPr>
          </a:p>
        </p:txBody>
      </p:sp>
      <p:pic>
        <p:nvPicPr>
          <p:cNvPr id="6146" name="Picture 2" descr="D:\Documents and Settings\Хаст\Рабочий стол\мастер-класс\udivlenie-300x28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7143768" y="4991116"/>
            <a:ext cx="2000232" cy="1866883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285720" y="2357430"/>
            <a:ext cx="8553480" cy="30718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Упражнение «Улыбка </a:t>
            </a:r>
            <a:r>
              <a:rPr lang="ru-RU" b="1" dirty="0" err="1" smtClean="0">
                <a:solidFill>
                  <a:srgbClr val="002060"/>
                </a:solidFill>
              </a:rPr>
              <a:t>чеширского</a:t>
            </a:r>
            <a:r>
              <a:rPr lang="ru-RU" b="1" dirty="0" smtClean="0">
                <a:solidFill>
                  <a:srgbClr val="002060"/>
                </a:solidFill>
              </a:rPr>
              <a:t>  кота».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Упражнение «Кулаком по столу». 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Упражнение «Стих читает кривляка».  </a:t>
            </a:r>
          </a:p>
          <a:p>
            <a:pPr fontAlgn="base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Упражнение «Стих читает статуя».</a:t>
            </a:r>
          </a:p>
          <a:p>
            <a:pPr fontAlgn="base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Упражнение «Чувства и ощущения».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2" descr="D:\Documents and Settings\Хаст\Рабочий стол\мастер-класс\zlost-300x293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" y="5113754"/>
            <a:ext cx="1785917" cy="1744245"/>
          </a:xfrm>
          <a:prstGeom prst="rect">
            <a:avLst/>
          </a:prstGeom>
          <a:noFill/>
        </p:spPr>
      </p:pic>
      <p:pic>
        <p:nvPicPr>
          <p:cNvPr id="5" name="Picture 2" descr="D:\Documents and Settings\Хаст\Рабочий стол\мастер-класс\interes-294x300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927629" y="928670"/>
            <a:ext cx="1470194" cy="1500198"/>
          </a:xfrm>
          <a:prstGeom prst="rect">
            <a:avLst/>
          </a:prstGeom>
          <a:noFill/>
        </p:spPr>
      </p:pic>
      <p:pic>
        <p:nvPicPr>
          <p:cNvPr id="6" name="Picture 2" descr="D:\Documents and Settings\Хаст\Рабочий стол\мастер-класс\радость-copy-300x292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7235748" y="0"/>
            <a:ext cx="1908251" cy="1857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05726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33CC"/>
                </a:solidFill>
              </a:rPr>
              <a:t>Слушайте! Слушайте правильно!</a:t>
            </a:r>
            <a:br>
              <a:rPr lang="ru-RU" b="1" dirty="0" smtClean="0">
                <a:solidFill>
                  <a:srgbClr val="0033CC"/>
                </a:solidFill>
              </a:rPr>
            </a:br>
            <a:endParaRPr lang="ru-RU" dirty="0">
              <a:solidFill>
                <a:srgbClr val="0033CC"/>
              </a:solidFill>
            </a:endParaRPr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Слушайте! Слушайте! Слушайте!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Смешарики 2D - Психолог (1).wmv">
            <a:hlinkClick r:id="" action="ppaction://media"/>
          </p:cNvPr>
          <p:cNvPicPr>
            <a:picLocks noGrp="1" noChangeAspect="1"/>
          </p:cNvPicPr>
          <p:nvPr>
            <p:ph sz="quarter"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4282" y="1428736"/>
            <a:ext cx="8763061" cy="4929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57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Творческие работы детей</a:t>
            </a:r>
            <a:endParaRPr lang="ru-RU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 descr="E:\Картинки\103___03\IMG_031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10100"/>
          <a:stretch>
            <a:fillRect/>
          </a:stretch>
        </p:blipFill>
        <p:spPr bwMode="auto">
          <a:xfrm>
            <a:off x="5357818" y="1000107"/>
            <a:ext cx="3607859" cy="3009904"/>
          </a:xfrm>
          <a:prstGeom prst="rect">
            <a:avLst/>
          </a:prstGeom>
          <a:noFill/>
        </p:spPr>
      </p:pic>
      <p:pic>
        <p:nvPicPr>
          <p:cNvPr id="16" name="Picture 2" descr="E:\Картинки\Новая папка\IMG_05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000108"/>
            <a:ext cx="3500462" cy="2625346"/>
          </a:xfrm>
          <a:prstGeom prst="rect">
            <a:avLst/>
          </a:prstGeom>
          <a:noFill/>
        </p:spPr>
      </p:pic>
      <p:pic>
        <p:nvPicPr>
          <p:cNvPr id="3081" name="Picture 9" descr="E:\Картинки\Новая папка\IMG_0467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 b="15789"/>
          <a:stretch>
            <a:fillRect/>
          </a:stretch>
        </p:blipFill>
        <p:spPr bwMode="auto">
          <a:xfrm>
            <a:off x="1857356" y="3606058"/>
            <a:ext cx="4357718" cy="2751900"/>
          </a:xfrm>
          <a:prstGeom prst="rect">
            <a:avLst/>
          </a:prstGeom>
          <a:noFill/>
        </p:spPr>
      </p:pic>
      <p:pic>
        <p:nvPicPr>
          <p:cNvPr id="3082" name="Picture 10" descr="D:\Documents and Settings\Хаст\Рабочий стол\смайлики эмоции\скачанные файлы (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4500570"/>
            <a:ext cx="2286016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Фиксики - Цепная реакция.wmv">
            <a:hlinkClick r:id="" action="ppaction://media"/>
          </p:cNvPr>
          <p:cNvPicPr>
            <a:picLocks noGrp="1" noChangeAspect="1"/>
          </p:cNvPicPr>
          <p:nvPr>
            <p:ph sz="quarter"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5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Цепная реакция</a:t>
            </a:r>
            <a:endParaRPr lang="ru-RU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214290"/>
            <a:ext cx="2161309" cy="2094807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5" r="5107"/>
          <a:stretch/>
        </p:blipFill>
        <p:spPr>
          <a:xfrm>
            <a:off x="714348" y="2357430"/>
            <a:ext cx="2123577" cy="19986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3" t="9677"/>
          <a:stretch/>
        </p:blipFill>
        <p:spPr>
          <a:xfrm>
            <a:off x="5857884" y="1785926"/>
            <a:ext cx="2231104" cy="18722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1" r="7355"/>
          <a:stretch/>
        </p:blipFill>
        <p:spPr>
          <a:xfrm>
            <a:off x="1714480" y="4357694"/>
            <a:ext cx="2181706" cy="19427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5" r="19914" b="16726"/>
          <a:stretch/>
        </p:blipFill>
        <p:spPr>
          <a:xfrm>
            <a:off x="3929058" y="3143248"/>
            <a:ext cx="1928826" cy="18484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2" r="15474"/>
          <a:stretch/>
        </p:blipFill>
        <p:spPr>
          <a:xfrm>
            <a:off x="7539031" y="144685"/>
            <a:ext cx="1440160" cy="1628800"/>
          </a:xfrm>
          <a:prstGeom prst="rect">
            <a:avLst/>
          </a:prstGeom>
        </p:spPr>
      </p:pic>
      <p:pic>
        <p:nvPicPr>
          <p:cNvPr id="2050" name="Picture 2" descr="D:\Documents and Settings\Хаст\Рабочий стол\смайлики эмоции\скачанные файлы (2)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15074" y="4563078"/>
            <a:ext cx="2605094" cy="1628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773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000" b="1" dirty="0" smtClean="0">
                <a:solidFill>
                  <a:srgbClr val="FF0000"/>
                </a:solidFill>
              </a:rPr>
              <a:t>Здоровья </a:t>
            </a:r>
          </a:p>
          <a:p>
            <a:pPr algn="ctr">
              <a:buNone/>
            </a:pPr>
            <a:r>
              <a:rPr lang="ru-RU" sz="6000" b="1" dirty="0" smtClean="0">
                <a:solidFill>
                  <a:srgbClr val="FF0000"/>
                </a:solidFill>
              </a:rPr>
              <a:t>и жизненного успеха Вам </a:t>
            </a:r>
          </a:p>
          <a:p>
            <a:pPr algn="ctr">
              <a:buNone/>
            </a:pPr>
            <a:r>
              <a:rPr lang="ru-RU" sz="6000" b="1" dirty="0" smtClean="0">
                <a:solidFill>
                  <a:srgbClr val="FF0000"/>
                </a:solidFill>
              </a:rPr>
              <a:t>и вашим детям!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Основной элемент. Эмоции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Актуальность</a:t>
            </a:r>
            <a:endParaRPr lang="ru-RU" dirty="0">
              <a:solidFill>
                <a:srgbClr val="0033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1.   Девальвация нравственных ценностей в современном обществе. Спад уровня эмоциональной воспитанности.</a:t>
            </a:r>
          </a:p>
          <a:p>
            <a:pPr marL="514350" indent="-514350">
              <a:buNone/>
            </a:pPr>
            <a:endParaRPr lang="ru-RU" sz="28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2.  Развитый эмоциональный интеллект определяет удачную профессиональную карьеру и счастливую семейную жизнь. </a:t>
            </a:r>
          </a:p>
          <a:p>
            <a:pPr>
              <a:buNone/>
            </a:pPr>
            <a:endParaRPr lang="ru-RU" sz="28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3.  По мнению многих современных психологов школа форматирует мышление детей и учит сдерживать эмоции. </a:t>
            </a:r>
            <a:r>
              <a:rPr lang="ru-RU" sz="2800" dirty="0" smtClean="0">
                <a:solidFill>
                  <a:srgbClr val="C00000"/>
                </a:solidFill>
              </a:rPr>
              <a:t>Опровергнем это утверждение!!!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             ДУХ - воля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527048"/>
            <a:ext cx="8784976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0033CC"/>
                </a:solidFill>
              </a:rPr>
              <a:t>       цель – РАЗУМ – мысли</a:t>
            </a:r>
          </a:p>
          <a:p>
            <a:pPr marL="0" indent="0" algn="ctr">
              <a:buNone/>
            </a:pPr>
            <a:endParaRPr lang="ru-RU" sz="4000" b="1" dirty="0">
              <a:solidFill>
                <a:srgbClr val="0033CC"/>
              </a:solidFill>
            </a:endParaRPr>
          </a:p>
          <a:p>
            <a:pPr marL="0" indent="0" algn="ctr">
              <a:buNone/>
            </a:pPr>
            <a:r>
              <a:rPr lang="ru-RU" sz="4000" b="1" dirty="0" smtClean="0">
                <a:solidFill>
                  <a:schemeClr val="bg1">
                    <a:lumMod val="25000"/>
                  </a:schemeClr>
                </a:solidFill>
              </a:rPr>
              <a:t>состояния – ДУША – эмоции</a:t>
            </a:r>
          </a:p>
          <a:p>
            <a:pPr algn="ctr"/>
            <a:endParaRPr lang="ru-RU" sz="4000" b="1" dirty="0">
              <a:solidFill>
                <a:schemeClr val="bg1">
                  <a:lumMod val="2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7030A0"/>
                </a:solidFill>
              </a:rPr>
              <a:t>    результат – ТЕЛО – действия</a:t>
            </a:r>
          </a:p>
          <a:p>
            <a:pPr algn="ctr"/>
            <a:r>
              <a:rPr lang="ru-RU" dirty="0" smtClean="0">
                <a:solidFill>
                  <a:srgbClr val="7030A0"/>
                </a:solidFill>
              </a:rPr>
              <a:t> 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18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14287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/>
            </a:r>
            <a:br>
              <a:rPr lang="ru-RU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</a:br>
            <a:r>
              <a:rPr lang="ru-RU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/>
            </a:r>
            <a:br>
              <a:rPr lang="ru-RU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</a:br>
            <a:r>
              <a:rPr lang="ru-RU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/>
            </a:r>
            <a:br>
              <a:rPr lang="ru-RU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</a:br>
            <a:r>
              <a:rPr lang="ru-RU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/>
            </a:r>
            <a:br>
              <a:rPr lang="ru-RU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</a:br>
            <a:r>
              <a:rPr lang="ru-RU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/>
            </a:r>
            <a:br>
              <a:rPr lang="ru-RU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</a:br>
            <a:r>
              <a:rPr lang="ru-RU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Что такое</a:t>
            </a:r>
            <a:br>
              <a:rPr lang="ru-RU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</a:br>
            <a:r>
              <a:rPr lang="ru-RU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	Эмоциональный Интеллект ?</a:t>
            </a: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/>
            </a:r>
            <a:b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785926"/>
            <a:ext cx="8501122" cy="44291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   Эмоциональный интеллект</a:t>
            </a:r>
            <a:r>
              <a:rPr lang="ru-RU" sz="3200" dirty="0" smtClean="0">
                <a:solidFill>
                  <a:srgbClr val="002060"/>
                </a:solidFill>
              </a:rPr>
              <a:t> — способность человека осознавать эмоции, достигать и генерировать их так, чтобы содействовать мышлению, пониманию эмоций и того, что они означают и, соответственно управлять ими таким образом, чтобы способствовать своему эмоциональному и интеллектуальному росту.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33CC"/>
                </a:solidFill>
              </a:rPr>
              <a:t>Уровни эмоционального интеллекта</a:t>
            </a:r>
            <a:endParaRPr lang="ru-RU" dirty="0">
              <a:solidFill>
                <a:srgbClr val="0033CC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172544741"/>
              </p:ext>
            </p:extLst>
          </p:nvPr>
        </p:nvGraphicFramePr>
        <p:xfrm>
          <a:off x="214282" y="214290"/>
          <a:ext cx="8643998" cy="6429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Модель эмоционального интеллекта</a:t>
            </a:r>
            <a:endParaRPr lang="ru-RU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1. Точность оценки и выражения эмоций.</a:t>
            </a:r>
          </a:p>
          <a:p>
            <a:pPr marL="514350" indent="-514350">
              <a:buAutoNum type="arabicPeriod"/>
            </a:pPr>
            <a:endParaRPr lang="ru-RU" sz="3200" dirty="0" smtClean="0">
              <a:solidFill>
                <a:srgbClr val="002060"/>
              </a:solidFill>
            </a:endParaRPr>
          </a:p>
          <a:p>
            <a:pPr marL="514350" indent="-514350"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2. Использование эмоций в мыслительной деятельности. </a:t>
            </a:r>
          </a:p>
          <a:p>
            <a:pPr marL="514350" indent="-514350">
              <a:buNone/>
            </a:pPr>
            <a:endParaRPr lang="ru-RU" sz="3200" dirty="0" smtClean="0">
              <a:solidFill>
                <a:srgbClr val="002060"/>
              </a:solidFill>
            </a:endParaRPr>
          </a:p>
          <a:p>
            <a:pPr marL="514350" indent="-514350"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3. Понимание эмоций. </a:t>
            </a:r>
          </a:p>
          <a:p>
            <a:pPr marL="514350" indent="-514350">
              <a:buNone/>
            </a:pPr>
            <a:endParaRPr lang="ru-RU" sz="3200" dirty="0" smtClean="0">
              <a:solidFill>
                <a:srgbClr val="002060"/>
              </a:solidFill>
            </a:endParaRPr>
          </a:p>
          <a:p>
            <a:pPr marL="514350" indent="-514350"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4. Управление эмоциями.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0033CC"/>
                </a:solidFill>
              </a:rPr>
              <a:t>созерцание</a:t>
            </a:r>
            <a:endParaRPr lang="ru-RU" sz="4400" dirty="0">
              <a:solidFill>
                <a:srgbClr val="0033CC"/>
              </a:solidFill>
            </a:endParaRPr>
          </a:p>
        </p:txBody>
      </p:sp>
      <p:pic>
        <p:nvPicPr>
          <p:cNvPr id="7" name="Фильм (1).wmv">
            <a:hlinkClick r:id="" action="ppaction://media"/>
          </p:cNvPr>
          <p:cNvPicPr>
            <a:picLocks noGrp="1" noChangeAspect="1"/>
          </p:cNvPicPr>
          <p:nvPr>
            <p:ph sz="quarter"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7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Другая 23">
      <a:dk1>
        <a:srgbClr val="FBFBFB"/>
      </a:dk1>
      <a:lt1>
        <a:srgbClr val="BCFEBC"/>
      </a:lt1>
      <a:dk2>
        <a:srgbClr val="BCFEBC"/>
      </a:dk2>
      <a:lt2>
        <a:srgbClr val="D2FED2"/>
      </a:lt2>
      <a:accent1>
        <a:srgbClr val="FBFBFB"/>
      </a:accent1>
      <a:accent2>
        <a:srgbClr val="FBFBFB"/>
      </a:accent2>
      <a:accent3>
        <a:srgbClr val="FBFBFB"/>
      </a:accent3>
      <a:accent4>
        <a:srgbClr val="FBFBFB"/>
      </a:accent4>
      <a:accent5>
        <a:srgbClr val="9EFE9E"/>
      </a:accent5>
      <a:accent6>
        <a:srgbClr val="FBFBFB"/>
      </a:accent6>
      <a:hlink>
        <a:srgbClr val="FBFBFB"/>
      </a:hlink>
      <a:folHlink>
        <a:srgbClr val="FBFBFB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1023</TotalTime>
  <Words>234</Words>
  <Application>Microsoft Office PowerPoint</Application>
  <PresentationFormat>Экран (4:3)</PresentationFormat>
  <Paragraphs>77</Paragraphs>
  <Slides>18</Slides>
  <Notes>1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Calibri</vt:lpstr>
      <vt:lpstr>Garamond</vt:lpstr>
      <vt:lpstr>Georgia</vt:lpstr>
      <vt:lpstr>Times New Roman</vt:lpstr>
      <vt:lpstr>Wingdings</vt:lpstr>
      <vt:lpstr>Wingdings 2</vt:lpstr>
      <vt:lpstr>Официальная</vt:lpstr>
      <vt:lpstr>Развитие  эмоционального интеллекта  младших школьников</vt:lpstr>
      <vt:lpstr>Презентация PowerPoint</vt:lpstr>
      <vt:lpstr>Актуальность</vt:lpstr>
      <vt:lpstr>             ДУХ - воля</vt:lpstr>
      <vt:lpstr>     Что такое  Эмоциональный Интеллект ? </vt:lpstr>
      <vt:lpstr>Уровни эмоционального интеллекта</vt:lpstr>
      <vt:lpstr>Презентация PowerPoint</vt:lpstr>
      <vt:lpstr>Модель эмоционального интеллекта</vt:lpstr>
      <vt:lpstr>созерцание</vt:lpstr>
      <vt:lpstr> «Волна» эмоций</vt:lpstr>
      <vt:lpstr>Урок внеклассного чтения Виктор Драгунский «Друг детства»</vt:lpstr>
      <vt:lpstr>ТЕАТР  </vt:lpstr>
      <vt:lpstr>Упражнения по Станиславскому</vt:lpstr>
      <vt:lpstr>Слушайте! Слушайте правильно! </vt:lpstr>
      <vt:lpstr>Творческие работы детей</vt:lpstr>
      <vt:lpstr>Презентация PowerPoint</vt:lpstr>
      <vt:lpstr>      Цепная реакция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Школа</cp:lastModifiedBy>
  <cp:revision>115</cp:revision>
  <dcterms:modified xsi:type="dcterms:W3CDTF">2015-05-20T13:44:18Z</dcterms:modified>
</cp:coreProperties>
</file>