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6" r:id="rId4"/>
    <p:sldId id="258" r:id="rId5"/>
    <p:sldId id="261" r:id="rId6"/>
    <p:sldId id="269" r:id="rId7"/>
    <p:sldId id="263" r:id="rId8"/>
    <p:sldId id="267" r:id="rId9"/>
    <p:sldId id="259" r:id="rId10"/>
    <p:sldId id="278" r:id="rId11"/>
    <p:sldId id="27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3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C3F4-AFF3-4C2E-8E88-C9355398A698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A208-2BD8-4993-880A-B48ADE67C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142" y="0"/>
            <a:ext cx="92681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0334" y="2319837"/>
            <a:ext cx="6287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«Растим здоровое поколение»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021" y="1691546"/>
            <a:ext cx="56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Презентация на тему: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г. Новокуйбышевск, 2015г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5688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716" y="476672"/>
            <a:ext cx="765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6206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Буклеты «Мы против вредных привычек»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DCIM\123_PANA\P12304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29819" cy="51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716" y="476672"/>
            <a:ext cx="765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</p:txBody>
      </p:sp>
      <p:pic>
        <p:nvPicPr>
          <p:cNvPr id="6146" name="Picture 2" descr="F:\DCIM\123_PANA\P123046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053"/>
          <a:stretch/>
        </p:blipFill>
        <p:spPr bwMode="auto">
          <a:xfrm>
            <a:off x="1907704" y="2142148"/>
            <a:ext cx="5687585" cy="38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76672"/>
            <a:ext cx="538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Консультации для родителей, ширмы из серии   «Школа здоровья»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716" y="476672"/>
            <a:ext cx="765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0224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Наличие в группе наглядной информации для родителей по вопросам организации </a:t>
            </a:r>
            <a:r>
              <a:rPr lang="ru-RU" sz="2800" b="1" i="1" dirty="0" smtClean="0">
                <a:solidFill>
                  <a:srgbClr val="7030A0"/>
                </a:solidFill>
              </a:rPr>
              <a:t>режима </a:t>
            </a:r>
            <a:r>
              <a:rPr lang="ru-RU" sz="2800" b="1" i="1" dirty="0">
                <a:solidFill>
                  <a:srgbClr val="7030A0"/>
                </a:solidFill>
              </a:rPr>
              <a:t>и </a:t>
            </a:r>
            <a:r>
              <a:rPr lang="ru-RU" sz="2800" b="1" i="1" dirty="0" smtClean="0">
                <a:solidFill>
                  <a:srgbClr val="7030A0"/>
                </a:solidFill>
              </a:rPr>
              <a:t>оздоровления детей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7031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Папки-раскладушки </a:t>
            </a:r>
            <a:r>
              <a:rPr lang="ru-RU" sz="2400" b="1" i="1" dirty="0">
                <a:solidFill>
                  <a:srgbClr val="FF0000"/>
                </a:solidFill>
              </a:rPr>
              <a:t>по оздоровлению, питанию и закаливанию детей</a:t>
            </a:r>
          </a:p>
        </p:txBody>
      </p:sp>
      <p:pic>
        <p:nvPicPr>
          <p:cNvPr id="3074" name="Picture 2" descr="F:\DCIM\123_PANA\P1230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823160"/>
            <a:ext cx="3915308" cy="29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i="1" dirty="0"/>
          </a:p>
          <a:p>
            <a:pPr algn="just"/>
            <a:r>
              <a:rPr lang="ru-RU" sz="2400" b="1" i="1" dirty="0"/>
              <a:t>     Одной из главных задач ДОУ, в соответствии федеральными государственными стандартами, является охрана и укрепление физического и психического здоровья детей, в том числе их эмоционального благополучия</a:t>
            </a:r>
            <a:r>
              <a:rPr lang="ru-RU" sz="2400" b="1" i="1" dirty="0" smtClean="0"/>
              <a:t>.</a:t>
            </a:r>
            <a:endParaRPr lang="ru-RU" sz="2400" b="1" i="1" dirty="0"/>
          </a:p>
          <a:p>
            <a:pPr algn="just"/>
            <a:r>
              <a:rPr lang="ru-RU" sz="2400" b="1" i="1" dirty="0"/>
              <a:t>        В связи с этим, физкультурно-оздоровительная работа в </a:t>
            </a:r>
            <a:r>
              <a:rPr lang="ru-RU" sz="2400" b="1" i="1" dirty="0" smtClean="0"/>
              <a:t>детском саду имеет </a:t>
            </a:r>
            <a:r>
              <a:rPr lang="ru-RU" sz="2400" b="1" i="1" dirty="0"/>
              <a:t>большое значение, как для укрепления здоровья, так и для формирования двигательных умений и навыков, являющихся значимыми компонентами в познавательном и эмоциональном развитии воспитанников.</a:t>
            </a:r>
          </a:p>
          <a:p>
            <a:endParaRPr lang="ru-RU" dirty="0"/>
          </a:p>
          <a:p>
            <a:r>
              <a:rPr lang="ru-RU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1680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6048672" cy="6573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ВАС ПРИВЕТСТВУЕТ, ГРУППА «</a:t>
            </a:r>
            <a:r>
              <a:rPr lang="ru-RU" b="1" i="1" dirty="0" smtClean="0">
                <a:solidFill>
                  <a:srgbClr val="FF0000"/>
                </a:solidFill>
              </a:rPr>
              <a:t>ЗЕМЛЯНИЧКА</a:t>
            </a:r>
            <a:r>
              <a:rPr lang="ru-RU" b="1" i="1" dirty="0" smtClean="0">
                <a:solidFill>
                  <a:srgbClr val="7030A0"/>
                </a:solidFill>
              </a:rPr>
              <a:t>»!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В </a:t>
            </a:r>
            <a:r>
              <a:rPr lang="ru-RU" sz="2400" b="1" i="1" dirty="0" smtClean="0">
                <a:solidFill>
                  <a:srgbClr val="7030A0"/>
                </a:solidFill>
              </a:rPr>
              <a:t>группе разработана </a:t>
            </a:r>
            <a:r>
              <a:rPr lang="ru-RU" sz="2400" b="1" i="1" dirty="0">
                <a:solidFill>
                  <a:srgbClr val="7030A0"/>
                </a:solidFill>
              </a:rPr>
              <a:t>и реализована система мероприятий по сохранению и укреплению здоровья воспитанников.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Основными </a:t>
            </a:r>
            <a:r>
              <a:rPr lang="ru-RU" sz="2000" b="1" i="1" dirty="0">
                <a:solidFill>
                  <a:srgbClr val="FF0000"/>
                </a:solidFill>
              </a:rPr>
              <a:t>задачами </a:t>
            </a:r>
            <a:r>
              <a:rPr lang="ru-RU" sz="2000" b="1" i="1" dirty="0" smtClean="0">
                <a:solidFill>
                  <a:srgbClr val="FF0000"/>
                </a:solidFill>
              </a:rPr>
              <a:t>нашей работы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 </a:t>
            </a:r>
            <a:r>
              <a:rPr lang="ru-RU" sz="2000" b="1" i="1" dirty="0">
                <a:solidFill>
                  <a:srgbClr val="FF0000"/>
                </a:solidFill>
              </a:rPr>
              <a:t>физическому воспитанию </a:t>
            </a:r>
            <a:r>
              <a:rPr lang="ru-RU" sz="2000" b="1" i="1" dirty="0" smtClean="0">
                <a:solidFill>
                  <a:srgbClr val="FF0000"/>
                </a:solidFill>
              </a:rPr>
              <a:t>детей являются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Охрана </a:t>
            </a:r>
            <a:r>
              <a:rPr lang="ru-RU" b="1" i="1" dirty="0"/>
              <a:t>и укрепление здоровья детей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Формирование </a:t>
            </a:r>
            <a:r>
              <a:rPr lang="ru-RU" b="1" i="1" dirty="0"/>
              <a:t>жизненно необходимых двигательных умений и навыков ребёнка в соответствии с его индивидуальными особенностями, развитие физических качеств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Создание </a:t>
            </a:r>
            <a:r>
              <a:rPr lang="ru-RU" b="1" i="1" dirty="0"/>
              <a:t>условий для реализации потребности детей в двигательной активности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Воспитание </a:t>
            </a:r>
            <a:r>
              <a:rPr lang="ru-RU" b="1" i="1" dirty="0"/>
              <a:t>потребности в здоровом образе жизни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Обеспечение </a:t>
            </a:r>
            <a:r>
              <a:rPr lang="ru-RU" b="1" i="1" dirty="0"/>
              <a:t>физического и психического благополучия</a:t>
            </a:r>
          </a:p>
        </p:txBody>
      </p:sp>
      <p:pic>
        <p:nvPicPr>
          <p:cNvPr id="1029" name="Picture 5" descr="http://mezinowskiyds5.ucoz.ru/9537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653" y="4129026"/>
            <a:ext cx="5363643" cy="25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своей группе мы  предусматриваем  </a:t>
            </a:r>
            <a:r>
              <a:rPr lang="ru-RU" sz="2400" b="1" i="1" dirty="0">
                <a:solidFill>
                  <a:srgbClr val="7030A0"/>
                </a:solidFill>
              </a:rPr>
              <a:t>различные </a:t>
            </a:r>
            <a:r>
              <a:rPr lang="ru-RU" sz="2400" b="1" i="1" dirty="0" smtClean="0">
                <a:solidFill>
                  <a:srgbClr val="7030A0"/>
                </a:solidFill>
              </a:rPr>
              <a:t>формы и методы по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физкультурно</a:t>
            </a:r>
            <a:r>
              <a:rPr lang="ru-RU" sz="2400" b="1" i="1" dirty="0" smtClean="0">
                <a:solidFill>
                  <a:srgbClr val="7030A0"/>
                </a:solidFill>
              </a:rPr>
              <a:t> – оздоровительной работе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Утренняя </a:t>
            </a:r>
            <a:r>
              <a:rPr lang="ru-RU" sz="2000" b="1" i="1" dirty="0">
                <a:solidFill>
                  <a:srgbClr val="FF0000"/>
                </a:solidFill>
              </a:rPr>
              <a:t>гимнастика 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является </a:t>
            </a:r>
            <a:r>
              <a:rPr lang="ru-RU" sz="2000" b="1" i="1" dirty="0"/>
              <a:t>одним из важнейших компонентов двигательного режима детей. Она направлена на оздоровление, укрепление, повышение функционального уровня систем организма, развитие физических качеств и способностей детей, закрепление двигательных навыков</a:t>
            </a:r>
            <a:r>
              <a:rPr lang="ru-RU" sz="2000" b="1" i="1" dirty="0" smtClean="0"/>
              <a:t>. Используем на гимнастики косицы, флажки, мячи, кубики, платочки и т. д.</a:t>
            </a:r>
            <a:endParaRPr lang="ru-RU" sz="2000" b="1" i="1" dirty="0"/>
          </a:p>
        </p:txBody>
      </p:sp>
      <p:pic>
        <p:nvPicPr>
          <p:cNvPr id="2051" name="Picture 3" descr="F:\DCIM\123_PANA\P1230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586" y="3401525"/>
            <a:ext cx="4166828" cy="31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716" y="476672"/>
            <a:ext cx="765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49323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</a:rPr>
              <a:t>Физкультурные занятия   </a:t>
            </a:r>
            <a:r>
              <a:rPr lang="ru-RU" sz="2400" b="1" i="1" dirty="0"/>
              <a:t>являются основной формой организованной двигательной. Совместно с инструктором по физической культуре мы проводим два занятия в зале, одно на воздухе. С целью заинтересовать детей используем самые разнообразные формы проведения занятий: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 </a:t>
            </a:r>
            <a:r>
              <a:rPr lang="ru-RU" sz="2400" b="1" i="1" dirty="0"/>
              <a:t>занятия обычного типа - образцы, в которых можно найти во многих методических пособиях;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 </a:t>
            </a:r>
            <a:r>
              <a:rPr lang="ru-RU" sz="2400" b="1" i="1" dirty="0"/>
              <a:t>игровые занятия - построенные на основе </a:t>
            </a:r>
            <a:r>
              <a:rPr lang="ru-RU" sz="2400" b="1" i="1" u="sng" dirty="0"/>
              <a:t>народных подвижных играх </a:t>
            </a:r>
            <a:r>
              <a:rPr lang="ru-RU" sz="2400" b="1" i="1" dirty="0"/>
              <a:t>и игр-эстафет с включением игр-аттракционов;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 </a:t>
            </a:r>
            <a:r>
              <a:rPr lang="ru-RU" sz="2400" b="1" i="1" dirty="0"/>
              <a:t>занятия-тренировки </a:t>
            </a:r>
            <a:endParaRPr lang="ru-RU" sz="2400" b="1" i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сюжетно-игровые </a:t>
            </a:r>
            <a:r>
              <a:rPr lang="ru-RU" sz="2400" b="1" i="1" dirty="0"/>
              <a:t>занятия </a:t>
            </a:r>
            <a:r>
              <a:rPr lang="ru-RU" sz="2400" b="1" i="1" dirty="0" smtClean="0"/>
              <a:t>.Такие </a:t>
            </a:r>
            <a:r>
              <a:rPr lang="ru-RU" sz="2400" b="1" i="1" dirty="0"/>
              <a:t>занятия сочетаются с задачами по обучению спортивному ориентированию, развитию речи;</a:t>
            </a:r>
          </a:p>
        </p:txBody>
      </p:sp>
    </p:spTree>
    <p:extLst>
      <p:ext uri="{BB962C8B-B14F-4D97-AF65-F5344CB8AC3E}">
        <p14:creationId xmlns:p14="http://schemas.microsoft.com/office/powerpoint/2010/main" val="23409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7447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НОД из серии </a:t>
            </a:r>
            <a:r>
              <a:rPr lang="ru-RU" b="1" i="1" dirty="0">
                <a:solidFill>
                  <a:srgbClr val="FF0000"/>
                </a:solidFill>
              </a:rPr>
              <a:t>"Забочусь о своем здоровье" </a:t>
            </a:r>
            <a:r>
              <a:rPr lang="ru-RU" b="1" i="1" dirty="0" smtClean="0"/>
              <a:t> проводятся </a:t>
            </a:r>
            <a:r>
              <a:rPr lang="ru-RU" b="1" i="1" dirty="0"/>
              <a:t>не менее 3 раз в месяц. На этих занятиях дети учатся приемам </a:t>
            </a:r>
            <a:r>
              <a:rPr lang="ru-RU" b="1" i="1" dirty="0" smtClean="0"/>
              <a:t>проведения гигиенических </a:t>
            </a:r>
            <a:r>
              <a:rPr lang="ru-RU" b="1" i="1" dirty="0"/>
              <a:t>процедур, оказанию элементарной медицинской помощи, получают начальные познания о полезных и вредных </a:t>
            </a:r>
            <a:r>
              <a:rPr lang="ru-RU" b="1" i="1" dirty="0" smtClean="0"/>
              <a:t>растениях, о строении человека, о полезных привычках, об охране здоровья, о спорте</a:t>
            </a:r>
          </a:p>
          <a:p>
            <a:pPr algn="just"/>
            <a:r>
              <a:rPr lang="ru-RU" dirty="0" smtClean="0"/>
              <a:t> </a:t>
            </a:r>
            <a:r>
              <a:rPr lang="ru-RU" b="1" i="1" dirty="0"/>
              <a:t>Большое внимание уделяется развитию навыков и умений в области охраны здоровья, соблюдению правил пожарной безопасности, профилактики детского травматизма, обучение детей ПДД.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412" y="2921303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F:\DCIM\123_PANA\P123046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b="11154"/>
          <a:stretch/>
        </p:blipFill>
        <p:spPr bwMode="auto">
          <a:xfrm>
            <a:off x="5269830" y="3059403"/>
            <a:ext cx="3176339" cy="34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23_PANA\P12304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90635"/>
            <a:ext cx="3949752" cy="29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536" y="249323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Организованные </a:t>
            </a:r>
            <a:r>
              <a:rPr lang="ru-RU" sz="2400" b="1" i="1" dirty="0">
                <a:solidFill>
                  <a:srgbClr val="FF0000"/>
                </a:solidFill>
              </a:rPr>
              <a:t>занятия на </a:t>
            </a:r>
            <a:r>
              <a:rPr lang="ru-RU" sz="2400" b="1" i="1" dirty="0" smtClean="0">
                <a:solidFill>
                  <a:srgbClr val="FF0000"/>
                </a:solidFill>
              </a:rPr>
              <a:t>прогулках</a:t>
            </a:r>
            <a:r>
              <a:rPr lang="ru-RU" sz="2400" b="1" i="1" dirty="0"/>
              <a:t> </a:t>
            </a:r>
            <a:r>
              <a:rPr lang="ru-RU" b="1" i="1" dirty="0"/>
              <a:t>являются </a:t>
            </a:r>
            <a:r>
              <a:rPr lang="ru-RU" b="1" i="1" dirty="0" smtClean="0"/>
              <a:t>эффективной </a:t>
            </a:r>
            <a:r>
              <a:rPr lang="ru-RU" b="1" i="1" dirty="0"/>
              <a:t>формой обучения </a:t>
            </a:r>
            <a:r>
              <a:rPr lang="ru-RU" b="1" i="1" dirty="0" smtClean="0"/>
              <a:t>детей спортивным </a:t>
            </a:r>
            <a:r>
              <a:rPr lang="ru-RU" b="1" i="1" dirty="0"/>
              <a:t>играм и </a:t>
            </a:r>
            <a:r>
              <a:rPr lang="ru-RU" b="1" i="1" dirty="0" smtClean="0"/>
              <a:t>упражнениям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Подвижные </a:t>
            </a:r>
            <a:r>
              <a:rPr lang="ru-RU" sz="2400" b="1" i="1" dirty="0">
                <a:solidFill>
                  <a:srgbClr val="FF0000"/>
                </a:solidFill>
              </a:rPr>
              <a:t>игры различных </a:t>
            </a:r>
            <a:r>
              <a:rPr lang="ru-RU" sz="2400" b="1" i="1" dirty="0" smtClean="0">
                <a:solidFill>
                  <a:srgbClr val="FF0000"/>
                </a:solidFill>
              </a:rPr>
              <a:t>видов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/>
              <a:t>и</a:t>
            </a:r>
            <a:r>
              <a:rPr lang="ru-RU" b="1" i="1" dirty="0" smtClean="0"/>
              <a:t>гры </a:t>
            </a:r>
            <a:r>
              <a:rPr lang="ru-RU" b="1" i="1" dirty="0"/>
              <a:t>на развитие  коммуникативных функций</a:t>
            </a:r>
            <a:endParaRPr lang="ru-RU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/>
              <a:t>и</a:t>
            </a:r>
            <a:r>
              <a:rPr lang="ru-RU" b="1" i="1" dirty="0" smtClean="0"/>
              <a:t>гры </a:t>
            </a:r>
            <a:r>
              <a:rPr lang="ru-RU" b="1" i="1" dirty="0"/>
              <a:t>большой подвижности </a:t>
            </a:r>
            <a:endParaRPr lang="ru-RU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/>
              <a:t>и</a:t>
            </a:r>
            <a:r>
              <a:rPr lang="ru-RU" b="1" i="1" dirty="0" smtClean="0"/>
              <a:t>гры </a:t>
            </a:r>
            <a:r>
              <a:rPr lang="ru-RU" b="1" i="1" dirty="0"/>
              <a:t>малой подвижности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игры </a:t>
            </a:r>
            <a:r>
              <a:rPr lang="ru-RU" b="1" i="1" dirty="0"/>
              <a:t>с речевым </a:t>
            </a:r>
            <a:r>
              <a:rPr lang="ru-RU" b="1" i="1" dirty="0" smtClean="0"/>
              <a:t>сопровождением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игры </a:t>
            </a:r>
            <a:r>
              <a:rPr lang="ru-RU" b="1" i="1" dirty="0"/>
              <a:t>на  развитие </a:t>
            </a:r>
            <a:r>
              <a:rPr lang="ru-RU" b="1" i="1" dirty="0" smtClean="0"/>
              <a:t>внимания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игры </a:t>
            </a:r>
            <a:r>
              <a:rPr lang="ru-RU" b="1" i="1" dirty="0"/>
              <a:t>на развитие ориентировки в </a:t>
            </a:r>
            <a:r>
              <a:rPr lang="ru-RU" b="1" i="1" dirty="0" smtClean="0"/>
              <a:t>пространстве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/>
              <a:t>игры  с музыкальным сопровождением                                                                                 </a:t>
            </a:r>
            <a:endParaRPr lang="ru-RU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игры-превращения</a:t>
            </a:r>
            <a:endParaRPr lang="ru-RU" b="1" i="1" dirty="0"/>
          </a:p>
        </p:txBody>
      </p:sp>
      <p:pic>
        <p:nvPicPr>
          <p:cNvPr id="2" name="Picture 2" descr="C:\Users\User\Desktop\Мои документы\работа\фото дет сад\SAM_18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605127"/>
            <a:ext cx="3617008" cy="28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77281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991" y="895654"/>
            <a:ext cx="76597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Родительские собрания, </a:t>
            </a:r>
            <a:r>
              <a:rPr lang="ru-RU" sz="2400" b="1" i="1" dirty="0" smtClean="0"/>
              <a:t>на которых проводятся анкетирование, родители делятся опытом по оздоровительной работе с детьми, проводятся выставки рисунков, выполненные вместе с детьми, изготовление родителями плакатов </a:t>
            </a:r>
          </a:p>
          <a:p>
            <a:endParaRPr lang="ru-RU" b="1" i="1" dirty="0"/>
          </a:p>
          <a:p>
            <a:endParaRPr lang="ru-RU" b="1" i="1" dirty="0"/>
          </a:p>
        </p:txBody>
      </p:sp>
      <p:pic>
        <p:nvPicPr>
          <p:cNvPr id="1026" name="Picture 2" descr="C:\Users\User\Desktop\P1230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21" y="3212976"/>
            <a:ext cx="4362827" cy="30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и документы\работа\ДОКУМЕНТЫ Дет сад 2013 - 2014уч год\спортфото\SAM_38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403" y="3212976"/>
            <a:ext cx="4171194" cy="30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57" y="215062"/>
            <a:ext cx="876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Совместная работа с родителями воспитанников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525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2015-02-04T16:56:20Z</dcterms:created>
  <dcterms:modified xsi:type="dcterms:W3CDTF">2015-06-28T07:10:48Z</dcterms:modified>
</cp:coreProperties>
</file>