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0" r:id="rId2"/>
    <p:sldId id="257" r:id="rId3"/>
    <p:sldId id="258" r:id="rId4"/>
    <p:sldId id="259" r:id="rId5"/>
    <p:sldId id="262" r:id="rId6"/>
    <p:sldId id="264" r:id="rId7"/>
    <p:sldId id="266" r:id="rId8"/>
    <p:sldId id="268" r:id="rId9"/>
    <p:sldId id="269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уровень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198746624524713E-3"/>
                  <c:y val="0.17327509419031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198746624524713E-3"/>
                  <c:y val="0.44247032980740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0.154</c:v>
                </c:pt>
                <c:pt idx="1">
                  <c:v>0.38500000000000001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уровень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998433280655891E-3"/>
                  <c:y val="0.139238914974359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391226371672926E-2"/>
                  <c:y val="0.41152834870199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0.307</c:v>
                </c:pt>
                <c:pt idx="1">
                  <c:v>0.53900000000000003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уровень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996866561311782E-2"/>
                  <c:y val="0.13305051875327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94673154230027E-2"/>
                  <c:y val="8.0449150874074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Лист1!$D$2:$D$3</c:f>
              <c:numCache>
                <c:formatCode>0.00%</c:formatCode>
                <c:ptCount val="2"/>
                <c:pt idx="0">
                  <c:v>0.53900000000000003</c:v>
                </c:pt>
                <c:pt idx="1">
                  <c:v>7.5999999999999998E-2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820800"/>
        <c:axId val="32322304"/>
        <c:axId val="0"/>
      </c:bar3DChart>
      <c:catAx>
        <c:axId val="31820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322304"/>
        <c:crosses val="autoZero"/>
        <c:auto val="1"/>
        <c:lblAlgn val="ctr"/>
        <c:lblOffset val="100"/>
        <c:noMultiLvlLbl val="0"/>
      </c:catAx>
      <c:valAx>
        <c:axId val="323223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1820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788040192324308E-2"/>
          <c:y val="3.2295631869363441E-2"/>
          <c:w val="0.33184164250801168"/>
          <c:h val="0.9044667551558598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 учебный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66E-3"/>
                  <c:y val="0.11874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2014-2015 учебный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16666666666666E-2"/>
                  <c:y val="0.21562500000000001"/>
                </c:manualLayout>
              </c:layout>
              <c:spPr/>
              <c:txPr>
                <a:bodyPr/>
                <a:lstStyle/>
                <a:p>
                  <a:pPr>
                    <a:defRPr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329088"/>
        <c:axId val="58167296"/>
        <c:axId val="7088320"/>
      </c:bar3DChart>
      <c:catAx>
        <c:axId val="32329088"/>
        <c:scaling>
          <c:orientation val="minMax"/>
        </c:scaling>
        <c:delete val="1"/>
        <c:axPos val="b"/>
        <c:majorTickMark val="out"/>
        <c:minorTickMark val="none"/>
        <c:tickLblPos val="nextTo"/>
        <c:crossAx val="58167296"/>
        <c:crosses val="autoZero"/>
        <c:auto val="1"/>
        <c:lblAlgn val="ctr"/>
        <c:lblOffset val="100"/>
        <c:noMultiLvlLbl val="0"/>
      </c:catAx>
      <c:valAx>
        <c:axId val="58167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329088"/>
        <c:crosses val="autoZero"/>
        <c:crossBetween val="between"/>
      </c:valAx>
      <c:serAx>
        <c:axId val="7088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8167296"/>
        <c:crosses val="autoZero"/>
      </c:serAx>
    </c:plotArea>
    <c:legend>
      <c:legendPos val="r"/>
      <c:layout>
        <c:manualLayout>
          <c:xMode val="edge"/>
          <c:yMode val="edge"/>
          <c:x val="0.63288916658730665"/>
          <c:y val="0.17652424584402907"/>
          <c:w val="0.28559890394636894"/>
          <c:h val="0.32824910292618559"/>
        </c:manualLayout>
      </c:layout>
      <c:overlay val="0"/>
      <c:txPr>
        <a:bodyPr/>
        <a:lstStyle/>
        <a:p>
          <a:pPr>
            <a:defRPr sz="18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223986493822334"/>
          <c:y val="6.1093965077326624E-2"/>
          <c:w val="0.55915616246498601"/>
          <c:h val="0.9077051702353222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 учебный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129806961544306E-2"/>
                  <c:y val="2.3914480311980402E-2"/>
                </c:manualLayout>
              </c:layout>
              <c:spPr/>
              <c:txPr>
                <a:bodyPr/>
                <a:lstStyle/>
                <a:p>
                  <a:pPr>
                    <a:defRPr sz="189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2014-2015 учебный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8942305604412311E-3"/>
                  <c:y val="0.18832653245684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0.61499999999999999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645952"/>
        <c:axId val="83647488"/>
        <c:axId val="32348800"/>
      </c:bar3DChart>
      <c:catAx>
        <c:axId val="83645952"/>
        <c:scaling>
          <c:orientation val="minMax"/>
        </c:scaling>
        <c:delete val="1"/>
        <c:axPos val="b"/>
        <c:majorTickMark val="out"/>
        <c:minorTickMark val="none"/>
        <c:tickLblPos val="nextTo"/>
        <c:crossAx val="83647488"/>
        <c:crosses val="autoZero"/>
        <c:auto val="1"/>
        <c:lblAlgn val="ctr"/>
        <c:lblOffset val="100"/>
        <c:noMultiLvlLbl val="0"/>
      </c:catAx>
      <c:valAx>
        <c:axId val="836474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645952"/>
        <c:crosses val="autoZero"/>
        <c:crossBetween val="between"/>
      </c:valAx>
      <c:serAx>
        <c:axId val="32348800"/>
        <c:scaling>
          <c:orientation val="minMax"/>
        </c:scaling>
        <c:delete val="1"/>
        <c:axPos val="b"/>
        <c:majorTickMark val="out"/>
        <c:minorTickMark val="none"/>
        <c:tickLblPos val="nextTo"/>
        <c:crossAx val="83647488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187772787150637E-2"/>
          <c:y val="4.9112322870386513E-2"/>
          <c:w val="0.71741671560302822"/>
          <c:h val="0.8279298720472441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2013-2014учебный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97075457224329E-3"/>
                  <c:y val="0.11771065673478304"/>
                </c:manualLayout>
              </c:layout>
              <c:spPr/>
              <c:txPr>
                <a:bodyPr/>
                <a:lstStyle/>
                <a:p>
                  <a:pPr>
                    <a:defRPr sz="204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2014-2015 учебный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117367911501896E-2"/>
                  <c:y val="0.19724488425828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9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0.61499999999999999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04128"/>
        <c:axId val="37505664"/>
        <c:axId val="37451520"/>
      </c:bar3DChart>
      <c:catAx>
        <c:axId val="37504128"/>
        <c:scaling>
          <c:orientation val="minMax"/>
        </c:scaling>
        <c:delete val="1"/>
        <c:axPos val="b"/>
        <c:majorTickMark val="out"/>
        <c:minorTickMark val="none"/>
        <c:tickLblPos val="nextTo"/>
        <c:crossAx val="37505664"/>
        <c:crosses val="autoZero"/>
        <c:auto val="1"/>
        <c:lblAlgn val="ctr"/>
        <c:lblOffset val="100"/>
        <c:noMultiLvlLbl val="0"/>
      </c:catAx>
      <c:valAx>
        <c:axId val="375056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504128"/>
        <c:crosses val="autoZero"/>
        <c:crossBetween val="between"/>
      </c:valAx>
      <c:serAx>
        <c:axId val="37451520"/>
        <c:scaling>
          <c:orientation val="minMax"/>
        </c:scaling>
        <c:delete val="1"/>
        <c:axPos val="b"/>
        <c:majorTickMark val="out"/>
        <c:minorTickMark val="none"/>
        <c:tickLblPos val="nextTo"/>
        <c:crossAx val="37505664"/>
        <c:crosses val="autoZero"/>
      </c:ser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8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89664656404258"/>
          <c:y val="4.8242125984251968E-2"/>
          <c:w val="0.73754181177363631"/>
          <c:h val="0.8204557086614173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4620073307019644E-2"/>
                  <c:y val="0.342047963340894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861471451872516E-2"/>
                  <c:y val="0.204747020309690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0.29799999999999999</c:v>
                </c:pt>
                <c:pt idx="1">
                  <c:v>0.17100000000000001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068772908443639E-3"/>
                  <c:y val="0.382997367402832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275091633774555E-3"/>
                  <c:y val="0.404676463670917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Лист1!$C$2:$C$3</c:f>
              <c:numCache>
                <c:formatCode>0.00%</c:formatCode>
                <c:ptCount val="2"/>
                <c:pt idx="0">
                  <c:v>0.41399999999999998</c:v>
                </c:pt>
                <c:pt idx="1">
                  <c:v>0.439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551300398576008E-2"/>
                  <c:y val="0.122848212185814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085686852797826E-2"/>
                  <c:y val="0.197520654886995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2013-2014 учебный год</c:v>
                </c:pt>
                <c:pt idx="1">
                  <c:v>2014-2015 учебный год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 formatCode="0.00%">
                  <c:v>0.28799999999999998</c:v>
                </c:pt>
                <c:pt idx="1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8553472"/>
        <c:axId val="38555008"/>
        <c:axId val="38555648"/>
      </c:bar3DChart>
      <c:catAx>
        <c:axId val="38553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8555008"/>
        <c:crosses val="autoZero"/>
        <c:auto val="1"/>
        <c:lblAlgn val="ctr"/>
        <c:lblOffset val="100"/>
        <c:noMultiLvlLbl val="0"/>
      </c:catAx>
      <c:valAx>
        <c:axId val="3855500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8553472"/>
        <c:crosses val="autoZero"/>
        <c:crossBetween val="between"/>
      </c:valAx>
      <c:serAx>
        <c:axId val="38555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8555008"/>
        <c:crosses val="autoZero"/>
      </c:ser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2013-2014учебный год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1706729203309862E-3"/>
                  <c:y val="0.1085349491082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0.14499999999999999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2014-2015 учебный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4471152802206155E-3"/>
                  <c:y val="0.14380880756838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5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06912"/>
        <c:axId val="32418048"/>
        <c:axId val="39581440"/>
      </c:bar3DChart>
      <c:catAx>
        <c:axId val="3240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418048"/>
        <c:crosses val="autoZero"/>
        <c:auto val="1"/>
        <c:lblAlgn val="ctr"/>
        <c:lblOffset val="100"/>
        <c:noMultiLvlLbl val="0"/>
      </c:catAx>
      <c:valAx>
        <c:axId val="324180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2406912"/>
        <c:crosses val="autoZero"/>
        <c:crossBetween val="between"/>
      </c:valAx>
      <c:serAx>
        <c:axId val="39581440"/>
        <c:scaling>
          <c:orientation val="minMax"/>
        </c:scaling>
        <c:delete val="1"/>
        <c:axPos val="b"/>
        <c:majorTickMark val="out"/>
        <c:minorTickMark val="none"/>
        <c:tickLblPos val="nextTo"/>
        <c:crossAx val="32418048"/>
        <c:crosses val="autoZero"/>
      </c:serAx>
    </c:plotArea>
    <c:legend>
      <c:legendPos val="b"/>
      <c:layout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72C4D-693B-4A21-A444-90670125F564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7A680-15D2-4396-9E89-38E1297EA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77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018458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8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cap="all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истема</a:t>
            </a:r>
            <a:r>
              <a:rPr lang="ru-RU" sz="28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методической работы старшего воспитателя по Формированию мотивации к самообразовательной деятельности педагогов дошкольной образовательной организации»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97152"/>
            <a:ext cx="7498080" cy="1451248"/>
          </a:xfrm>
        </p:spPr>
        <p:txBody>
          <a:bodyPr>
            <a:noAutofit/>
          </a:bodyPr>
          <a:lstStyle/>
          <a:p>
            <a:pPr marL="82296" indent="0" algn="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Гордиенко Елена Витальевна</a:t>
            </a:r>
          </a:p>
          <a:p>
            <a:pPr marL="82296" indent="0" algn="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отделение МАОУ СОШ № 2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Серышево</a:t>
            </a:r>
          </a:p>
          <a:p>
            <a:pPr marL="82296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420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5696" y="1340768"/>
            <a:ext cx="6624736" cy="31393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 !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168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10160" cy="576064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effectLst/>
              </a:rPr>
              <a:t>МОДЕЛЬ </a:t>
            </a:r>
            <a:r>
              <a:rPr lang="ru-RU" sz="1400" b="1" dirty="0" smtClean="0">
                <a:effectLst/>
              </a:rPr>
              <a:t>СИСТЕМЫ </a:t>
            </a:r>
            <a:r>
              <a:rPr lang="ru-RU" sz="1400" b="1" dirty="0">
                <a:effectLst/>
              </a:rPr>
              <a:t>МЕТОДИЧЕСКОЙ РАБОТЫ СТАРШЕГО ВОСПИТАТЕЛЯ ДОО ПО ФОРМИРОВАНИЮ МОТИВАЦИИ ПЕДАГОГОВ К  САМООБРАЗОВАТЕЛЬНОЙ ДЕЯТЕЛЬНОСТИ</a:t>
            </a:r>
            <a:endParaRPr lang="ru-RU" sz="1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988" y="620688"/>
            <a:ext cx="3515963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Создание благоприятных условий для организации самообразовательной деятельности педагогов через организацию информационного процесса самообразования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45440" y="620688"/>
            <a:ext cx="20162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Проектирование и реализация самообразовательной деятельности педагогов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62375" y="697957"/>
            <a:ext cx="22322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Оказание адресной и необходимой помощи конкретным педагогам в осуществлении самообразовательной деятельности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204864"/>
            <a:ext cx="403244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buFont typeface="+mj-lt"/>
              <a:buAutoNum type="arabicPeriod"/>
            </a:pPr>
            <a:r>
              <a:rPr lang="ru-RU" sz="1200" b="1" dirty="0" smtClean="0"/>
              <a:t> </a:t>
            </a:r>
            <a:endParaRPr lang="ru-RU" sz="1200" b="1" dirty="0" smtClean="0"/>
          </a:p>
          <a:p>
            <a:pPr marL="228600" lvl="0" indent="-228600">
              <a:buFont typeface="+mj-lt"/>
              <a:buAutoNum type="arabicPeriod"/>
            </a:pPr>
            <a:r>
              <a:rPr lang="ru-RU" sz="1200" b="1" dirty="0" smtClean="0"/>
              <a:t> </a:t>
            </a:r>
            <a:r>
              <a:rPr lang="ru-RU" sz="1200" b="1" dirty="0" smtClean="0"/>
              <a:t>Организация </a:t>
            </a:r>
            <a:r>
              <a:rPr lang="ru-RU" sz="1200" b="1" dirty="0"/>
              <a:t>выставок научно-методической, методической информации, которая необходима педагогам в условиях обновления образовательной практики ДОО (выставки представлены подборкой новинок научно-методической и методической литературы, журналов по приоритетным направлениям деятельности ДОО, новинок литературы для организации самообразовательной и инновационной деятельности педагогов);</a:t>
            </a:r>
            <a:endParaRPr lang="ru-RU" sz="1200" dirty="0"/>
          </a:p>
          <a:p>
            <a:pPr marL="228600" lvl="0" indent="-228600">
              <a:buFont typeface="+mj-lt"/>
              <a:buAutoNum type="arabicPeriod"/>
            </a:pPr>
            <a:r>
              <a:rPr lang="ru-RU" sz="1200" b="1" dirty="0" smtClean="0"/>
              <a:t> Методическое </a:t>
            </a:r>
            <a:r>
              <a:rPr lang="ru-RU" sz="1200" b="1" dirty="0"/>
              <a:t>обеспечение для реализации образовательных программ</a:t>
            </a:r>
            <a:r>
              <a:rPr lang="ru-RU" sz="1200" b="1" i="1" dirty="0"/>
              <a:t> </a:t>
            </a:r>
            <a:r>
              <a:rPr lang="ru-RU" sz="1200" b="1" dirty="0"/>
              <a:t>организации, вариативных и парциальных программ, используемых педагогами в плане обновления содержания образования детей дошкольного возраста, в соответствии с ФГОС ДО;</a:t>
            </a:r>
            <a:endParaRPr lang="ru-RU" sz="1200" dirty="0"/>
          </a:p>
          <a:p>
            <a:pPr marL="228600" lvl="0" indent="-228600">
              <a:buFont typeface="+mj-lt"/>
              <a:buAutoNum type="arabicPeriod"/>
            </a:pPr>
            <a:r>
              <a:rPr lang="ru-RU" sz="1200" b="1" dirty="0"/>
              <a:t>Обучение  информационно-коммуникативным технологиям, для организации  практического применения ИКТ-знаний при самообразовательной деятельности педагогов.</a:t>
            </a:r>
            <a:endParaRPr lang="ru-RU" sz="1200" dirty="0"/>
          </a:p>
          <a:p>
            <a:pPr algn="ctr"/>
            <a:r>
              <a:rPr lang="ru-RU" sz="1200" dirty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2204864"/>
            <a:ext cx="2664295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00" b="1" dirty="0" smtClean="0"/>
              <a:t>1.Создание </a:t>
            </a:r>
            <a:r>
              <a:rPr lang="ru-RU" sz="1000" b="1" dirty="0"/>
              <a:t>нормативно-правовых и инструктивно-методических материалов создающих условия для обеспечения скоординированной деятельности педагогов при осуществлении самообразовательной деятельности</a:t>
            </a:r>
            <a:r>
              <a:rPr lang="ru-RU" sz="1000" b="1" dirty="0" smtClean="0"/>
              <a:t>;</a:t>
            </a:r>
            <a:endParaRPr lang="ru-RU" sz="1200" dirty="0"/>
          </a:p>
          <a:p>
            <a:pPr lvl="0"/>
            <a:r>
              <a:rPr lang="ru-RU" sz="1000" b="1" dirty="0" smtClean="0"/>
              <a:t>2.Определение </a:t>
            </a:r>
            <a:r>
              <a:rPr lang="ru-RU" sz="1000" b="1" dirty="0"/>
              <a:t>социально-ценностных ожидаемых результатов с созданием «Банка тем» для организации самообразовательной деятельности педагогов;</a:t>
            </a:r>
            <a:endParaRPr lang="ru-RU" sz="1000" dirty="0"/>
          </a:p>
          <a:p>
            <a:pPr lvl="0"/>
            <a:r>
              <a:rPr lang="en-US" sz="1000" b="1" dirty="0" smtClean="0"/>
              <a:t>3</a:t>
            </a:r>
            <a:r>
              <a:rPr lang="ru-RU" sz="1000" b="1" dirty="0" smtClean="0"/>
              <a:t>.Стимулирование </a:t>
            </a:r>
            <a:r>
              <a:rPr lang="ru-RU" sz="1000" b="1" dirty="0"/>
              <a:t>самообразовательной деятельности педагогов за счёт создания комплекса материальных, моральных и психологических условий.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08303" y="2348880"/>
            <a:ext cx="1728193" cy="2158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200" b="1" dirty="0" smtClean="0"/>
              <a:t>1</a:t>
            </a:r>
            <a:r>
              <a:rPr lang="ru-RU" sz="1200" b="1" dirty="0" smtClean="0"/>
              <a:t>. Обучение </a:t>
            </a:r>
            <a:r>
              <a:rPr lang="ru-RU" sz="1200" b="1" dirty="0"/>
              <a:t>теоретическим и практическим методам процесса самообразования;</a:t>
            </a:r>
            <a:endParaRPr lang="ru-RU" sz="1200" dirty="0"/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b="1" dirty="0" smtClean="0"/>
              <a:t>2. Инструктирование </a:t>
            </a:r>
            <a:r>
              <a:rPr lang="ru-RU" sz="1200" b="1" dirty="0"/>
              <a:t>педагога в процессе решения типовых алгоритмов по изучаемой теме самообразования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4941168"/>
            <a:ext cx="36724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Моральное, психологическое  </a:t>
            </a:r>
            <a:r>
              <a:rPr lang="ru-RU" sz="1400" b="1" dirty="0"/>
              <a:t>и материальное стимулирование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5877272"/>
            <a:ext cx="87849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Оценка итогового ожидаемого результата по:</a:t>
            </a:r>
            <a:endParaRPr lang="ru-RU" sz="1400" dirty="0"/>
          </a:p>
          <a:p>
            <a:pPr marL="342900" lvl="0" indent="-342900" algn="ctr">
              <a:buAutoNum type="arabicPeriod"/>
            </a:pPr>
            <a:r>
              <a:rPr lang="ru-RU" sz="1400" b="1" dirty="0" smtClean="0"/>
              <a:t>Повышению </a:t>
            </a:r>
            <a:r>
              <a:rPr lang="ru-RU" sz="1400" b="1" dirty="0"/>
              <a:t>уровня профессиональной компетентности педагогов</a:t>
            </a:r>
            <a:r>
              <a:rPr lang="ru-RU" sz="1400" b="1" dirty="0" smtClean="0"/>
              <a:t>;</a:t>
            </a:r>
            <a:endParaRPr lang="ru-RU" sz="1400" dirty="0"/>
          </a:p>
          <a:p>
            <a:pPr lvl="0" algn="ctr"/>
            <a:r>
              <a:rPr lang="ru-RU" sz="1400" b="1" smtClean="0"/>
              <a:t>2.  Повышению </a:t>
            </a:r>
            <a:r>
              <a:rPr lang="ru-RU" sz="1400" b="1" dirty="0"/>
              <a:t>уровня познавательных способностей детей</a:t>
            </a:r>
            <a:endParaRPr lang="ru-RU" sz="1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475656" y="2060848"/>
            <a:ext cx="0" cy="14401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0" idx="0"/>
          </p:cNvCxnSpPr>
          <p:nvPr/>
        </p:nvCxnSpPr>
        <p:spPr>
          <a:xfrm>
            <a:off x="5364088" y="4653136"/>
            <a:ext cx="1260140" cy="28803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</p:cNvCxnSpPr>
          <p:nvPr/>
        </p:nvCxnSpPr>
        <p:spPr>
          <a:xfrm flipH="1">
            <a:off x="6876256" y="4507841"/>
            <a:ext cx="1296144" cy="43332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7956376" y="4941168"/>
            <a:ext cx="2160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499992" y="4653136"/>
            <a:ext cx="0" cy="122413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694623" y="4507841"/>
            <a:ext cx="0" cy="136943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462375" y="53732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2"/>
          </p:cNvCxnSpPr>
          <p:nvPr/>
        </p:nvCxnSpPr>
        <p:spPr>
          <a:xfrm>
            <a:off x="2123728" y="573325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</p:cNvCxnSpPr>
          <p:nvPr/>
        </p:nvCxnSpPr>
        <p:spPr>
          <a:xfrm>
            <a:off x="4953552" y="2060848"/>
            <a:ext cx="0" cy="18002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956376" y="2138117"/>
            <a:ext cx="0" cy="21076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3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</a:rPr>
              <a:t>МЕТОДЫ  ФОРМИРОВАНИЯ УСТОЙЧИВОЙ </a:t>
            </a:r>
            <a:r>
              <a:rPr lang="ru-RU" sz="2400" b="1" dirty="0" smtClean="0">
                <a:effectLst/>
              </a:rPr>
              <a:t>М</a:t>
            </a:r>
            <a:r>
              <a:rPr lang="ru-RU" sz="2400" b="1" dirty="0">
                <a:effectLst/>
              </a:rPr>
              <a:t>О</a:t>
            </a:r>
            <a:r>
              <a:rPr lang="ru-RU" sz="2400" b="1" dirty="0" smtClean="0">
                <a:effectLst/>
              </a:rPr>
              <a:t>ТИВАЦИИ </a:t>
            </a:r>
            <a:r>
              <a:rPr lang="ru-RU" sz="2400" b="1" dirty="0">
                <a:effectLst/>
              </a:rPr>
              <a:t>ПЕДАГОГОВ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b="1" dirty="0">
                <a:effectLst/>
              </a:rPr>
              <a:t> К САМОСТОЯТЕЛЬНОЙ ДЕЯТЕЛЬНОСТИ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7406640" cy="4675280"/>
          </a:xfrm>
        </p:spPr>
        <p:txBody>
          <a:bodyPr>
            <a:noAutofit/>
          </a:bodyPr>
          <a:lstStyle/>
          <a:p>
            <a:pPr lvl="0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.Формирование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устойчивой мотивации  к самообразованию через развитие ее психологических составляющих (самосознание, познавательные интересы, самообразовательные потребности и др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Обучение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теоретическим и практическим методам процесса самообразования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Инструктирование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 в процессе решения типовых алгоритмов  по  изучаемой теме самообразования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к самообразованию внутри других видов познавательной деятельности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Методическое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педагога в решении самостоятельно поставленных самообразовательных задач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Моральное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материальное стимулирование педагогов.   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5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13681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</a:rPr>
              <a:t>Индивидуальные качества педагогов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b="1" dirty="0">
                <a:effectLst/>
              </a:rPr>
              <a:t>по организации самостоятельной работы над собой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407069"/>
              </p:ext>
            </p:extLst>
          </p:nvPr>
        </p:nvGraphicFramePr>
        <p:xfrm>
          <a:off x="1547664" y="2060848"/>
          <a:ext cx="70567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0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педагогов в инновационной деятельности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17065244"/>
              </p:ext>
            </p:extLst>
          </p:nvPr>
        </p:nvGraphicFramePr>
        <p:xfrm>
          <a:off x="1524000" y="2132856"/>
          <a:ext cx="72244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41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педагогов на региональных и муниципальных площадках передового педагогического опыта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15288412"/>
              </p:ext>
            </p:extLst>
          </p:nvPr>
        </p:nvGraphicFramePr>
        <p:xfrm>
          <a:off x="1331640" y="1916832"/>
          <a:ext cx="73684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504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профессионального уровня педагогов на основе аттестации педагогических кадров</a:t>
            </a:r>
            <a:b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37225212"/>
              </p:ext>
            </p:extLst>
          </p:nvPr>
        </p:nvGraphicFramePr>
        <p:xfrm>
          <a:off x="1259632" y="1916832"/>
          <a:ext cx="7560840" cy="399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2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6672"/>
            <a:ext cx="7406640" cy="6120680"/>
          </a:xfrm>
        </p:spPr>
        <p:txBody>
          <a:bodyPr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развития познавательных способностей детей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43334527"/>
              </p:ext>
            </p:extLst>
          </p:nvPr>
        </p:nvGraphicFramePr>
        <p:xfrm>
          <a:off x="1524000" y="1412776"/>
          <a:ext cx="729647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89851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23032"/>
          </a:xfrm>
        </p:spPr>
        <p:txBody>
          <a:bodyPr anchor="t"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эффективности системы работы старшего воспитателя, по формированию мотивации педагогов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МАДОУ Детского сада № 6 </a:t>
            </a:r>
            <a:r>
              <a:rPr lang="ru-RU" sz="20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Серышево к самостоятельной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53909137"/>
              </p:ext>
            </p:extLst>
          </p:nvPr>
        </p:nvGraphicFramePr>
        <p:xfrm>
          <a:off x="1331640" y="1700808"/>
          <a:ext cx="73684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687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419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«cистема методической работы старшего воспитателя по Формированию мотивации к самообразовательной деятельности педагогов дошкольной образовательной организации»</vt:lpstr>
      <vt:lpstr>МОДЕЛЬ СИСТЕМЫ МЕТОДИЧЕСКОЙ РАБОТЫ СТАРШЕГО ВОСПИТАТЕЛЯ ДОО ПО ФОРМИРОВАНИЮ МОТИВАЦИИ ПЕДАГОГОВ К  САМООБРАЗОВАТЕЛЬНОЙ ДЕЯТЕЛЬНОСТИ</vt:lpstr>
      <vt:lpstr>МЕТОДЫ  ФОРМИРОВАНИЯ УСТОЙЧИВОЙ МОТИВАЦИИ ПЕДАГОГОВ  К САМОСТОЯТЕЛЬНОЙ ДЕЯТЕЛЬНОСТИ</vt:lpstr>
      <vt:lpstr>Индивидуальные качества педагогов  по организации самостоятельной работы над собой </vt:lpstr>
      <vt:lpstr>Участие педагогов в инновационной деятельности</vt:lpstr>
      <vt:lpstr>Выступления педагогов на региональных и муниципальных площадках передового педагогического опыта</vt:lpstr>
      <vt:lpstr>Повышение профессионального уровня педагогов на основе аттестации педагогических кадров </vt:lpstr>
      <vt:lpstr>Презентация PowerPoint</vt:lpstr>
      <vt:lpstr>Уровень эффективности системы работы старшего воспитателя, по формированию мотивации педагогов  МАДОУ Детского сада № 6 пгт Серышево к самостоятельной деятельности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максим</cp:lastModifiedBy>
  <cp:revision>22</cp:revision>
  <dcterms:created xsi:type="dcterms:W3CDTF">2015-02-13T06:19:59Z</dcterms:created>
  <dcterms:modified xsi:type="dcterms:W3CDTF">2015-02-14T23:54:30Z</dcterms:modified>
</cp:coreProperties>
</file>