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6" r:id="rId3"/>
    <p:sldId id="264" r:id="rId4"/>
    <p:sldId id="273" r:id="rId5"/>
    <p:sldId id="275" r:id="rId6"/>
    <p:sldId id="279" r:id="rId7"/>
    <p:sldId id="286" r:id="rId8"/>
    <p:sldId id="283" r:id="rId9"/>
    <p:sldId id="277" r:id="rId10"/>
    <p:sldId id="284" r:id="rId11"/>
    <p:sldId id="274" r:id="rId12"/>
    <p:sldId id="280" r:id="rId13"/>
    <p:sldId id="282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993366"/>
    <a:srgbClr val="CCCCFF"/>
    <a:srgbClr val="FFCCCC"/>
    <a:srgbClr val="CCFFFF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9" autoAdjust="0"/>
    <p:restoredTop sz="93322" autoAdjust="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BF5A4-68E9-4D2E-949F-180882DA9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A9F4-E9D7-406D-BE50-CA914B409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10EE-5C3E-4FF3-977F-49958396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F1A85-7F10-4DCE-9AD0-D8C414B3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81887-FDA7-4436-BD38-3C6308567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53AB-0EAB-4EF5-97B8-226FC082E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A5F9B-37E8-433B-89CD-20CED2A9A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15E79-9F11-42A7-B1E8-435FAF840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0A2DA-067C-49A2-A999-D797E7D2A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399F-2C3C-4654-966D-72D193566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F581-9410-468B-B633-996569189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C241F4-C764-47C3-8D29-CEE47D18C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2903797162935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43000" y="228600"/>
            <a:ext cx="67056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571744"/>
            <a:ext cx="8715436" cy="207645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  <a:latin typeface="SimSun-ExtB" pitchFamily="49" charset="-122"/>
              </a:rPr>
              <a:t>Создание </a:t>
            </a:r>
            <a:br>
              <a:rPr lang="ru-RU" b="1" dirty="0" smtClean="0">
                <a:solidFill>
                  <a:schemeClr val="accent2"/>
                </a:solidFill>
                <a:latin typeface="SimSun-ExtB" pitchFamily="49" charset="-122"/>
              </a:rPr>
            </a:br>
            <a:r>
              <a:rPr lang="ru-RU" b="1" dirty="0" smtClean="0">
                <a:solidFill>
                  <a:schemeClr val="accent2"/>
                </a:solidFill>
                <a:latin typeface="SimSun-ExtB" pitchFamily="49" charset="-122"/>
              </a:rPr>
              <a:t>информационного пространства как одно из условий совершенствования системы управления ДОУ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муниципальное бюджетное  дошкольное образовательное учреждение 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«Детский сад общеразвивающего вида с приоритетным осуществлением деятельности по познавательно-речевому направлению развития воспитанников  № 4 «Ручеек» г. Мариинск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Шаримова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Л.В.,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старший воспитатель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Компьютерный банк педагогической информации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4289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1071546"/>
            <a:ext cx="52864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образовательная программа детского сада;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рабочие программы групп и специалистов;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сценарии праздников и развлечений;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материалы педсоветов, семинаров со слайд – презентациями;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планирование образовательной работы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 каждой возрастной группе;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познавательный  и иллюстративный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материал и др.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Образовательный компонент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285852" y="3500438"/>
            <a:ext cx="3505200" cy="1000132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Средство развития и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воспитания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ребенка</a:t>
            </a:r>
            <a:r>
              <a:rPr lang="ru-RU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428728" y="4643446"/>
            <a:ext cx="3200400" cy="1009648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Средство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интерактивного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 обучения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142976" y="5786454"/>
            <a:ext cx="4191000" cy="78581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Средство мониторинга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 за усвоением программы</a:t>
            </a:r>
          </a:p>
        </p:txBody>
      </p:sp>
      <p:sp>
        <p:nvSpPr>
          <p:cNvPr id="8205" name="AutoShape 15"/>
          <p:cNvSpPr>
            <a:spLocks noChangeArrowheads="1"/>
          </p:cNvSpPr>
          <p:nvPr/>
        </p:nvSpPr>
        <p:spPr bwMode="auto">
          <a:xfrm>
            <a:off x="5857884" y="4286256"/>
            <a:ext cx="2895600" cy="700086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>Дидактические </a:t>
            </a:r>
          </a:p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>компьютерные игры</a:t>
            </a:r>
          </a:p>
        </p:txBody>
      </p:sp>
      <p:sp>
        <p:nvSpPr>
          <p:cNvPr id="8206" name="AutoShape 16"/>
          <p:cNvSpPr>
            <a:spLocks noChangeArrowheads="1"/>
          </p:cNvSpPr>
          <p:nvPr/>
        </p:nvSpPr>
        <p:spPr bwMode="auto">
          <a:xfrm>
            <a:off x="5857884" y="2857496"/>
            <a:ext cx="2971800" cy="857256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>Развивающие </a:t>
            </a:r>
          </a:p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>компьютерные</a:t>
            </a:r>
          </a:p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> игры </a:t>
            </a:r>
          </a:p>
        </p:txBody>
      </p:sp>
      <p:sp>
        <p:nvSpPr>
          <p:cNvPr id="8207" name="AutoShape 17"/>
          <p:cNvSpPr>
            <a:spLocks noChangeArrowheads="1"/>
          </p:cNvSpPr>
          <p:nvPr/>
        </p:nvSpPr>
        <p:spPr bwMode="auto">
          <a:xfrm>
            <a:off x="5715008" y="3786190"/>
            <a:ext cx="3200400" cy="390524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Презентации</a:t>
            </a:r>
            <a:endParaRPr lang="ru-RU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208" name="AutoShape 19"/>
          <p:cNvSpPr>
            <a:spLocks noChangeArrowheads="1"/>
          </p:cNvSpPr>
          <p:nvPr/>
        </p:nvSpPr>
        <p:spPr bwMode="auto">
          <a:xfrm>
            <a:off x="5857884" y="5072074"/>
            <a:ext cx="2971800" cy="919162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>Компьютерные игры</a:t>
            </a:r>
          </a:p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> для индивидуальной</a:t>
            </a:r>
          </a:p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</a:rPr>
              <a:t> работы с ребенком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943600" y="6072206"/>
            <a:ext cx="2895600" cy="480994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Проекты</a:t>
            </a:r>
            <a:endParaRPr lang="ru-RU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357158" y="452747"/>
            <a:ext cx="850112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реализовывать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 в развитии воспитанников через метод проектов, развивающие игры, индивидуально – дифференцированный подход в организации НОД с применением компьютерных технологий для создания условий самореализации воспитанников, личностно-ориентированный подход в образовательном процессе на информационном уровне. 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Оптимизировать условия по сопровождению образовательного  процесса в группах специалистами через использование информационных ресурсов и технологий с учетом принципа  интеграции.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250030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b="1" i="1" dirty="0" smtClean="0">
                <a:solidFill>
                  <a:srgbClr val="C00000"/>
                </a:solidFill>
              </a:rPr>
              <a:t>Информационная среда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/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Мои документы\смотр эксперменты\2\100SSCAM\SS8591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6" cy="3429000"/>
          </a:xfrm>
          <a:prstGeom prst="rect">
            <a:avLst/>
          </a:prstGeom>
          <a:noFill/>
        </p:spPr>
      </p:pic>
      <p:pic>
        <p:nvPicPr>
          <p:cNvPr id="2051" name="Picture 3" descr="D:\Мои документы\смотр эксперменты\2\100SSCAM\SS859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357562"/>
            <a:ext cx="3429024" cy="3500438"/>
          </a:xfrm>
          <a:prstGeom prst="rect">
            <a:avLst/>
          </a:prstGeom>
          <a:noFill/>
        </p:spPr>
      </p:pic>
      <p:pic>
        <p:nvPicPr>
          <p:cNvPr id="6" name="Picture 2" descr="F:\DCIM\101MSDCF\DSC00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429124" cy="34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РУЧЕЁК\Рабочий стол\1663530_html_m45a469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31432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РУЧЕЁК\Рабочий стол\1663530_html_m14e77d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286124"/>
            <a:ext cx="2928926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Компонент взаимодействия с родителями, сообществом педагогов: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071547"/>
            <a:ext cx="835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Оптимизировать взаимодействие ДОУ с родителями, педагогическим сообществом через информационное пространство.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878687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цифровых ресурсов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интернет сайт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персональные сайты педагогов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издательская деятельность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центр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в группах</a:t>
            </a: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" name="Содержимое 3" descr="http://www.19rus.info/media/2010/09/buklety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71678"/>
            <a:ext cx="3643306" cy="242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://t1.gstatic.com/images?q=tbn:ANd9GcSlN4SA7vqqDV0OFh7bbIimAiHd9nmlR_nTO5X7wEmgXcPgUEI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36433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71612"/>
            <a:ext cx="9001156" cy="3786214"/>
          </a:xfrm>
        </p:spPr>
        <p:txBody>
          <a:bodyPr/>
          <a:lstStyle/>
          <a:p>
            <a:pPr algn="l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Благодарю за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5"/>
            <a:ext cx="8229600" cy="11430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4801"/>
            <a:ext cx="8715436" cy="6196034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    Закон РФ «Об образовании в Российской Федерации»</a:t>
            </a:r>
            <a:r>
              <a:rPr lang="en-US" sz="1400" b="1" dirty="0"/>
              <a:t> </a:t>
            </a:r>
            <a:r>
              <a:rPr lang="ru-RU" sz="1400" b="1" dirty="0" smtClean="0"/>
              <a:t>ФЗ – 273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cs typeface="Times New Roman" pitchFamily="18" charset="0"/>
              </a:rPr>
              <a:t>ст. 18 . Печатные и электронные образовательные и информационные ресурсы: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        1. В организациях, осуществляющих образовательную деятельность в целях обеспечения реализации образовательных программ формируются библиотеки, в том числе цифровые (электронные) библиотеки, обеспечивающие доступ к профессиональным базам данных, информационным справочным и поисковым системам, а также иным информационным ресурсам.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   ст. 29. Информационная открытость образовательной организации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       1. Образовательные организации формируют открытые и общедоступные информационные ресурсы, содержащие информацию об их деятельности. И обеспечивают доступ к таким ресурсам посредством размещения их в информационно-коммуникационных сетях, в том числе на официальном сайте образовательной организации в сети Интернет.</a:t>
            </a:r>
            <a:endParaRPr lang="ru-RU" sz="1400" dirty="0" smtClean="0"/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r>
              <a:rPr lang="ru-RU" sz="1400" b="1" i="1" dirty="0" smtClean="0"/>
              <a:t>Федеральный государственный образовательный стандарт дошкольного образования:</a:t>
            </a:r>
          </a:p>
          <a:p>
            <a:pPr algn="just">
              <a:buNone/>
            </a:pPr>
            <a:r>
              <a:rPr lang="ru-RU" sz="1400" dirty="0" smtClean="0"/>
              <a:t>п 3.2.8</a:t>
            </a:r>
            <a:r>
              <a:rPr lang="ru-RU" sz="1400" dirty="0"/>
              <a:t>. Организация должна создавать возможности</a:t>
            </a:r>
            <a:r>
              <a:rPr lang="ru-RU" sz="1400" dirty="0" smtClean="0"/>
              <a:t>:</a:t>
            </a:r>
          </a:p>
          <a:p>
            <a:pPr algn="just">
              <a:buNone/>
            </a:pPr>
            <a:r>
              <a:rPr lang="ru-RU" sz="1400" dirty="0"/>
              <a:t>1) для предоставления информации о Программе семье и всем заинтересованным лицам, вовлеченным в образовательную деятельность, а также широкой общественности;</a:t>
            </a:r>
          </a:p>
          <a:p>
            <a:pPr algn="just">
              <a:buNone/>
            </a:pPr>
            <a:r>
              <a:rPr lang="ru-RU" sz="1400" dirty="0"/>
              <a:t>2) для взрослых по поиску, использованию материалов, обеспечивающих реализацию Программы, в том числе в информационной </a:t>
            </a:r>
            <a:r>
              <a:rPr lang="ru-RU" sz="1400" dirty="0" smtClean="0"/>
              <a:t>среде.</a:t>
            </a:r>
          </a:p>
          <a:p>
            <a:pPr algn="just">
              <a:buNone/>
            </a:pPr>
            <a:r>
              <a:rPr lang="ru-RU" sz="1400" dirty="0" smtClean="0"/>
              <a:t>    Образовательное </a:t>
            </a:r>
            <a:r>
              <a:rPr lang="ru-RU" sz="1400" dirty="0"/>
              <a:t>пространство должно быть оснащено средствами обучения и воспитания (в том числе техническими</a:t>
            </a:r>
            <a:r>
              <a:rPr lang="ru-RU" sz="1400" dirty="0" smtClean="0"/>
              <a:t>).</a:t>
            </a:r>
            <a:endParaRPr lang="ru-RU" sz="1400" dirty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r>
              <a:rPr lang="ru-RU" sz="1400" i="1" dirty="0" smtClean="0"/>
              <a:t> </a:t>
            </a:r>
            <a:r>
              <a:rPr lang="ru-RU" sz="1400" b="1" i="1" dirty="0" smtClean="0"/>
              <a:t>Концепция долгосрочного социально-экономического развития РФ на период до 2020 года:</a:t>
            </a:r>
          </a:p>
          <a:p>
            <a:pPr algn="just">
              <a:buNone/>
            </a:pPr>
            <a:r>
              <a:rPr lang="ru-RU" sz="1400" dirty="0" smtClean="0"/>
              <a:t>      «Компьютерные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</a:t>
            </a:r>
            <a:endParaRPr lang="ru-RU" sz="14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4800" y="457200"/>
            <a:ext cx="8382000" cy="6096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Модель построения информационного пространства как механизма эффективного управления ДОУ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1447800"/>
            <a:ext cx="18288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Организационно- управленческий компонент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8400" y="1447800"/>
            <a:ext cx="17526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методический компонент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5800" y="1447800"/>
            <a:ext cx="19050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Образовательный  компонент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1800" y="1447800"/>
            <a:ext cx="1828800" cy="105250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Компонент взаимодействия с родителями, педагогическим сообществом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524000" y="1066800"/>
            <a:ext cx="484632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124200" y="1066800"/>
            <a:ext cx="484632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334000" y="1066800"/>
            <a:ext cx="484632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67600" y="1066800"/>
            <a:ext cx="484632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" y="27432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Делопроизводство, создание баз данных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3581400"/>
            <a:ext cx="1752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размещение информации на государственных порталах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" y="4876800"/>
            <a:ext cx="1752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взаимодействие с общественностью, социальными партнерами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1800" y="2667000"/>
            <a:ext cx="1828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официальный сайт ДОУ, персональные сайты педагогов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365760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использование ИКТ на родительских собраниях, праздниках, развлечениях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81800" y="53340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издательская деятельность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7048500" y="3619500"/>
            <a:ext cx="3886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686800" y="1676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686800" y="2971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686800" y="4191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6868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-1790700" y="3695700"/>
            <a:ext cx="3886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2400" y="30480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52400" y="17526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52400" y="4114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52400" y="5638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514600" y="3581400"/>
            <a:ext cx="1676400" cy="1490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Электронный информационно-методический банк для педагогов (</a:t>
            </a:r>
            <a:r>
              <a:rPr lang="ru-RU" sz="1400" dirty="0" err="1" smtClean="0">
                <a:solidFill>
                  <a:srgbClr val="002060"/>
                </a:solidFill>
              </a:rPr>
              <a:t>медиатека</a:t>
            </a:r>
            <a:r>
              <a:rPr lang="ru-RU" sz="1400" dirty="0" smtClean="0">
                <a:solidFill>
                  <a:srgbClr val="002060"/>
                </a:solidFill>
              </a:rPr>
              <a:t>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14600" y="2743200"/>
            <a:ext cx="167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обучение кадров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48200" y="2743200"/>
            <a:ext cx="17526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Комплексная интегрированная деятельность  с включением ИКТ;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стимулирование познавательной активности воспитанников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648200" y="4876800"/>
            <a:ext cx="17526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Использование компьютерных программ  в коррекционно-развивающей деятельности специалистов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4686300" y="3695700"/>
            <a:ext cx="3886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400800" y="17526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400800" y="3124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400800" y="5638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3238897" y="3009503"/>
            <a:ext cx="23622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191000" y="1828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191000" y="41910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191000" y="30480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1219200"/>
            <a:ext cx="7772400" cy="781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разработано Положение «О защите персональных данных»;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подписаны соглашения об обработке персональных данных с родителями воспитанников, с работниками ДОУ.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сформирован электронный паспорт учреждения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 банк данных образовательной деятельности учреждения – ведение учета мероприятий, методическая работа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создана информационная база сотрудников ДОУ.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создана информационная база о воспитанниках, посещающих ДОУ, банк данных об очередности будущих воспитанников.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57200"/>
            <a:ext cx="718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Организационно- управленческий компонент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компонент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sz="2800" i="1" dirty="0" smtClean="0"/>
              <a:t>Цель:</a:t>
            </a:r>
          </a:p>
          <a:p>
            <a:pPr algn="just">
              <a:buNone/>
            </a:pPr>
            <a:r>
              <a:rPr lang="ru-RU" sz="2000" dirty="0" smtClean="0"/>
              <a:t>      повышение качества образования через активное внедрение в  деятельность ДОУ информационных технологий</a:t>
            </a:r>
          </a:p>
          <a:p>
            <a:pPr algn="just">
              <a:buNone/>
            </a:pPr>
            <a:r>
              <a:rPr lang="ru-RU" sz="2000" i="1" dirty="0" smtClean="0"/>
              <a:t>                                              </a:t>
            </a:r>
            <a:r>
              <a:rPr lang="ru-RU" sz="2800" i="1" dirty="0" smtClean="0"/>
              <a:t>Задачи: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Создать оптимальные условия для овладения педагогами и внедрения в образовательный процесс ДОУ информационных технологий; организовать деятельность по теоретической и практической подготовке педагогов с целью повышения информационной   культуры через систему обучающих семинаров, практикумов, консультативной поддержки. </a:t>
            </a:r>
          </a:p>
          <a:p>
            <a:pPr marL="457200" indent="-457200" algn="just">
              <a:buAutoNum type="arabicPeriod"/>
            </a:pPr>
            <a:r>
              <a:rPr lang="ru-RU" sz="2000" i="1" dirty="0" smtClean="0"/>
              <a:t> </a:t>
            </a:r>
            <a:r>
              <a:rPr lang="ru-RU" sz="2000" dirty="0" smtClean="0"/>
              <a:t>систематизировать, постоянно обновлять и пополнять информационные ресурсы образовательного процесса (</a:t>
            </a:r>
            <a:r>
              <a:rPr lang="ru-RU" sz="2000" dirty="0" err="1" smtClean="0"/>
              <a:t>медиатека</a:t>
            </a:r>
            <a:r>
              <a:rPr lang="ru-RU" sz="2000" dirty="0" smtClean="0"/>
              <a:t> электронных образовательных ресурсов).</a:t>
            </a:r>
            <a:endParaRPr lang="ru-RU" sz="2000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Формы работы по повышению информационной компетентности педагогов: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401080" cy="3840171"/>
          </a:xfrm>
        </p:spPr>
        <p:txBody>
          <a:bodyPr/>
          <a:lstStyle/>
          <a:p>
            <a:pPr lvl="0"/>
            <a:r>
              <a:rPr lang="ru-RU" i="1" dirty="0" smtClean="0"/>
              <a:t>неделя педагогического мастерства; </a:t>
            </a:r>
          </a:p>
          <a:p>
            <a:pPr lvl="0">
              <a:buNone/>
            </a:pPr>
            <a:endParaRPr lang="ru-RU" i="1" dirty="0" smtClean="0"/>
          </a:p>
          <a:p>
            <a:pPr lvl="0"/>
            <a:r>
              <a:rPr lang="ru-RU" i="1" dirty="0" smtClean="0"/>
              <a:t>обучающие и тематические  семинары;</a:t>
            </a:r>
          </a:p>
          <a:p>
            <a:pPr lvl="0">
              <a:buNone/>
            </a:pPr>
            <a:r>
              <a:rPr lang="ru-RU" i="1" dirty="0" smtClean="0"/>
              <a:t> </a:t>
            </a:r>
          </a:p>
          <a:p>
            <a:pPr lvl="0"/>
            <a:r>
              <a:rPr lang="ru-RU" i="1" dirty="0" smtClean="0"/>
              <a:t>работа в паре (наставничество)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 ДЛЯ СОЗДАНИЯ ИНФОРМАЦИОННОГО ПРОСТРАНСТВА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48311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ПРОЕКТНАЯ ДЕЯТЕЛЬНОСТЬ;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ИНТЕГРИРОВАННАЯ НОД;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ТЕХНОЛОГИЯ ДЕТСКОГО ПОРТФОЛИО;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ИГРОВЫЕ И СОЦИОИГРОВЫЕ ТЕХНОЛОГИИ;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МОНИТОРИНГ;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ВЗАИМОДЕЙСТВИЕ С РОДИТЕЛЯМИ И ДР.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Медиатека</a:t>
            </a:r>
            <a:r>
              <a:rPr lang="ru-RU" dirty="0" smtClean="0">
                <a:solidFill>
                  <a:srgbClr val="C00000"/>
                </a:solidFill>
              </a:rPr>
              <a:t> ДОУ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07209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 СОЗДАНИЯ МЕДИАТЕКИ</a:t>
            </a:r>
          </a:p>
          <a:p>
            <a:pPr>
              <a:buNone/>
            </a:pPr>
            <a:r>
              <a:rPr lang="ru-RU" sz="1600" dirty="0" smtClean="0"/>
              <a:t>     </a:t>
            </a:r>
          </a:p>
          <a:p>
            <a:pPr>
              <a:buNone/>
            </a:pPr>
            <a:r>
              <a:rPr lang="ru-RU" sz="1600" dirty="0" smtClean="0"/>
              <a:t>      Удовлетворение потребностей педагогического коллектива, воспитанников, родителей  в оперативном предоставлении педагогической информации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ЗАДАЧИ МЕДИАТЕКИ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/>
              <a:t>    1. Сбор, накопление, обработка, систематизация педагогической информации и  доведение ее до пользователя.</a:t>
            </a:r>
          </a:p>
          <a:p>
            <a:pPr algn="just">
              <a:buNone/>
            </a:pPr>
            <a:r>
              <a:rPr lang="ru-RU" sz="1600" dirty="0" smtClean="0"/>
              <a:t>    2. Выявление информационных потребностей и удовлетворение запросов</a:t>
            </a:r>
          </a:p>
          <a:p>
            <a:pPr algn="just">
              <a:buNone/>
            </a:pPr>
            <a:r>
              <a:rPr lang="ru-RU" sz="1600" dirty="0" smtClean="0"/>
              <a:t>        педагогических кадров детского сада в области новых информационных технологий и педагогических инноваций.</a:t>
            </a:r>
          </a:p>
          <a:p>
            <a:pPr algn="just">
              <a:buNone/>
            </a:pPr>
            <a:r>
              <a:rPr lang="ru-RU" sz="1600" dirty="0" smtClean="0"/>
              <a:t>    3. Компьютерная каталогизация и обработка информационных средств (книг,</a:t>
            </a:r>
          </a:p>
          <a:p>
            <a:pPr algn="just">
              <a:buNone/>
            </a:pPr>
            <a:r>
              <a:rPr lang="ru-RU" sz="1600" dirty="0" smtClean="0"/>
              <a:t>        видеоматериалов и т.д.)</a:t>
            </a:r>
          </a:p>
          <a:p>
            <a:pPr algn="just">
              <a:buNone/>
            </a:pPr>
            <a:r>
              <a:rPr lang="ru-RU" sz="1600" dirty="0" smtClean="0"/>
              <a:t>     4. Осуществление накопления собственного банка педагогической  информации.</a:t>
            </a:r>
          </a:p>
          <a:p>
            <a:pPr algn="just">
              <a:buNone/>
            </a:pPr>
            <a:r>
              <a:rPr lang="ru-RU" sz="1600" dirty="0" smtClean="0"/>
              <a:t>     5. Оказание помощи в деятельности воспитанников и педагогов в образовательных проектах.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32955" b="4986"/>
          <a:stretch/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444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2115</TotalTime>
  <Words>858</Words>
  <Application>Microsoft Office PowerPoint</Application>
  <PresentationFormat>Экран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1_Оформление по умолчанию</vt:lpstr>
      <vt:lpstr>Создание  информационного пространства как одно из условий совершенствования системы управления ДОУ</vt:lpstr>
      <vt:lpstr>Презентация PowerPoint</vt:lpstr>
      <vt:lpstr>Презентация PowerPoint</vt:lpstr>
      <vt:lpstr>Презентация PowerPoint</vt:lpstr>
      <vt:lpstr>Методический компонент</vt:lpstr>
      <vt:lpstr>Формы работы по повышению информационной компетентности педагогов:</vt:lpstr>
      <vt:lpstr>ИСПОЛЬЗОВАНИЕ ИНФОРМАЦИОННЫХ ТЕХНОЛОГИЙ ДЛЯ СОЗДАНИЯ ИНФОРМАЦИОННОГО ПРОСТРАНСТВА</vt:lpstr>
      <vt:lpstr>Медиатека ДОУ</vt:lpstr>
      <vt:lpstr>Презентация PowerPoint</vt:lpstr>
      <vt:lpstr>Презентация PowerPoint</vt:lpstr>
      <vt:lpstr>Образовательный компонент</vt:lpstr>
      <vt:lpstr>Презентация PowerPoint</vt:lpstr>
      <vt:lpstr>  Компонент взаимодействия с родителями, сообществом педагогов: </vt:lpstr>
      <vt:lpstr>   Благодарю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237</cp:revision>
  <cp:lastPrinted>1601-01-01T00:00:00Z</cp:lastPrinted>
  <dcterms:created xsi:type="dcterms:W3CDTF">1601-01-01T00:00:00Z</dcterms:created>
  <dcterms:modified xsi:type="dcterms:W3CDTF">2014-06-05T12:58:08Z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