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7" r:id="rId3"/>
    <p:sldId id="259" r:id="rId4"/>
    <p:sldId id="275" r:id="rId5"/>
    <p:sldId id="268" r:id="rId6"/>
    <p:sldId id="260" r:id="rId7"/>
    <p:sldId id="261" r:id="rId8"/>
    <p:sldId id="262" r:id="rId9"/>
    <p:sldId id="270" r:id="rId10"/>
    <p:sldId id="269" r:id="rId11"/>
    <p:sldId id="263" r:id="rId12"/>
    <p:sldId id="265" r:id="rId13"/>
    <p:sldId id="264" r:id="rId14"/>
    <p:sldId id="271" r:id="rId15"/>
    <p:sldId id="276" r:id="rId16"/>
    <p:sldId id="267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1DD"/>
    <a:srgbClr val="FAF4AC"/>
    <a:srgbClr val="C9F4A2"/>
    <a:srgbClr val="FCD4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89" d="100"/>
          <a:sy n="89" d="100"/>
        </p:scale>
        <p:origin x="-54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A786D-203E-4E43-A91D-A6FD6E44D2D7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D617A-EBDB-4493-81B9-CCA29E184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A058E4-8432-4344-96DF-A784BA2E638F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43E742-E767-4D95-A818-A196B5952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0BD464-BB56-4CD9-9B09-E3995E39B4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Щелкните для добавления заметок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34A1FA-70DD-4B49-A135-ED447D580C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Описания уроков должны быть краткими.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078285-A999-4CB7-9FAB-EFCE750872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B48167-9E82-4EFC-B425-B78EEDF334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/>
            <a:ahLst/>
            <a:cxnLst>
              <a:cxn ang="0">
                <a:pos x="12" y="124"/>
              </a:cxn>
              <a:cxn ang="0">
                <a:pos x="1381" y="12"/>
              </a:cxn>
              <a:cxn ang="0">
                <a:pos x="4064" y="581"/>
              </a:cxn>
              <a:cxn ang="0">
                <a:pos x="5773" y="118"/>
              </a:cxn>
              <a:cxn ang="0">
                <a:pos x="5766" y="2151"/>
              </a:cxn>
              <a:cxn ang="0">
                <a:pos x="3966" y="2263"/>
              </a:cxn>
              <a:cxn ang="0">
                <a:pos x="1963" y="1897"/>
              </a:cxn>
              <a:cxn ang="0">
                <a:pos x="6" y="2407"/>
              </a:cxn>
              <a:cxn ang="0">
                <a:pos x="12" y="124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/>
            <a:ahLst/>
            <a:cxnLst>
              <a:cxn ang="0">
                <a:pos x="6" y="272"/>
              </a:cxn>
              <a:cxn ang="0">
                <a:pos x="1453" y="10"/>
              </a:cxn>
              <a:cxn ang="0">
                <a:pos x="4182" y="482"/>
              </a:cxn>
              <a:cxn ang="0">
                <a:pos x="5764" y="154"/>
              </a:cxn>
              <a:cxn ang="0">
                <a:pos x="5764" y="1806"/>
              </a:cxn>
              <a:cxn ang="0">
                <a:pos x="4005" y="1994"/>
              </a:cxn>
              <a:cxn ang="0">
                <a:pos x="1891" y="1522"/>
              </a:cxn>
              <a:cxn ang="0">
                <a:pos x="6" y="1967"/>
              </a:cxn>
              <a:cxn ang="0">
                <a:pos x="6" y="272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1A4ECFA-FD23-4CF6-A263-04696DFF89AA}" type="datetimeFigureOut">
              <a:rPr lang="ru-RU" smtClean="0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E7BD2A6-E7FE-4FD3-84F9-3F36B63C86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EF87-205D-4F85-9337-8FA95ABC1B50}" type="datetimeFigureOut">
              <a:rPr lang="ru-RU" smtClean="0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8F71-FB01-4DB0-8127-4E564EFE7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B2E4F-4B89-41A0-943A-AE7904C97DE8}" type="datetimeFigureOut">
              <a:rPr lang="ru-RU" smtClean="0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AF2DE-FDFF-48D6-949C-EA835E68D3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7BCF7-9E1B-486D-B539-3A2A383715F2}" type="datetimeFigureOut">
              <a:rPr lang="ru-RU" smtClean="0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DA5B-57BA-44A0-B4E9-483FDDAF1D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1E8D-4776-4A20-BA15-99D430EC812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A6DC-69E7-487F-AEA3-6EA1C0BD4255}" type="datetimeFigureOut">
              <a:rPr lang="ru-RU" smtClean="0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1DAF-B5D1-4E7F-9D81-9EB0ED5B36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C116-0EAC-4508-809E-F1B9BF62A0E9}" type="datetimeFigureOut">
              <a:rPr lang="ru-RU" smtClean="0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4EE3D-9830-4DE0-849C-526D770267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ECBE-0D05-4816-BDC3-A90A086B650C}" type="datetimeFigureOut">
              <a:rPr lang="ru-RU" smtClean="0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CF07-AB44-44B2-96B2-1A570DC0CF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3902-6FE1-4E4C-82B0-5F9859FC2C38}" type="datetimeFigureOut">
              <a:rPr lang="ru-RU" smtClean="0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4EA5-F964-4AD3-8B30-A6DA939BAD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1A5BE-49C6-461E-BB3B-5187F7BC5486}" type="datetimeFigureOut">
              <a:rPr lang="ru-RU" smtClean="0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C208-2E71-4036-9389-B24F179D19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AC79-0A5B-41BE-86C8-7B0CAC9DD335}" type="datetimeFigureOut">
              <a:rPr lang="ru-RU" smtClean="0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D0CE-6774-4BB2-B81D-96EFE07EE7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68DB7-A2AE-47BC-85EC-3762543DBB5C}" type="datetimeFigureOut">
              <a:rPr lang="ru-RU" smtClean="0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907B-7CB0-495C-8335-1AADC81597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08AB-9E5C-45F1-B366-CE504605951E}" type="datetimeFigureOut">
              <a:rPr lang="ru-RU" smtClean="0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D573-E283-4607-A744-3AC42119C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1" name="Object 2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p:oleObj spid="_x0000_s1026" name="Image" r:id="rId16" imgW="9561905" imgH="1600000" progId="">
              <p:embed/>
            </p:oleObj>
          </a:graphicData>
        </a:graphic>
      </p:graphicFrame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/>
            <a:ahLst/>
            <a:cxnLst>
              <a:cxn ang="0">
                <a:pos x="6" y="109"/>
              </a:cxn>
              <a:cxn ang="0">
                <a:pos x="1427" y="46"/>
              </a:cxn>
              <a:cxn ang="0">
                <a:pos x="4032" y="255"/>
              </a:cxn>
              <a:cxn ang="0">
                <a:pos x="5767" y="0"/>
              </a:cxn>
              <a:cxn ang="0">
                <a:pos x="5767" y="776"/>
              </a:cxn>
              <a:cxn ang="0">
                <a:pos x="4065" y="831"/>
              </a:cxn>
              <a:cxn ang="0">
                <a:pos x="1984" y="674"/>
              </a:cxn>
              <a:cxn ang="0">
                <a:pos x="14" y="995"/>
              </a:cxn>
              <a:cxn ang="0">
                <a:pos x="6" y="109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/>
            <a:ahLst/>
            <a:cxnLst>
              <a:cxn ang="0">
                <a:pos x="20" y="109"/>
              </a:cxn>
              <a:cxn ang="0">
                <a:pos x="1442" y="3"/>
              </a:cxn>
              <a:cxn ang="0">
                <a:pos x="4150" y="148"/>
              </a:cxn>
              <a:cxn ang="0">
                <a:pos x="5771" y="37"/>
              </a:cxn>
              <a:cxn ang="0">
                <a:pos x="5771" y="557"/>
              </a:cxn>
              <a:cxn ang="0">
                <a:pos x="3942" y="592"/>
              </a:cxn>
              <a:cxn ang="0">
                <a:pos x="1839" y="456"/>
              </a:cxn>
              <a:cxn ang="0">
                <a:pos x="6" y="620"/>
              </a:cxn>
              <a:cxn ang="0">
                <a:pos x="20" y="109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087BCF7-9E1B-486D-B539-3A2A383715F2}" type="datetimeFigureOut">
              <a:rPr lang="ru-RU" smtClean="0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09DA5B-57BA-44A0-B4E9-483FDDAF1D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75" y="857250"/>
            <a:ext cx="6970713" cy="2133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«Эффективное взаимодействие ради здоровья детей» </a:t>
            </a:r>
          </a:p>
        </p:txBody>
      </p:sp>
      <p:sp>
        <p:nvSpPr>
          <p:cNvPr id="3075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23728" y="4581128"/>
            <a:ext cx="5184577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Заведующий МАДОУ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города Нижневартовска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детского сада №62 «Журавушка»,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Почетный работник общего образования,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Титкова Елена Геннадьевна</a:t>
            </a:r>
            <a:endParaRPr lang="ru-RU" sz="1800" dirty="0" smtClean="0"/>
          </a:p>
        </p:txBody>
      </p:sp>
      <p:sp>
        <p:nvSpPr>
          <p:cNvPr id="4" name="Овал 3"/>
          <p:cNvSpPr/>
          <p:nvPr/>
        </p:nvSpPr>
        <p:spPr>
          <a:xfrm>
            <a:off x="251520" y="188640"/>
            <a:ext cx="1008112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9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Виртуальный клуб                             «Здоровый дошкольник»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7526610" cy="4231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Кабинет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БОС-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технологий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5602" name="Picture 4" descr="Z:\Методист\БОС\P1030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832648" cy="369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7" descr="https://pp.vk.me/c622320/v622320780/ad49/YUv2QOrGBss.jpg"/>
          <p:cNvPicPr>
            <a:picLocks noChangeAspect="1" noChangeArrowheads="1"/>
          </p:cNvPicPr>
          <p:nvPr/>
        </p:nvPicPr>
        <p:blipFill>
          <a:blip r:embed="rId2" cstate="print"/>
          <a:srcRect l="7793" t="6963" r="10390"/>
          <a:stretch>
            <a:fillRect/>
          </a:stretch>
        </p:blipFill>
        <p:spPr bwMode="auto">
          <a:xfrm>
            <a:off x="5076056" y="1772816"/>
            <a:ext cx="3490953" cy="2449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9" name="Picture 8" descr="C:\Users\metod2\Desktop\здоровь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56992"/>
            <a:ext cx="3537415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9" descr="C:\Users\metod2\Desktop\здоровье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1524010" cy="1934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2978" y="214290"/>
            <a:ext cx="7501022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Студия «Ладошка в ладошке»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Музыкально-творческая </a:t>
            </a:r>
            <a:b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детско-родительская студия</a:t>
            </a:r>
            <a:b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«Ладошка в ладошке»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307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smtClean="0"/>
              <a:t>Задачи:</a:t>
            </a:r>
          </a:p>
          <a:p>
            <a:r>
              <a:rPr lang="ru-RU" sz="2600" smtClean="0"/>
              <a:t>успешная  адаптация к условиям образовательной организации;</a:t>
            </a:r>
          </a:p>
          <a:p>
            <a:r>
              <a:rPr lang="ru-RU" sz="2600" smtClean="0"/>
              <a:t>включение родителей в образовательный процесс;</a:t>
            </a:r>
          </a:p>
          <a:p>
            <a:r>
              <a:rPr lang="ru-RU" sz="2600" smtClean="0"/>
              <a:t> укрепление роли родителей в семейном воспитании; </a:t>
            </a:r>
          </a:p>
          <a:p>
            <a:r>
              <a:rPr lang="ru-RU" sz="2600" smtClean="0"/>
              <a:t>формирование положительного эмоционального восприятия жизни детей  через совместную деятельность с родителями.</a:t>
            </a:r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Городской конкурс «Семья источник вдохновенья»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674" name="Picture 2" descr="C:\Users\metod2\Desktop\2 номера 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7" y="2060848"/>
            <a:ext cx="6408712" cy="3589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Взаимодействие с социумом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 вопросам здоровья дошкольников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11560" y="2276872"/>
            <a:ext cx="2952328" cy="331236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Взаимодействие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 социумом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1844824"/>
            <a:ext cx="4176464" cy="864096"/>
          </a:xfrm>
          <a:prstGeom prst="rect">
            <a:avLst/>
          </a:prstGeom>
          <a:solidFill>
            <a:srgbClr val="C9F4A2"/>
          </a:solidFill>
          <a:ln>
            <a:solidFill>
              <a:srgbClr val="C9F4A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Взаимодействие с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общеобразовательной школой  </a:t>
            </a:r>
            <a:r>
              <a:rPr lang="ru-RU" sz="1400" dirty="0" smtClean="0">
                <a:solidFill>
                  <a:schemeClr val="tx1"/>
                </a:solidFill>
              </a:rPr>
              <a:t>(использование инфраструктурных объектов, проведение совместных мероприятий)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2924944"/>
            <a:ext cx="4176464" cy="792088"/>
          </a:xfrm>
          <a:prstGeom prst="rect">
            <a:avLst/>
          </a:prstGeom>
          <a:solidFill>
            <a:srgbClr val="FAF4AC"/>
          </a:solidFill>
          <a:ln>
            <a:solidFill>
              <a:srgbClr val="FAF4AC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Взаимодействие со школой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олимпийского резерва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4005064"/>
            <a:ext cx="4176464" cy="720080"/>
          </a:xfrm>
          <a:prstGeom prst="rect">
            <a:avLst/>
          </a:prstGeom>
          <a:solidFill>
            <a:srgbClr val="E5C1DD"/>
          </a:solidFill>
          <a:ln>
            <a:solidFill>
              <a:srgbClr val="E5C1DD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Заключение договоров с тренерами спортивных школ города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5013176"/>
            <a:ext cx="4176464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Открытие дополнительных образовательных услуг </a:t>
            </a:r>
            <a:r>
              <a:rPr lang="ru-RU" sz="1400" dirty="0" err="1" smtClean="0">
                <a:solidFill>
                  <a:schemeClr val="tx1"/>
                </a:solidFill>
              </a:rPr>
              <a:t>физкультурно</a:t>
            </a:r>
            <a:r>
              <a:rPr lang="ru-RU" sz="1400" dirty="0" smtClean="0">
                <a:solidFill>
                  <a:schemeClr val="tx1"/>
                </a:solidFill>
              </a:rPr>
              <a:t>- спортивной направленности в ДОУ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Сотрудничество                                                                            со школой олимпийского резерва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29600" cy="449580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13317" name="Picture 5" descr="F:\старый компьютер\23\DD\Мои рисунки\среда\среда 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3240360" cy="2464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старый компьютер\23\DD\Мои рисунки\Мои рисунки\гимнастика\DSC00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тарый компьютер\23\DD\Мои рисунки\надя фото\IMG_6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3501008"/>
            <a:ext cx="3312368" cy="2411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дети 1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88840"/>
            <a:ext cx="324036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51720" y="404664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Взаимодействие со школой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AutoShape 22"/>
          <p:cNvCxnSpPr>
            <a:cxnSpLocks noChangeShapeType="1"/>
            <a:endCxn id="3099" idx="0"/>
          </p:cNvCxnSpPr>
          <p:nvPr/>
        </p:nvCxnSpPr>
        <p:spPr bwMode="auto">
          <a:xfrm>
            <a:off x="6948264" y="2564904"/>
            <a:ext cx="79784" cy="803233"/>
          </a:xfrm>
          <a:prstGeom prst="straightConnector1">
            <a:avLst/>
          </a:prstGeom>
          <a:noFill/>
          <a:ln w="9525">
            <a:solidFill>
              <a:srgbClr val="243F60"/>
            </a:solidFill>
            <a:round/>
            <a:headEnd/>
            <a:tailEnd type="triangle" w="med" len="med"/>
          </a:ln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391400" cy="563563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Функционально-целевая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модель управления ДОУ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074" name="Group 2"/>
          <p:cNvGrpSpPr>
            <a:grpSpLocks noGrp="1"/>
          </p:cNvGrpSpPr>
          <p:nvPr>
            <p:ph type="tbl" idx="1"/>
          </p:nvPr>
        </p:nvGrpSpPr>
        <p:grpSpPr bwMode="auto">
          <a:xfrm>
            <a:off x="827584" y="1556792"/>
            <a:ext cx="7488832" cy="5053806"/>
            <a:chOff x="471" y="2009"/>
            <a:chExt cx="11262" cy="9623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3929" y="2009"/>
              <a:ext cx="4551" cy="907"/>
            </a:xfrm>
            <a:prstGeom prst="roundRect">
              <a:avLst>
                <a:gd name="adj" fmla="val 16667"/>
              </a:avLst>
            </a:prstGeom>
            <a:solidFill>
              <a:srgbClr val="CCC0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Руководитель ДОУ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4195" y="3578"/>
              <a:ext cx="3610" cy="829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Административная группа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>
              <a:off x="613" y="3578"/>
              <a:ext cx="3067" cy="776"/>
            </a:xfrm>
            <a:prstGeom prst="roundRect">
              <a:avLst>
                <a:gd name="adj" fmla="val 16667"/>
              </a:avLst>
            </a:prstGeom>
            <a:solidFill>
              <a:srgbClr val="97FF9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Медицинская служба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>
              <a:off x="8394" y="3118"/>
              <a:ext cx="3289" cy="751"/>
            </a:xfrm>
            <a:prstGeom prst="roundRect">
              <a:avLst>
                <a:gd name="adj" fmla="val 16667"/>
              </a:avLst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Коллегиальный орган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79" name="AutoShape 7"/>
            <p:cNvCxnSpPr>
              <a:cxnSpLocks noChangeShapeType="1"/>
            </p:cNvCxnSpPr>
            <p:nvPr/>
          </p:nvCxnSpPr>
          <p:spPr bwMode="auto">
            <a:xfrm flipH="1">
              <a:off x="2685" y="2916"/>
              <a:ext cx="1937" cy="657"/>
            </a:xfrm>
            <a:prstGeom prst="straightConnector1">
              <a:avLst/>
            </a:prstGeom>
            <a:noFill/>
            <a:ln w="9525">
              <a:solidFill>
                <a:srgbClr val="243F60"/>
              </a:solidFill>
              <a:round/>
              <a:headEnd/>
              <a:tailEnd type="triangle" w="med" len="med"/>
            </a:ln>
          </p:spPr>
        </p:cxnSp>
        <p:cxnSp>
          <p:nvCxnSpPr>
            <p:cNvPr id="3080" name="AutoShape 8"/>
            <p:cNvCxnSpPr>
              <a:cxnSpLocks noChangeShapeType="1"/>
              <a:endCxn id="3078" idx="1"/>
            </p:cNvCxnSpPr>
            <p:nvPr/>
          </p:nvCxnSpPr>
          <p:spPr bwMode="auto">
            <a:xfrm>
              <a:off x="7004" y="2916"/>
              <a:ext cx="1390" cy="577"/>
            </a:xfrm>
            <a:prstGeom prst="straightConnector1">
              <a:avLst/>
            </a:prstGeom>
            <a:noFill/>
            <a:ln w="9525">
              <a:solidFill>
                <a:srgbClr val="243F60"/>
              </a:solidFill>
              <a:round/>
              <a:headEnd/>
              <a:tailEnd type="triangle" w="med" len="med"/>
            </a:ln>
          </p:spPr>
        </p:cxnSp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 rot="16200000">
              <a:off x="-1886" y="7498"/>
              <a:ext cx="6491" cy="1777"/>
            </a:xfrm>
            <a:prstGeom prst="roundRect">
              <a:avLst>
                <a:gd name="adj" fmla="val 16667"/>
              </a:avLst>
            </a:prstGeom>
            <a:solidFill>
              <a:srgbClr val="CCF4F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Контрольно-аналитическая группа (заместители заведующего по ВМР, АХР, профильные специалисты, педагоги, старшая </a:t>
              </a: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мед.сестра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). Контроль и анализ ОД, мониторинг качества образования, состояния здоровья воспитанников, организации питания.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82" name="AutoShape 10"/>
            <p:cNvCxnSpPr>
              <a:cxnSpLocks noChangeShapeType="1"/>
              <a:stCxn id="3076" idx="3"/>
            </p:cNvCxnSpPr>
            <p:nvPr/>
          </p:nvCxnSpPr>
          <p:spPr bwMode="auto">
            <a:xfrm flipV="1">
              <a:off x="7805" y="3885"/>
              <a:ext cx="589" cy="107"/>
            </a:xfrm>
            <a:prstGeom prst="straightConnector1">
              <a:avLst/>
            </a:prstGeom>
            <a:noFill/>
            <a:ln w="9525">
              <a:solidFill>
                <a:srgbClr val="17365D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 rot="16200000">
              <a:off x="2320" y="8029"/>
              <a:ext cx="5440" cy="1689"/>
            </a:xfrm>
            <a:prstGeom prst="roundRect">
              <a:avLst>
                <a:gd name="adj" fmla="val 16667"/>
              </a:avLst>
            </a:prstGeom>
            <a:solidFill>
              <a:srgbClr val="CCF4F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Творческие группы по направлениям деятельности ДОУ (заместитель заведующего по ВМР, старший воспитатель, педагоги). Повышение качества и эффективности образования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 rot="16200000">
              <a:off x="240" y="7763"/>
              <a:ext cx="6009" cy="1653"/>
            </a:xfrm>
            <a:prstGeom prst="roundRect">
              <a:avLst>
                <a:gd name="adj" fmla="val 16667"/>
              </a:avLst>
            </a:prstGeom>
            <a:solidFill>
              <a:srgbClr val="CCF4F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Экспертная группа (заместитель заведующего по ВМР, старший воспитатель, педагоги).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Анализ, отбор методической литературы, программ, технологий, анализ используемых инноваций педагогами ДОУ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85" name="AutoShape 13"/>
            <p:cNvCxnSpPr>
              <a:cxnSpLocks noChangeShapeType="1"/>
            </p:cNvCxnSpPr>
            <p:nvPr/>
          </p:nvCxnSpPr>
          <p:spPr bwMode="auto">
            <a:xfrm>
              <a:off x="9784" y="3929"/>
              <a:ext cx="564" cy="425"/>
            </a:xfrm>
            <a:prstGeom prst="straightConnector1">
              <a:avLst/>
            </a:prstGeom>
            <a:noFill/>
            <a:ln w="9525">
              <a:solidFill>
                <a:srgbClr val="243F60"/>
              </a:solidFill>
              <a:round/>
              <a:headEnd/>
              <a:tailEnd type="triangle" w="med" len="med"/>
            </a:ln>
          </p:spPr>
        </p:cxnSp>
        <p:cxnSp>
          <p:nvCxnSpPr>
            <p:cNvPr id="3087" name="AutoShape 15"/>
            <p:cNvCxnSpPr>
              <a:cxnSpLocks noChangeShapeType="1"/>
            </p:cNvCxnSpPr>
            <p:nvPr/>
          </p:nvCxnSpPr>
          <p:spPr bwMode="auto">
            <a:xfrm flipH="1">
              <a:off x="8089" y="3929"/>
              <a:ext cx="1478" cy="702"/>
            </a:xfrm>
            <a:prstGeom prst="straightConnector1">
              <a:avLst/>
            </a:prstGeom>
            <a:noFill/>
            <a:ln w="9525">
              <a:solidFill>
                <a:srgbClr val="243F60"/>
              </a:solidFill>
              <a:round/>
              <a:headEnd/>
              <a:tailEnd type="triangle" w="med" len="med"/>
            </a:ln>
          </p:spPr>
        </p:cxn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 rot="16200000">
              <a:off x="4134" y="7798"/>
              <a:ext cx="5706" cy="1885"/>
            </a:xfrm>
            <a:prstGeom prst="roundRect">
              <a:avLst>
                <a:gd name="adj" fmla="val 16667"/>
              </a:avLst>
            </a:prstGeom>
            <a:solidFill>
              <a:srgbClr val="CCF4F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Группа планирования (заместитель заведующего по ВМР, старший воспитатель, педагоги). Проектируют и планируют работу по стратегическому и текущему планированию образовательной и оздоровительной  деятельности в ДОУ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16200000">
              <a:off x="6243" y="8142"/>
              <a:ext cx="5311" cy="1619"/>
            </a:xfrm>
            <a:prstGeom prst="roundRect">
              <a:avLst>
                <a:gd name="adj" fmla="val 16667"/>
              </a:avLst>
            </a:prstGeom>
            <a:solidFill>
              <a:srgbClr val="CCF4F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Финансово-экономическая группа (заместитель заведующего по АХР, главный бухгалтер, бухгалтер). Экономическая, финансовая деятельность, обеспечение ВОП, развития ДОУ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 rot="16200000">
              <a:off x="8167" y="8151"/>
              <a:ext cx="5197" cy="1689"/>
            </a:xfrm>
            <a:prstGeom prst="roundRect">
              <a:avLst>
                <a:gd name="adj" fmla="val 16667"/>
              </a:avLst>
            </a:prstGeom>
            <a:solidFill>
              <a:srgbClr val="CCF4F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Служба охраны труда и безопасности жизнедеятельности участников образовательного процесса (заместители заведующего по ВМР, АХР, ответственный по ГО и ЧС, по ОТ и  ТБ).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91" name="AutoShape 19"/>
            <p:cNvCxnSpPr>
              <a:cxnSpLocks noChangeShapeType="1"/>
            </p:cNvCxnSpPr>
            <p:nvPr/>
          </p:nvCxnSpPr>
          <p:spPr bwMode="auto">
            <a:xfrm>
              <a:off x="1476" y="4407"/>
              <a:ext cx="1" cy="696"/>
            </a:xfrm>
            <a:prstGeom prst="straightConnector1">
              <a:avLst/>
            </a:prstGeom>
            <a:noFill/>
            <a:ln w="9525">
              <a:solidFill>
                <a:srgbClr val="243F60"/>
              </a:solidFill>
              <a:round/>
              <a:headEnd/>
              <a:tailEnd type="triangle" w="med" len="med"/>
            </a:ln>
          </p:spPr>
        </p:cxnSp>
        <p:cxnSp>
          <p:nvCxnSpPr>
            <p:cNvPr id="3092" name="AutoShape 20"/>
            <p:cNvCxnSpPr>
              <a:cxnSpLocks noChangeShapeType="1"/>
            </p:cNvCxnSpPr>
            <p:nvPr/>
          </p:nvCxnSpPr>
          <p:spPr bwMode="auto">
            <a:xfrm flipH="1">
              <a:off x="5067" y="4407"/>
              <a:ext cx="817" cy="1747"/>
            </a:xfrm>
            <a:prstGeom prst="straightConnector1">
              <a:avLst/>
            </a:prstGeom>
            <a:noFill/>
            <a:ln w="9525">
              <a:solidFill>
                <a:srgbClr val="243F60"/>
              </a:solidFill>
              <a:round/>
              <a:headEnd/>
              <a:tailEnd type="triangle" w="med" len="med"/>
            </a:ln>
          </p:spPr>
        </p:cxnSp>
        <p:cxnSp>
          <p:nvCxnSpPr>
            <p:cNvPr id="3093" name="AutoShape 21"/>
            <p:cNvCxnSpPr>
              <a:cxnSpLocks noChangeShapeType="1"/>
            </p:cNvCxnSpPr>
            <p:nvPr/>
          </p:nvCxnSpPr>
          <p:spPr bwMode="auto">
            <a:xfrm>
              <a:off x="6045" y="4407"/>
              <a:ext cx="782" cy="1481"/>
            </a:xfrm>
            <a:prstGeom prst="straightConnector1">
              <a:avLst/>
            </a:prstGeom>
            <a:noFill/>
            <a:ln w="9525">
              <a:solidFill>
                <a:srgbClr val="243F60"/>
              </a:solidFill>
              <a:round/>
              <a:headEnd/>
              <a:tailEnd type="triangle" w="med" len="med"/>
            </a:ln>
          </p:spPr>
        </p:cxnSp>
        <p:cxnSp>
          <p:nvCxnSpPr>
            <p:cNvPr id="3094" name="AutoShape 22"/>
            <p:cNvCxnSpPr>
              <a:cxnSpLocks noChangeShapeType="1"/>
            </p:cNvCxnSpPr>
            <p:nvPr/>
          </p:nvCxnSpPr>
          <p:spPr bwMode="auto">
            <a:xfrm>
              <a:off x="6044" y="4407"/>
              <a:ext cx="2685" cy="1889"/>
            </a:xfrm>
            <a:prstGeom prst="straightConnector1">
              <a:avLst/>
            </a:prstGeom>
            <a:noFill/>
            <a:ln w="9525">
              <a:solidFill>
                <a:srgbClr val="243F60"/>
              </a:solidFill>
              <a:round/>
              <a:headEnd/>
              <a:tailEnd type="triangle" w="med" len="med"/>
            </a:ln>
          </p:spPr>
        </p:cxnSp>
        <p:cxnSp>
          <p:nvCxnSpPr>
            <p:cNvPr id="3095" name="AutoShape 23"/>
            <p:cNvCxnSpPr>
              <a:cxnSpLocks noChangeShapeType="1"/>
            </p:cNvCxnSpPr>
            <p:nvPr/>
          </p:nvCxnSpPr>
          <p:spPr bwMode="auto">
            <a:xfrm flipH="1">
              <a:off x="1671" y="4407"/>
              <a:ext cx="3965" cy="696"/>
            </a:xfrm>
            <a:prstGeom prst="straightConnector1">
              <a:avLst/>
            </a:prstGeom>
            <a:noFill/>
            <a:ln w="9525">
              <a:solidFill>
                <a:srgbClr val="243F60"/>
              </a:solidFill>
              <a:round/>
              <a:headEnd/>
              <a:tailEnd type="triangle" w="med" len="med"/>
            </a:ln>
          </p:spPr>
        </p:cxnSp>
        <p:cxnSp>
          <p:nvCxnSpPr>
            <p:cNvPr id="3096" name="AutoShape 24"/>
            <p:cNvCxnSpPr>
              <a:cxnSpLocks noChangeShapeType="1"/>
            </p:cNvCxnSpPr>
            <p:nvPr/>
          </p:nvCxnSpPr>
          <p:spPr bwMode="auto">
            <a:xfrm flipH="1">
              <a:off x="3396" y="4407"/>
              <a:ext cx="2488" cy="1178"/>
            </a:xfrm>
            <a:prstGeom prst="straightConnector1">
              <a:avLst/>
            </a:prstGeom>
            <a:noFill/>
            <a:ln w="9525">
              <a:solidFill>
                <a:srgbClr val="243F60"/>
              </a:solidFill>
              <a:round/>
              <a:headEnd/>
              <a:tailEnd type="triangle" w="med" len="med"/>
            </a:ln>
          </p:spPr>
        </p:cxnSp>
        <p:cxnSp>
          <p:nvCxnSpPr>
            <p:cNvPr id="3097" name="AutoShape 25"/>
            <p:cNvCxnSpPr>
              <a:cxnSpLocks noChangeShapeType="1"/>
            </p:cNvCxnSpPr>
            <p:nvPr/>
          </p:nvCxnSpPr>
          <p:spPr bwMode="auto">
            <a:xfrm>
              <a:off x="6134" y="4407"/>
              <a:ext cx="4604" cy="1993"/>
            </a:xfrm>
            <a:prstGeom prst="straightConnector1">
              <a:avLst/>
            </a:prstGeom>
            <a:noFill/>
            <a:ln w="9525">
              <a:solidFill>
                <a:srgbClr val="243F60"/>
              </a:solidFill>
              <a:round/>
              <a:headEnd/>
              <a:tailEnd type="triangle" w="med" len="med"/>
            </a:ln>
          </p:spPr>
        </p:cxnSp>
        <p:sp>
          <p:nvSpPr>
            <p:cNvPr id="3098" name="AutoShape 26"/>
            <p:cNvSpPr>
              <a:spLocks noChangeArrowheads="1"/>
            </p:cNvSpPr>
            <p:nvPr/>
          </p:nvSpPr>
          <p:spPr bwMode="auto">
            <a:xfrm>
              <a:off x="6418" y="4631"/>
              <a:ext cx="2562" cy="636"/>
            </a:xfrm>
            <a:prstGeom prst="roundRect">
              <a:avLst>
                <a:gd name="adj" fmla="val 16667"/>
              </a:avLst>
            </a:prstGeom>
            <a:solidFill>
              <a:srgbClr val="FBFAB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Совет родителей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AutoShape 27"/>
            <p:cNvSpPr>
              <a:spLocks noChangeArrowheads="1"/>
            </p:cNvSpPr>
            <p:nvPr/>
          </p:nvSpPr>
          <p:spPr bwMode="auto">
            <a:xfrm>
              <a:off x="8320" y="5458"/>
              <a:ext cx="2951" cy="569"/>
            </a:xfrm>
            <a:prstGeom prst="roundRect">
              <a:avLst>
                <a:gd name="adj" fmla="val 16667"/>
              </a:avLst>
            </a:prstGeom>
            <a:solidFill>
              <a:srgbClr val="D2D2F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Педагогический совет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9155" y="4354"/>
              <a:ext cx="2578" cy="749"/>
            </a:xfrm>
            <a:prstGeom prst="roundRect">
              <a:avLst>
                <a:gd name="adj" fmla="val 16667"/>
              </a:avLst>
            </a:prstGeom>
            <a:solidFill>
              <a:srgbClr val="B9F5D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Собрание трудового коллектива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0" name="AutoShape 8"/>
          <p:cNvCxnSpPr>
            <a:cxnSpLocks noChangeShapeType="1"/>
            <a:endCxn id="3076" idx="0"/>
          </p:cNvCxnSpPr>
          <p:nvPr/>
        </p:nvCxnSpPr>
        <p:spPr bwMode="auto">
          <a:xfrm>
            <a:off x="4499992" y="2060848"/>
            <a:ext cx="4181" cy="319951"/>
          </a:xfrm>
          <a:prstGeom prst="straightConnector1">
            <a:avLst/>
          </a:prstGeom>
          <a:noFill/>
          <a:ln w="9525">
            <a:solidFill>
              <a:srgbClr val="243F60"/>
            </a:solidFill>
            <a:round/>
            <a:headEnd/>
            <a:tailEnd type="triangle" w="med" len="med"/>
          </a:ln>
        </p:spPr>
      </p:cxnSp>
      <p:cxnSp>
        <p:nvCxnSpPr>
          <p:cNvPr id="37" name="AutoShape 10"/>
          <p:cNvCxnSpPr>
            <a:cxnSpLocks noChangeShapeType="1"/>
          </p:cNvCxnSpPr>
          <p:nvPr/>
        </p:nvCxnSpPr>
        <p:spPr bwMode="auto">
          <a:xfrm flipV="1">
            <a:off x="2915816" y="2564904"/>
            <a:ext cx="433303" cy="50317"/>
          </a:xfrm>
          <a:prstGeom prst="straightConnector1">
            <a:avLst/>
          </a:prstGeom>
          <a:noFill/>
          <a:ln w="9525">
            <a:solidFill>
              <a:srgbClr val="17365D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76672"/>
            <a:ext cx="7391400" cy="772691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Основные направления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работы с семьей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305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 просвещение  родителей  в  вопросах   здоровья  и  здорового образа жизни;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 работа клубов физкультурно-оздоровительной направленности совместно  с родителями;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привлечение родителей в органы  самоуправления;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 проведение совместных с родителями акций и мероприятий. 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064896" cy="563563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Формы взаимодействия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 родителями по вопросам здоровья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1800" y="1844824"/>
            <a:ext cx="4032448" cy="1008112"/>
          </a:xfrm>
          <a:prstGeom prst="roundRect">
            <a:avLst/>
          </a:prstGeom>
          <a:solidFill>
            <a:srgbClr val="FCD49A"/>
          </a:solidFill>
          <a:ln>
            <a:solidFill>
              <a:schemeClr val="accent3">
                <a:lumMod val="8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Формы взаимодействия с родителями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904" y="4437112"/>
            <a:ext cx="2232248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Запрос родителей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 bwMode="auto">
          <a:xfrm>
            <a:off x="971600" y="4365104"/>
            <a:ext cx="2232248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7313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Функционированиевиртуального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клуба «Здоровый дошкольник»</a:t>
            </a:r>
          </a:p>
        </p:txBody>
      </p:sp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6444208" y="4365104"/>
            <a:ext cx="2232248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Собственные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блоги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мини-сайты специалистов ДОУ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907704" y="2852936"/>
            <a:ext cx="86409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1979712" y="3140968"/>
            <a:ext cx="2304256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3" algn="ctr">
              <a:spcBef>
                <a:spcPct val="20000"/>
              </a:spcBef>
              <a:buClr>
                <a:schemeClr val="accent1"/>
              </a:buClr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Функционирование детско-родительской студии «Ладошка в ладошке»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660232" y="2852936"/>
            <a:ext cx="108012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20072" y="3068960"/>
            <a:ext cx="2232248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1" indent="0"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Участие родителей в мероприятиях ДОУ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6" name="Прямая со стрелкой 25"/>
          <p:cNvCxnSpPr>
            <a:endCxn id="5" idx="0"/>
          </p:cNvCxnSpPr>
          <p:nvPr/>
        </p:nvCxnSpPr>
        <p:spPr>
          <a:xfrm>
            <a:off x="4788024" y="2924944"/>
            <a:ext cx="3600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707904" y="2852936"/>
            <a:ext cx="720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868144" y="2852936"/>
            <a:ext cx="720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Совместные мероприятия с родителями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6" descr="C:\Users\metod2\Desktop\здоровье\DSCN1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3168352" cy="2216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9" descr="C:\мои документы\ФОТО\Отцы и дети\P103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314107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012160" y="6858000"/>
            <a:ext cx="4053136" cy="16428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543800" cy="166370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Для детей имеющих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проблемы опорно-двигательного аппарата организовано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Лечебное плавание</a:t>
            </a:r>
          </a:p>
        </p:txBody>
      </p:sp>
      <p:pic>
        <p:nvPicPr>
          <p:cNvPr id="2052" name="Picture 4" descr="C:\Documents and Settings\Admin\Рабочий стол\Новая папка\DSC09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511699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12160" y="5301208"/>
            <a:ext cx="2674640" cy="10233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7543800" cy="1295400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Основные задачи лечебного плавания: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8462962" cy="46799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smtClean="0"/>
              <a:t>разгрузка позвоночника;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smtClean="0"/>
              <a:t>формирование  правильной осанки;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smtClean="0"/>
              <a:t>улучшение координации движений;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smtClean="0"/>
              <a:t>увеличение силы и тонуса мышц;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smtClean="0"/>
              <a:t>коррекция плоскостопия;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smtClean="0"/>
              <a:t>постановка правильного дыхания;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smtClean="0"/>
              <a:t>улучшение функций сердечно-сосудистой и дыхательной систем;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smtClean="0"/>
              <a:t>закаливание;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smtClean="0"/>
              <a:t>приобретение навыков плавания – освоение плавания;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smtClean="0"/>
              <a:t>развитие волевых качеств;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smtClean="0"/>
              <a:t>эмоциональная разрядка.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806575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Для детей с избыточной массой тела открыт  спортивный кружок  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«Золотая рыбка»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2000" dirty="0" smtClean="0"/>
              <a:t>Занятия с инвентарем</a:t>
            </a:r>
          </a:p>
        </p:txBody>
      </p:sp>
      <p:pic>
        <p:nvPicPr>
          <p:cNvPr id="1028" name="Picture 4" descr="J:\дети 1 мл 2012\IMG_2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307224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J:\дети 1 мл 2012\IMG_26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916832"/>
            <a:ext cx="3096352" cy="2322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5214947" cy="1154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«Веселые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топотушки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23" name="Picture 7" descr="F:\старый компьютер\изображения\фото с флешки 6 12 12\IMG_2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3571900" cy="2257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Users\metod2\Desktop\Загитова\2\2013-06-05 13-35-0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3564397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ж">
  <a:themeElements>
    <a:clrScheme name="Тема Office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ж</Template>
  <TotalTime>435</TotalTime>
  <Words>475</Words>
  <Application>Microsoft Office PowerPoint</Application>
  <PresentationFormat>Экран (4:3)</PresentationFormat>
  <Paragraphs>77</Paragraphs>
  <Slides>17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ж</vt:lpstr>
      <vt:lpstr>Image</vt:lpstr>
      <vt:lpstr> «Эффективное взаимодействие ради здоровья детей» </vt:lpstr>
      <vt:lpstr>Функционально-целевая  модель управления ДОУ</vt:lpstr>
      <vt:lpstr>Основные направления  работы с семьей</vt:lpstr>
      <vt:lpstr>Формы взаимодействия  с родителями по вопросам здоровья</vt:lpstr>
      <vt:lpstr>Совместные мероприятия с родителями</vt:lpstr>
      <vt:lpstr>Для детей имеющих проблемы опорно-двигательного аппарата организовано Лечебное плавание</vt:lpstr>
      <vt:lpstr>Основные задачи лечебного плавания:</vt:lpstr>
      <vt:lpstr>Для детей с избыточной массой тела открыт  спортивный кружок   «Золотая рыбка» Занятия с инвентарем</vt:lpstr>
      <vt:lpstr>«Веселые топотушки»</vt:lpstr>
      <vt:lpstr>Виртуальный клуб                             «Здоровый дошкольник»</vt:lpstr>
      <vt:lpstr>Кабинет  БОС- технологий</vt:lpstr>
      <vt:lpstr>Студия «Ладошка в ладошке»</vt:lpstr>
      <vt:lpstr>Музыкально-творческая  детско-родительская студия  «Ладошка в ладошке» </vt:lpstr>
      <vt:lpstr>Городской конкурс «Семья источник вдохновенья»</vt:lpstr>
      <vt:lpstr>Взаимодействие с социумом  по вопросам здоровья дошкольников</vt:lpstr>
      <vt:lpstr>Сотрудничество                                                                            со школой олимпийского резерва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Эффективное взаимодействие ради здоровых детей </dc:title>
  <dc:creator>metod2</dc:creator>
  <cp:lastModifiedBy>metod</cp:lastModifiedBy>
  <cp:revision>57</cp:revision>
  <dcterms:created xsi:type="dcterms:W3CDTF">2015-03-20T08:40:53Z</dcterms:created>
  <dcterms:modified xsi:type="dcterms:W3CDTF">2015-06-19T05:28:33Z</dcterms:modified>
</cp:coreProperties>
</file>