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  <p:sldId id="264" r:id="rId9"/>
    <p:sldId id="265" r:id="rId10"/>
    <p:sldId id="278" r:id="rId11"/>
    <p:sldId id="266" r:id="rId12"/>
    <p:sldId id="280" r:id="rId13"/>
    <p:sldId id="277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06" autoAdjust="0"/>
    <p:restoredTop sz="86393" autoAdjust="0"/>
  </p:normalViewPr>
  <p:slideViewPr>
    <p:cSldViewPr>
      <p:cViewPr>
        <p:scale>
          <a:sx n="70" d="100"/>
          <a:sy n="70" d="100"/>
        </p:scale>
        <p:origin x="-112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1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5088A-9791-4C75-8BC2-512A68A5FFFF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C3295-1C43-43B2-A9A3-B621A63F3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C3295-1C43-43B2-A9A3-B621A63F336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6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6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4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2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6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6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6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27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3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B854-569B-4A29-ADF3-2899EF90708C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8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fap.ru/library/book2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208912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Выступление на педагогическом совете</a:t>
            </a:r>
            <a:br>
              <a:rPr lang="ru-RU" dirty="0" smtClean="0"/>
            </a:br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Основные положения по вопросу: </a:t>
            </a:r>
            <a:br>
              <a:rPr lang="ru-RU" dirty="0" smtClean="0"/>
            </a:br>
            <a:r>
              <a:rPr lang="ru-RU" sz="4000" dirty="0" smtClean="0"/>
              <a:t>«СИСТЕМНО – ДЕЯТЕЛЬНОСТНЫЙ</a:t>
            </a:r>
            <a:br>
              <a:rPr lang="ru-RU" sz="4000" dirty="0" smtClean="0"/>
            </a:br>
            <a:r>
              <a:rPr lang="ru-RU" sz="4000" dirty="0" smtClean="0"/>
              <a:t> ПОДХОД ОСНОВА РЕАЛИЗАЦИИ ФГОС»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845" y="6093296"/>
            <a:ext cx="8892480" cy="76470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Подготовила учитель начальных классов МБОУ – СОШ №5 им. Н. Островского г. </a:t>
            </a:r>
            <a:r>
              <a:rPr lang="ru-RU" dirty="0" err="1" smtClean="0"/>
              <a:t>Клинцы</a:t>
            </a:r>
            <a:r>
              <a:rPr lang="ru-RU" dirty="0" smtClean="0"/>
              <a:t> Брянской обл. Шуваева Анна Николаевна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тандарт в области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4000" b="1" dirty="0"/>
              <a:t>Образовательный стандарт — это обязательный уровень требований к общеобразовательной подготовке выпускников и соответствующие этим требованиям содержание, методы, формы, средства обучения контроля. В содержательном аспекте стандарт средней общеобразовательной школы </a:t>
            </a:r>
            <a:r>
              <a:rPr lang="ru-RU" sz="4000" b="1" dirty="0" smtClean="0"/>
              <a:t>предусматривает</a:t>
            </a:r>
            <a:r>
              <a:rPr lang="ru-RU" sz="4000" b="1" dirty="0"/>
              <a:t> </a:t>
            </a:r>
            <a:r>
              <a:rPr lang="ru-RU" sz="4000" b="1" dirty="0" smtClean="0"/>
              <a:t>ряд положений.</a:t>
            </a:r>
            <a:r>
              <a:rPr lang="ru-RU" sz="4000" dirty="0"/>
              <a:t> владение базовыми понятиями;</a:t>
            </a:r>
          </a:p>
          <a:p>
            <a:pPr marL="0" lvl="0" indent="0">
              <a:buNone/>
            </a:pPr>
            <a:endParaRPr lang="ru-RU" sz="4000" dirty="0" smtClean="0"/>
          </a:p>
          <a:p>
            <a:pPr marL="0" lvl="0" indent="0">
              <a:buNone/>
            </a:pPr>
            <a:r>
              <a:rPr lang="ru-RU" sz="4000" dirty="0" smtClean="0"/>
              <a:t>узнавать </a:t>
            </a:r>
            <a:r>
              <a:rPr lang="ru-RU" sz="4000" dirty="0"/>
              <a:t>и воспроизводить основные понятия изучаемой отрасли знаний;</a:t>
            </a:r>
          </a:p>
          <a:p>
            <a:pPr marL="0" lvl="0" indent="0">
              <a:buNone/>
            </a:pPr>
            <a:r>
              <a:rPr lang="ru-RU" sz="4000" dirty="0"/>
              <a:t>давать им определение;</a:t>
            </a:r>
          </a:p>
          <a:p>
            <a:pPr marL="0" lvl="0" indent="0">
              <a:buNone/>
            </a:pPr>
            <a:r>
              <a:rPr lang="ru-RU" sz="4000" dirty="0"/>
              <a:t>раскрывать содержание понятия, его объем;</a:t>
            </a:r>
          </a:p>
          <a:p>
            <a:pPr marL="0" lvl="0" indent="0">
              <a:buNone/>
            </a:pPr>
            <a:r>
              <a:rPr lang="ru-RU" sz="4000" dirty="0"/>
              <a:t>устанавливать </a:t>
            </a:r>
            <a:r>
              <a:rPr lang="ru-RU" sz="4000" dirty="0" err="1"/>
              <a:t>межпредметные</a:t>
            </a:r>
            <a:r>
              <a:rPr lang="ru-RU" sz="4000" dirty="0"/>
              <a:t> связи с выше, ниже, рядом стоящими понятиями;</a:t>
            </a:r>
          </a:p>
          <a:p>
            <a:pPr marL="0" lvl="0" indent="0">
              <a:buNone/>
            </a:pPr>
            <a:r>
              <a:rPr lang="ru-RU" sz="4000" dirty="0"/>
              <a:t>давать практическую </a:t>
            </a:r>
            <a:r>
              <a:rPr lang="ru-RU" sz="4000" dirty="0" err="1"/>
              <a:t>интепретацию</a:t>
            </a:r>
            <a:r>
              <a:rPr lang="ru-RU" sz="4000" dirty="0"/>
              <a:t> понятиям;</a:t>
            </a:r>
          </a:p>
          <a:p>
            <a:pPr marL="0" lvl="0" indent="0">
              <a:buNone/>
            </a:pPr>
            <a:r>
              <a:rPr lang="ru-RU" sz="4000" dirty="0"/>
              <a:t>знание теорий, концепций, законов и закономерностей основ науки, ее истории, методологии, проблем и прогнозов;</a:t>
            </a:r>
          </a:p>
          <a:p>
            <a:pPr marL="0" lvl="0" indent="0">
              <a:buNone/>
            </a:pPr>
            <a:r>
              <a:rPr lang="ru-RU" sz="4000" dirty="0"/>
              <a:t>умение применять научные знания на практике в стабильной и изменяющейся ситуации;</a:t>
            </a:r>
          </a:p>
          <a:p>
            <a:pPr marL="0" lvl="0" indent="0">
              <a:buNone/>
            </a:pPr>
            <a:r>
              <a:rPr lang="ru-RU" sz="4000" dirty="0"/>
              <a:t>иметь собственные суждения в теории и практики данной образовательной области;</a:t>
            </a:r>
          </a:p>
          <a:p>
            <a:pPr marL="0" lvl="0" indent="0">
              <a:buNone/>
            </a:pPr>
            <a:r>
              <a:rPr lang="ru-RU" sz="4000" dirty="0"/>
              <a:t>знание основных проблем общества (России) и понимание своей роли в их решении;</a:t>
            </a:r>
          </a:p>
          <a:p>
            <a:pPr marL="0" lvl="0" indent="0">
              <a:buNone/>
            </a:pPr>
            <a:r>
              <a:rPr lang="ru-RU" sz="4000" dirty="0"/>
              <a:t>владение технологией непрерывного самообразования по отраслям знаний, наукам и видам деятельности. Это общие основы стандартизации образования по ступеням, уровням образования, которое конкретизируется по образовательным областям, конкретным учебным дисциплинам.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5600" b="1" dirty="0" smtClean="0"/>
              <a:t>В </a:t>
            </a:r>
            <a:r>
              <a:rPr lang="ru-RU" sz="5600" b="1" dirty="0"/>
              <a:t>условиях реформы образования постоянно происходит смена образовательных стандартов</a:t>
            </a:r>
            <a:r>
              <a:rPr lang="ru-RU" sz="4000" b="1" dirty="0"/>
              <a:t>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С </a:t>
            </a:r>
            <a:r>
              <a:rPr lang="ru-RU" sz="4000" b="1" dirty="0"/>
              <a:t>одной стороны, они должны соответствовать мировым традициям, совершенствовать обучение и развитие учащихся на тех или </a:t>
            </a:r>
            <a:r>
              <a:rPr lang="ru-RU" sz="4000" b="1" dirty="0" smtClean="0"/>
              <a:t>иных исторических </a:t>
            </a:r>
            <a:r>
              <a:rPr lang="ru-RU" sz="4000" b="1" dirty="0"/>
              <a:t>этапах общественного развития, с другой — не утратить федеративные прогрессивные черты образования.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рамках федерального и национально-регионального уровней стандарт образования включает:</a:t>
            </a:r>
          </a:p>
          <a:p>
            <a:pPr marL="0" lvl="0" indent="0">
              <a:buNone/>
            </a:pPr>
            <a:r>
              <a:rPr lang="ru-RU" sz="4000" dirty="0"/>
              <a:t>описание содержания образования на каждой из его ступеней, которое государство обязано предоставить обучаемому в объеме </a:t>
            </a:r>
            <a:r>
              <a:rPr lang="ru-RU" sz="4000" dirty="0" smtClean="0"/>
              <a:t>необходимой общеобразовательной </a:t>
            </a:r>
            <a:r>
              <a:rPr lang="ru-RU" sz="4000" dirty="0"/>
              <a:t>подготовки;</a:t>
            </a:r>
          </a:p>
          <a:p>
            <a:pPr marL="0" lvl="0" indent="0">
              <a:buNone/>
            </a:pPr>
            <a:r>
              <a:rPr lang="ru-RU" sz="4000" dirty="0"/>
              <a:t>требование к минимуму необходимой подготовки учащихся в рамках указанного объема содержания;</a:t>
            </a:r>
          </a:p>
          <a:p>
            <a:pPr marL="0" lvl="0" indent="0">
              <a:buNone/>
            </a:pPr>
            <a:r>
              <a:rPr lang="ru-RU" sz="4000" dirty="0"/>
              <a:t>максимально допустимый объем учебной нагрузки по годам обучения.</a:t>
            </a:r>
          </a:p>
          <a:p>
            <a:pPr marL="0" indent="0">
              <a:buNone/>
            </a:pPr>
            <a:r>
              <a:rPr lang="ru-RU" sz="4000" dirty="0"/>
              <a:t>В настоящее время «Конституция РФ» ориентирует как обязательный уровень-минимальный (9 летняя школа), который не является достаточным основанием достижения международного стандарта.</a:t>
            </a:r>
          </a:p>
          <a:p>
            <a:pPr marL="0" indent="0">
              <a:buNone/>
            </a:pPr>
            <a:r>
              <a:rPr lang="ru-RU" sz="4000" dirty="0"/>
              <a:t>Государственный стандарт применительно к конкретному предмету включает пояснительную записку, в которой раскрываются цели образования по конкретней дисциплине, определяется объект изучения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Источник: </a:t>
            </a:r>
            <a:r>
              <a:rPr lang="ru-RU" sz="4000" dirty="0" err="1" smtClean="0"/>
              <a:t>Вмкепедия</a:t>
            </a:r>
            <a:endParaRPr lang="ru-RU" sz="4000" dirty="0"/>
          </a:p>
          <a:p>
            <a:pPr marL="0" indent="0">
              <a:buNone/>
            </a:pPr>
            <a:endParaRPr lang="ru-RU" sz="4000" b="1" dirty="0" smtClean="0"/>
          </a:p>
          <a:p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Источник: </a:t>
            </a:r>
            <a:r>
              <a:rPr lang="ru-RU" dirty="0" err="1" smtClean="0"/>
              <a:t>Викепедия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/>
              <a:t>Концепцию «учения через деятельность» предложил ещё в 20 веке американский учёный Джон </a:t>
            </a:r>
            <a:r>
              <a:rPr lang="ru-RU" b="1" dirty="0" err="1"/>
              <a:t>Дьюи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Педагогическое значение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подхода аргументированно показал в своих работах А. Н. Леонтьев «Для овладения достижениями человеческой культуры, каждое новое поколение должно </a:t>
            </a:r>
            <a:r>
              <a:rPr lang="ru-RU" b="1" dirty="0" err="1" smtClean="0"/>
              <a:t>должно</a:t>
            </a:r>
            <a:r>
              <a:rPr lang="ru-RU" b="1" dirty="0" smtClean="0"/>
              <a:t> осуществить деятельность, </a:t>
            </a:r>
            <a:r>
              <a:rPr lang="ru-RU" b="1" dirty="0"/>
              <a:t>а</a:t>
            </a:r>
            <a:r>
              <a:rPr lang="ru-RU" b="1" dirty="0" smtClean="0"/>
              <a:t>налогичную (хотя и не тождественную) той, которая стоит за этими достижениями»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послужил методологической основой для многих технологий обучения 1980 – 1990 годов таких, как проблемное обучение, развивающее, дифференцированное, концентрированное, модульное. дидактическая игра, контекстное обучение и др. </a:t>
            </a:r>
          </a:p>
          <a:p>
            <a:pPr marL="0" indent="0">
              <a:buNone/>
            </a:pPr>
            <a:r>
              <a:rPr lang="ru-RU" b="1" dirty="0" smtClean="0"/>
              <a:t>Понятие СДП было введено в 1985 году, как особого рода понятие. Этим старались снять оппозицию внутри отечественной психологической науки между системным подходом (Б. Г. Ананьев, Б. Ф. Ломов) и </a:t>
            </a:r>
            <a:r>
              <a:rPr lang="ru-RU" b="1" dirty="0" err="1" smtClean="0"/>
              <a:t>деятельностным</a:t>
            </a:r>
            <a:r>
              <a:rPr lang="ru-RU" b="1" dirty="0" smtClean="0"/>
              <a:t>, который всегда был системным (Л. С. Выготский, Л. В. </a:t>
            </a:r>
            <a:r>
              <a:rPr lang="ru-RU" b="1" dirty="0" err="1" smtClean="0"/>
              <a:t>Занков</a:t>
            </a:r>
            <a:r>
              <a:rPr lang="ru-RU" b="1" dirty="0" smtClean="0"/>
              <a:t>, Д. Б. </a:t>
            </a:r>
            <a:r>
              <a:rPr lang="ru-RU" b="1" dirty="0" err="1" smtClean="0"/>
              <a:t>Эльконин</a:t>
            </a:r>
            <a:r>
              <a:rPr lang="ru-RU" b="1" dirty="0" smtClean="0"/>
              <a:t>, В. В. Давыдов</a:t>
            </a:r>
            <a:r>
              <a:rPr lang="ru-RU" b="1" dirty="0"/>
              <a:t>) СДП является попыткой объединения этих 2 подходов.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 smtClean="0"/>
              <a:t>Деятельностный</a:t>
            </a:r>
            <a:r>
              <a:rPr lang="ru-RU" b="1" dirty="0" smtClean="0"/>
              <a:t> </a:t>
            </a:r>
            <a:r>
              <a:rPr lang="ru-RU" b="1" dirty="0"/>
              <a:t>подход исходит из положения о том, что психологические способности человека есть результат преобразования внешней предметной деятельности во внутреннюю психическую деятельность путём последовательных преобразований</a:t>
            </a:r>
            <a:r>
              <a:rPr lang="ru-RU" b="1" dirty="0" smtClean="0"/>
              <a:t>. По мнению А. Г. </a:t>
            </a:r>
            <a:r>
              <a:rPr lang="ru-RU" b="1" dirty="0" err="1" smtClean="0"/>
              <a:t>Асмолова</a:t>
            </a:r>
            <a:r>
              <a:rPr lang="ru-RU" b="1" dirty="0" smtClean="0"/>
              <a:t> , </a:t>
            </a:r>
            <a:r>
              <a:rPr lang="ru-RU" b="1" dirty="0" smtClean="0"/>
              <a:t>«Процесс </a:t>
            </a:r>
            <a:r>
              <a:rPr lang="ru-RU" b="1" dirty="0" smtClean="0"/>
              <a:t>учения – это процесс деятельности ученика, направленный на становление его сознания и его личности в целом. Вот что такое «системно –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» подход в образовании!»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500" b="1" dirty="0" smtClean="0"/>
              <a:t>Сущность СДП состоит в том, что новые знания не даются в готовом виде: обучающиеся «открывают» их сами в процессе самостоятельной исследовательской деятельности.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dirty="0"/>
              <a:t>Источник:: «Системно – </a:t>
            </a:r>
            <a:r>
              <a:rPr lang="ru-RU" dirty="0" err="1"/>
              <a:t>деятельностный</a:t>
            </a:r>
            <a:r>
              <a:rPr lang="ru-RU" dirty="0"/>
              <a:t> подход: сущностная характеристика и принципы реализации» </a:t>
            </a:r>
            <a:r>
              <a:rPr lang="ru-RU" dirty="0" err="1"/>
              <a:t>Тоистева</a:t>
            </a:r>
            <a:r>
              <a:rPr lang="ru-RU" dirty="0"/>
              <a:t> О. С.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21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1"/>
            <a:ext cx="8001000" cy="8700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ФГОС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системно – </a:t>
            </a:r>
            <a:r>
              <a:rPr lang="ru-RU" dirty="0" err="1"/>
              <a:t>деятельностный</a:t>
            </a:r>
            <a:r>
              <a:rPr lang="ru-RU" dirty="0"/>
              <a:t> подход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68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СДП – методологическая основа стандартов начального общего образования нового поколения. Обучение должно быть построено так, чтобы целенаправленно вести за собой развитие.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СДП приводит к пониманию того, чем являются в широком смысле слова стандарты образования.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Такой подход не отрицает </a:t>
            </a:r>
            <a:r>
              <a:rPr lang="ru-RU" b="1" dirty="0" err="1" smtClean="0"/>
              <a:t>ЗУНовского</a:t>
            </a:r>
            <a:r>
              <a:rPr lang="ru-RU" b="1" dirty="0" smtClean="0"/>
              <a:t> подхода традиционной системы. На </a:t>
            </a:r>
            <a:r>
              <a:rPr lang="ru-RU" b="1" dirty="0" err="1" smtClean="0"/>
              <a:t>операционно</a:t>
            </a:r>
            <a:r>
              <a:rPr lang="ru-RU" b="1" dirty="0" smtClean="0"/>
              <a:t> – технологическом уровне без </a:t>
            </a:r>
            <a:r>
              <a:rPr lang="ru-RU" b="1" dirty="0" err="1" smtClean="0"/>
              <a:t>ЗУНов</a:t>
            </a:r>
            <a:r>
              <a:rPr lang="ru-RU" b="1" dirty="0" smtClean="0"/>
              <a:t> ничего не получится.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Вместе с тем действует ещё одна формула: компетенция – деятельность – компетентность.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Источник:: «Системно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– основа стандартов второго поколения» </a:t>
            </a:r>
            <a:r>
              <a:rPr lang="en-US" dirty="0" err="1" smtClean="0"/>
              <a:t>kosimowa-e.narod</a:t>
            </a:r>
            <a:r>
              <a:rPr lang="en-US" dirty="0"/>
              <a:t>.</a:t>
            </a:r>
            <a:r>
              <a:rPr lang="ru-RU" dirty="0" smtClean="0"/>
              <a:t> </a:t>
            </a:r>
            <a:r>
              <a:rPr lang="en-US" dirty="0" err="1" smtClean="0"/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СДП учителем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Для реализации СДП необходимо перейти от освоения отдельных учебных предметов к </a:t>
            </a:r>
            <a:r>
              <a:rPr lang="ru-RU" b="1" dirty="0" err="1"/>
              <a:t>межпредметному</a:t>
            </a:r>
            <a:r>
              <a:rPr lang="ru-RU" b="1" dirty="0"/>
              <a:t> изучению сложных ситуаций реальной жизни и прийти к </a:t>
            </a:r>
            <a:r>
              <a:rPr lang="ru-RU" b="1" dirty="0" err="1"/>
              <a:t>метапредметным</a:t>
            </a:r>
            <a:r>
              <a:rPr lang="ru-RU" b="1" dirty="0"/>
              <a:t> результатам.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При  традиционном образовании важнейшим фактором является структура оформления текстов и методы преподавания, при переходе на СДП на первый план выдвигается технология организации коллективной мыслительной деятельности и конструирование эвристической ситуации, а преобладающими являются методы, которые обеспечивают саморазвитие, </a:t>
            </a:r>
            <a:r>
              <a:rPr lang="ru-RU" b="1" dirty="0" err="1" smtClean="0"/>
              <a:t>самоактуализацию</a:t>
            </a:r>
            <a:r>
              <a:rPr lang="ru-RU" b="1" dirty="0" smtClean="0"/>
              <a:t> человека.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Функция педагога заключается не в обучении, а в сопровождении учебного процесса: организации различных форм сотрудничества с учащимися, активном участии в обсуждении результатов через наводящие вопросы, создании условий для самоконтроля и самооценки. При этом результаты занятия допускают неокончательное решение главной проблемы, что побуждает обучающегося к поиску возможностей других решений, к развитию ситуации на новом уровне.</a:t>
            </a:r>
            <a:r>
              <a:rPr lang="ru-RU" dirty="0"/>
              <a:t> </a:t>
            </a:r>
            <a:endParaRPr lang="ru-RU" dirty="0" smtClean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Источник:: «Системно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подход: сущностная характеристика и принципы реализации» </a:t>
            </a:r>
            <a:r>
              <a:rPr lang="ru-RU" dirty="0" err="1" smtClean="0"/>
              <a:t>Тоистева</a:t>
            </a:r>
            <a:r>
              <a:rPr lang="ru-RU" dirty="0" smtClean="0"/>
              <a:t> О.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1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ru-RU" dirty="0" smtClean="0"/>
              <a:t>О главном – учитель, ученик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8635"/>
            <a:ext cx="6062345" cy="5875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«Настоящий учитель показывает своему ученику не готовое здание, над которым положены тысячелетия труда, но ведёт его к </a:t>
            </a:r>
            <a:r>
              <a:rPr lang="ru-RU" b="1" dirty="0" err="1" smtClean="0"/>
              <a:t>разрабатыванию</a:t>
            </a:r>
            <a:r>
              <a:rPr lang="ru-RU" b="1" dirty="0" smtClean="0"/>
              <a:t> строительного материала, возводит здание с ним вместе, учит его строительству.»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А. </a:t>
            </a:r>
            <a:r>
              <a:rPr lang="ru-RU" b="1" dirty="0" err="1" smtClean="0"/>
              <a:t>Дистервег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                                 «Если ученик в школе не научился сам ничего творить, то в жизни он всегда будет только подражать, копировать, так как мало таких, которые бы, научившись копировать, умели сделать самостоятельное приложение этих сведений»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Л. Н. Толстой</a:t>
            </a:r>
          </a:p>
          <a:p>
            <a:pPr marL="0" indent="0">
              <a:buNone/>
            </a:pPr>
            <a:r>
              <a:rPr lang="ru-RU" b="1" dirty="0" smtClean="0"/>
              <a:t>              </a:t>
            </a:r>
            <a:endParaRPr lang="ru-RU" b="1" dirty="0"/>
          </a:p>
        </p:txBody>
      </p:sp>
      <p:pic>
        <p:nvPicPr>
          <p:cNvPr id="5" name="Рисунок 4" descr="Адольф Дистервег - Биограф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48" y="1066800"/>
            <a:ext cx="28956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хема куклы вязано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48" y="3886200"/>
            <a:ext cx="2895600" cy="3111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9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системно –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обучения и самореализации  А.  В.  Хуторского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9821"/>
            <a:ext cx="49530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Хуторской </a:t>
            </a:r>
            <a:r>
              <a:rPr lang="ru-RU" sz="3400" b="1" dirty="0"/>
              <a:t>Андрей Викторович</a:t>
            </a:r>
            <a:r>
              <a:rPr lang="ru-RU" sz="3400" dirty="0"/>
              <a:t>, доктор педагогических наук, член-корреспондент РАО, директор Института образования человека, г. Москва</a:t>
            </a:r>
          </a:p>
          <a:p>
            <a:pPr marL="0" indent="0">
              <a:buNone/>
            </a:pPr>
            <a:r>
              <a:rPr lang="ru-RU" sz="3400" b="1" dirty="0"/>
              <a:t>Любая теория или технология обучения предполагает системно-</a:t>
            </a:r>
            <a:r>
              <a:rPr lang="ru-RU" sz="3400" b="1" dirty="0" err="1"/>
              <a:t>деятельностный</a:t>
            </a:r>
            <a:r>
              <a:rPr lang="ru-RU" sz="3400" b="1" dirty="0"/>
              <a:t> подход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Термин «системно-</a:t>
            </a:r>
            <a:r>
              <a:rPr lang="ru-RU" sz="3400" dirty="0" err="1"/>
              <a:t>деятельностный</a:t>
            </a:r>
            <a:r>
              <a:rPr lang="ru-RU" sz="3400" dirty="0"/>
              <a:t> подход» применим к любой теории или системе обучения. В любом типе обучения выделяются определённые деятельности, и эти деятельности, как правило, задаются, организуются и реализуются с помощью той или иной системы.</a:t>
            </a:r>
          </a:p>
          <a:p>
            <a:pPr marL="0" indent="0">
              <a:buNone/>
            </a:pPr>
            <a:r>
              <a:rPr lang="ru-RU" sz="3400" i="1" dirty="0"/>
              <a:t>Деятельность </a:t>
            </a:r>
            <a:r>
              <a:rPr lang="ru-RU" sz="3400" dirty="0"/>
              <a:t>— специфически человеческая форма активного отношения к окружающему миру, содержание которой составляет его целесообразное изменение и преобразование. </a:t>
            </a:r>
            <a:r>
              <a:rPr lang="ru-RU" sz="3400" dirty="0" smtClean="0"/>
              <a:t> (Новая </a:t>
            </a:r>
            <a:r>
              <a:rPr lang="ru-RU" sz="3400" dirty="0"/>
              <a:t>философская энциклопедия, 2003)</a:t>
            </a:r>
          </a:p>
          <a:p>
            <a:pPr marL="0" indent="0">
              <a:buNone/>
            </a:pPr>
            <a:r>
              <a:rPr lang="ru-RU" sz="3400" i="1" dirty="0"/>
              <a:t>Система </a:t>
            </a:r>
            <a:r>
              <a:rPr lang="ru-RU" sz="3400" dirty="0"/>
              <a:t>(от др.-греч. целое, составленное из частей; соединение) — множество элементов, находящихся в отношениях и связях друг с другом, которое образует определённую целостность, единство</a:t>
            </a:r>
            <a:r>
              <a:rPr lang="ru-RU" sz="3400" dirty="0" smtClean="0"/>
              <a:t>.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Презентация на тему: &quot;Практико- ориентированное обучение младших школьников в рамках внедрения ФГОС.&quot;. . Скачать бесплатно и без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41148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8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образование сообразно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200" b="1" dirty="0"/>
              <a:t>Разработчики стандартов выбрали </a:t>
            </a:r>
            <a:r>
              <a:rPr lang="ru-RU" sz="1200" b="1" dirty="0" smtClean="0"/>
              <a:t>системно - </a:t>
            </a:r>
            <a:r>
              <a:rPr lang="ru-RU" sz="1200" b="1" dirty="0" err="1" smtClean="0"/>
              <a:t>деятельностный</a:t>
            </a:r>
            <a:r>
              <a:rPr lang="ru-RU" sz="1200" b="1" dirty="0" smtClean="0"/>
              <a:t>  подход </a:t>
            </a:r>
            <a:r>
              <a:rPr lang="ru-RU" sz="1200" b="1" dirty="0"/>
              <a:t>из множества имеющихся подходов к обучению. Между тем, исторический опыт образования и </a:t>
            </a:r>
            <a:r>
              <a:rPr lang="ru-RU" sz="1200" b="1" dirty="0" smtClean="0"/>
              <a:t>науки предостерегает </a:t>
            </a:r>
            <a:r>
              <a:rPr lang="ru-RU" sz="1200" b="1" dirty="0"/>
              <a:t>от декларации однозначности, «правильности» или единственности любого подхода к обучению. В современных образовательных стандартах не должно быть единственной формы их реализации. Необходима возможность достижения стандартов с помощью различных средств, методик и подходов</a:t>
            </a:r>
            <a:r>
              <a:rPr lang="ru-RU" sz="1200" b="1" dirty="0" smtClean="0"/>
              <a:t>:  </a:t>
            </a:r>
            <a:r>
              <a:rPr lang="ru-RU" sz="1200" b="1" dirty="0" err="1"/>
              <a:t>компетентностного</a:t>
            </a:r>
            <a:r>
              <a:rPr lang="ru-RU" sz="1200" b="1" dirty="0"/>
              <a:t>,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метапредметного</a:t>
            </a:r>
            <a:r>
              <a:rPr lang="ru-RU" sz="1200" b="1" dirty="0"/>
              <a:t>, </a:t>
            </a:r>
            <a:r>
              <a:rPr lang="ru-RU" sz="1200" b="1" dirty="0" smtClean="0"/>
              <a:t> личностно-ориентированного</a:t>
            </a:r>
            <a:r>
              <a:rPr lang="ru-RU" sz="1200" b="1" dirty="0"/>
              <a:t>, эвристического и др.</a:t>
            </a:r>
          </a:p>
          <a:p>
            <a:pPr marL="0" indent="0">
              <a:buNone/>
            </a:pPr>
            <a:r>
              <a:rPr lang="ru-RU" sz="1200" b="1" dirty="0"/>
              <a:t>Концепция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человекосообразного</a:t>
            </a:r>
            <a:r>
              <a:rPr lang="ru-RU" sz="1200" b="1" dirty="0" smtClean="0"/>
              <a:t> </a:t>
            </a:r>
            <a:r>
              <a:rPr lang="ru-RU" sz="1200" b="1" dirty="0"/>
              <a:t>образования, исповедуемая нашей научной школой, нашла отражение в новых стандартах, например, в части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метапредметного</a:t>
            </a:r>
            <a:r>
              <a:rPr lang="ru-RU" sz="1200" b="1" dirty="0" smtClean="0"/>
              <a:t>  подхода</a:t>
            </a:r>
            <a:r>
              <a:rPr lang="ru-RU" sz="1200" b="1" dirty="0"/>
              <a:t>, который мы разрабатываем около 20 лет. В то же </a:t>
            </a:r>
            <a:r>
              <a:rPr lang="ru-RU" sz="1200" b="1" dirty="0" smtClean="0"/>
              <a:t>время  </a:t>
            </a:r>
            <a:r>
              <a:rPr lang="ru-RU" sz="1200" b="1" dirty="0" err="1" smtClean="0"/>
              <a:t>метапредметная</a:t>
            </a:r>
            <a:r>
              <a:rPr lang="ru-RU" sz="1200" b="1" dirty="0" smtClean="0"/>
              <a:t>  деятельность </a:t>
            </a:r>
            <a:r>
              <a:rPr lang="ru-RU" sz="1200" b="1" dirty="0"/>
              <a:t>в нынешних стандартах неправомерно отождествляется с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общеучебной</a:t>
            </a:r>
            <a:r>
              <a:rPr lang="ru-RU" sz="1200" b="1" dirty="0"/>
              <a:t>. Разработчики учли некоторые современные «веяния», хотя сделано это зачастую довольно небрежно. В целом же значительный пласт современных достижений в области образования в нынешней версии стандартов оказался </a:t>
            </a:r>
            <a:r>
              <a:rPr lang="ru-RU" sz="1200" b="1" dirty="0" smtClean="0"/>
              <a:t>не учтён</a:t>
            </a:r>
            <a:r>
              <a:rPr lang="ru-RU" sz="1200" b="1" dirty="0"/>
              <a:t>.</a:t>
            </a:r>
          </a:p>
          <a:p>
            <a:pPr marL="0" indent="0">
              <a:buNone/>
            </a:pPr>
            <a:r>
              <a:rPr lang="ru-RU" sz="1200" b="1" dirty="0"/>
              <a:t>Очевидно, что имеющаяся сегодня версия общеобразовательных стандартов нуждается в коррективах и переработке. Мы предполагаем внести вклад не столько в реализацию нынешних стандартов, сколько в их корректировку и совершенствование. Это необходимо осуществить во благо отечественного образования в целом и во благо образования каждого ученика в отдельности.</a:t>
            </a:r>
          </a:p>
          <a:p>
            <a:pPr marL="0" indent="0">
              <a:buNone/>
            </a:pPr>
            <a:r>
              <a:rPr lang="ru-RU" sz="1200" b="1" dirty="0"/>
              <a:t>Принцип </a:t>
            </a:r>
            <a:r>
              <a:rPr lang="ru-RU" sz="1200" b="1" dirty="0" err="1"/>
              <a:t>человекосообразности</a:t>
            </a:r>
            <a:r>
              <a:rPr lang="ru-RU" sz="1200" b="1" dirty="0"/>
              <a:t> образования</a:t>
            </a:r>
          </a:p>
          <a:p>
            <a:pPr marL="0" indent="0">
              <a:buNone/>
            </a:pPr>
            <a:r>
              <a:rPr lang="ru-RU" sz="1200" b="1" dirty="0" err="1"/>
              <a:t>Человекосообразность</a:t>
            </a:r>
            <a:r>
              <a:rPr lang="ru-RU" sz="1200" b="1" dirty="0"/>
              <a:t> образования предполагает, что каждый человек имеет заложенный в нём потенциал и устанавливает главную задачу образования – выявить, раскрыть и реализовать этот потенциал. </a:t>
            </a:r>
          </a:p>
          <a:p>
            <a:pPr marL="0" indent="0">
              <a:buNone/>
            </a:pPr>
            <a:r>
              <a:rPr lang="ru-RU" sz="1400" b="1" i="1" dirty="0"/>
              <a:t>П</a:t>
            </a:r>
            <a:r>
              <a:rPr lang="ru-RU" sz="1400" b="1" i="1" dirty="0" smtClean="0"/>
              <a:t>ринцип </a:t>
            </a:r>
            <a:r>
              <a:rPr lang="ru-RU" sz="1400" b="1" i="1" dirty="0" err="1"/>
              <a:t>человекосообразности</a:t>
            </a:r>
            <a:r>
              <a:rPr lang="ru-RU" sz="1400" b="1" i="1" dirty="0"/>
              <a:t>: образование есть средство выявления и реализации возможностей человека по отношению к себе и окружающему миру.</a:t>
            </a:r>
            <a:endParaRPr lang="ru-RU" sz="1400" b="1" dirty="0"/>
          </a:p>
          <a:p>
            <a:pPr marL="0" lvl="0" indent="0">
              <a:buNone/>
            </a:pPr>
            <a:r>
              <a:rPr lang="ru-RU" sz="1200" b="1" dirty="0"/>
              <a:t>Идеология </a:t>
            </a:r>
            <a:r>
              <a:rPr lang="ru-RU" sz="1200" b="1" dirty="0" err="1"/>
              <a:t>человекосообразности</a:t>
            </a:r>
            <a:r>
              <a:rPr lang="ru-RU" sz="1200" b="1" dirty="0"/>
              <a:t> </a:t>
            </a:r>
            <a:r>
              <a:rPr lang="ru-RU" sz="1200" b="1" dirty="0" smtClean="0"/>
              <a:t> – </a:t>
            </a:r>
            <a:r>
              <a:rPr lang="ru-RU" sz="1200" b="1" dirty="0"/>
              <a:t>система взглядов и идей, в которых осознаётся, принимается и оценивается отношение людей к их образованию, жизни в обществе, роль </a:t>
            </a:r>
            <a:r>
              <a:rPr lang="ru-RU" sz="1200" b="1" dirty="0" smtClean="0"/>
              <a:t>  в </a:t>
            </a:r>
            <a:r>
              <a:rPr lang="ru-RU" sz="1200" b="1" dirty="0"/>
              <a:t>истории семьи, рода, народа, человечества. Индивидуальное в каждом ученике как человеке есть отражение общечеловеческого. Поэтому, разумеется, принцип </a:t>
            </a:r>
            <a:r>
              <a:rPr lang="ru-RU" sz="1200" b="1" dirty="0" smtClean="0"/>
              <a:t>  </a:t>
            </a:r>
            <a:r>
              <a:rPr lang="ru-RU" sz="1200" b="1" dirty="0" err="1" smtClean="0"/>
              <a:t>человекосообразности</a:t>
            </a:r>
            <a:r>
              <a:rPr lang="ru-RU" sz="1200" b="1" dirty="0" smtClean="0"/>
              <a:t>  не </a:t>
            </a:r>
            <a:r>
              <a:rPr lang="ru-RU" sz="1200" b="1" dirty="0"/>
              <a:t>имеет ничего общего с эгоцентризмом. </a:t>
            </a:r>
            <a:endParaRPr lang="ru-RU" sz="1200" b="1" dirty="0" smtClean="0"/>
          </a:p>
          <a:p>
            <a:pPr marL="0" lvl="0" indent="0">
              <a:buNone/>
            </a:pPr>
            <a:r>
              <a:rPr lang="ru-RU" sz="1400" b="1" dirty="0" smtClean="0"/>
              <a:t>Миссия </a:t>
            </a:r>
            <a:r>
              <a:rPr lang="ru-RU" sz="1400" b="1" dirty="0"/>
              <a:t>ученика в образовании – реализация не только индивидуального, личностного начала, но и общественного, </a:t>
            </a:r>
            <a:r>
              <a:rPr lang="ru-RU" sz="1400" b="1" dirty="0" smtClean="0"/>
              <a:t>общечеловеческого</a:t>
            </a:r>
            <a:r>
              <a:rPr lang="ru-RU" sz="1200" b="1" dirty="0" smtClean="0"/>
              <a:t>.</a:t>
            </a:r>
            <a:endParaRPr lang="ru-RU" sz="1200" b="1" dirty="0"/>
          </a:p>
          <a:p>
            <a:pPr marL="0" indent="0">
              <a:buNone/>
            </a:pPr>
            <a:r>
              <a:rPr lang="ru-RU" sz="800" b="1" dirty="0" smtClean="0"/>
              <a:t>Источник: «Какое образование сообразно человеку» Хуторской А. В.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19365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Исторический опыт домашнего образования  в России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7800"/>
            <a:ext cx="5364088" cy="50927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200" b="1" dirty="0" smtClean="0"/>
              <a:t>Основное чему стремились научить своих питомцев гувернёры – умение трудиться. Они стремились сделать так, что бы их воспитанники «не покрыли паутиной лени свои от природы светлые головушки»</a:t>
            </a:r>
          </a:p>
          <a:p>
            <a:pPr marL="0" indent="0">
              <a:buNone/>
            </a:pP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 smtClean="0"/>
              <a:t>Гувернёры почти всегда много внимания уделяли физическому развитию своих питомцев. Но не столько для того, чтобы укрепить их здоровье, сколько для того, чтобы научить терпеливо переносить трудности.</a:t>
            </a:r>
          </a:p>
          <a:p>
            <a:pPr marL="0" indent="0">
              <a:buNone/>
            </a:pP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 smtClean="0"/>
              <a:t>Была популярна идея частной обособленности детей от общества, считалась довольно разумной. Ведь ребёнок, оказываясь в мире взрослых и малопонятных ему фактов и разговоров либо берётся подражать, становясь маленьким взрослым и тем самым теряя свою детскую  индивидуальность, либо доставляет себе абсолютно ложное представление о мире взрослых. Включать детей в мир взрослых следует исподволь и очень осмотрительно.</a:t>
            </a:r>
          </a:p>
          <a:p>
            <a:pPr marL="0" indent="0">
              <a:buNone/>
            </a:pPr>
            <a:endParaRPr lang="ru-RU" sz="4200" b="1" dirty="0"/>
          </a:p>
          <a:p>
            <a:pPr marL="0" indent="0">
              <a:buNone/>
            </a:pPr>
            <a:r>
              <a:rPr lang="ru-RU" sz="4200" b="1" dirty="0" smtClean="0"/>
              <a:t>Источник: « Из  истории Российского  </a:t>
            </a:r>
            <a:r>
              <a:rPr lang="ru-RU" sz="4200" b="1" dirty="0" err="1" smtClean="0"/>
              <a:t>гувернёрства</a:t>
            </a:r>
            <a:r>
              <a:rPr lang="ru-RU" sz="4200" b="1" dirty="0" smtClean="0"/>
              <a:t>» Елена  </a:t>
            </a:r>
            <a:r>
              <a:rPr lang="ru-RU" sz="4200" b="1" dirty="0" err="1" smtClean="0"/>
              <a:t>Баконина</a:t>
            </a:r>
            <a:r>
              <a:rPr lang="ru-RU" sz="4200" b="1" dirty="0" smtClean="0"/>
              <a:t> </a:t>
            </a:r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</p:txBody>
      </p:sp>
      <p:pic>
        <p:nvPicPr>
          <p:cNvPr id="4" name="Рисунок 3" descr="@дневники - Букет Незабудо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24000"/>
            <a:ext cx="3923928" cy="4897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5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>Благодарим </a:t>
            </a:r>
            <a:r>
              <a:rPr lang="ru-RU" dirty="0" smtClean="0"/>
              <a:t>за внимание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772" y="2590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   </a:t>
            </a:r>
            <a:r>
              <a:rPr lang="ru-RU" sz="4000" b="1" dirty="0" smtClean="0"/>
              <a:t>Творческих успехов,            </a:t>
            </a:r>
          </a:p>
          <a:p>
            <a:pPr marL="0" indent="0">
              <a:buNone/>
            </a:pPr>
            <a:r>
              <a:rPr lang="ru-RU" sz="4000" b="1" smtClean="0"/>
              <a:t>         уважаемые </a:t>
            </a:r>
            <a:r>
              <a:rPr lang="ru-RU" sz="4000" b="1" dirty="0" smtClean="0"/>
              <a:t>коллеги!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0346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Обозначить в выступлении проблему между необходимостью реализации в рамках ФГОС системно –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образовании и возможностью реализации СДП, сохраняя основы традиционной школы.</a:t>
            </a:r>
          </a:p>
          <a:p>
            <a:r>
              <a:rPr lang="ru-RU" dirty="0" smtClean="0"/>
              <a:t>Поиск путей решения существующей проблемы.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8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Всё новое – хорошо забытое старое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97014"/>
            <a:ext cx="5334000" cy="4892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«Однажды она, слегка подновив старое платье королевы, предложила его королеве, и та с удовольствием его приняла «Новое – это хорошо забытое старое,» – прокомментировала </a:t>
            </a:r>
            <a:r>
              <a:rPr lang="ru-RU" b="1" dirty="0"/>
              <a:t>э</a:t>
            </a:r>
            <a:r>
              <a:rPr lang="ru-RU" b="1" dirty="0" smtClean="0"/>
              <a:t>тот случай портниха Марии – </a:t>
            </a:r>
            <a:r>
              <a:rPr lang="ru-RU" b="1" dirty="0" err="1" smtClean="0"/>
              <a:t>Антуанетты</a:t>
            </a:r>
            <a:r>
              <a:rPr lang="ru-RU" b="1" dirty="0" smtClean="0"/>
              <a:t>. 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248" y="1905000"/>
            <a:ext cx="38099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9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Вступление РФ в Болонский процесс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/>
              <a:t>БОЛОНСКАЯ </a:t>
            </a:r>
            <a:r>
              <a:rPr lang="ru-RU" b="1" dirty="0" smtClean="0"/>
              <a:t>КОНВЕНЦИЯ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Болонская </a:t>
            </a:r>
            <a:r>
              <a:rPr lang="ru-RU" b="1" dirty="0"/>
              <a:t>конвенция по высшему образованию была подписана министрами образования 29 европейских стран в июне 1999 года в итальянском городе Болонья. Согласно этому документу, в Европе за 10 лет должна быть построена единая структура высшего образования. В Болонском процессе сегодня участвуют около 40 стран. Это практически все западноевропейские государства (включая Латвию, Литву и Эстонию), а также Турция и Кипр. На конференции в Берлине в Болонский клуб вступили Россия, Албания, Андорра, Босния и Герцеговина, Сербия и Черногория, Македония, Ватикан. Как считают многие специалисты, Болонское соглашение принципиально отличается от других международных соглашений об унификации образовательных систем и признании дипломов и аттестатов.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ЦЕЛИ И ЗАДАЧИ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Основная цель Болонского процесса - создать единую общеевропейскую систему образования, сильную, конкурентоспособную, отвечающую требованиям обеспечения экономической мощи Объединенной Европы. </a:t>
            </a:r>
            <a:br>
              <a:rPr lang="ru-RU" b="1" dirty="0"/>
            </a:br>
            <a:r>
              <a:rPr lang="ru-RU" b="1" dirty="0"/>
              <a:t>Однако для полноценного участия в "Болонском клубе" стране, в соответствии с решением конференции, необходимо принять ряд мер по модернизации образования, в частности: </a:t>
            </a:r>
            <a:br>
              <a:rPr lang="ru-RU" b="1" dirty="0"/>
            </a:br>
            <a:r>
              <a:rPr lang="ru-RU" b="1" dirty="0"/>
              <a:t>- Ввести сопоставимые с общеевропейскими системы многоуровневого высшего образования (бакалавр - магистр);</a:t>
            </a:r>
            <a:br>
              <a:rPr lang="ru-RU" b="1" dirty="0"/>
            </a:br>
            <a:r>
              <a:rPr lang="ru-RU" b="1" dirty="0"/>
              <a:t>- Ввести так называемую кредитную систему учета объема изучаемых дисциплин; </a:t>
            </a:r>
            <a:br>
              <a:rPr lang="ru-RU" b="1" dirty="0"/>
            </a:br>
            <a:r>
              <a:rPr lang="ru-RU" b="1" dirty="0"/>
              <a:t>- Создать соответствующую требованиям Европейского сообщества государственную систему контроля качества и аттестации (аккредитации) образовательных программ и вузов; </a:t>
            </a:r>
            <a:br>
              <a:rPr lang="ru-RU" b="1" dirty="0"/>
            </a:br>
            <a:r>
              <a:rPr lang="ru-RU" b="1" dirty="0"/>
              <a:t>- Внедрить в вузах внутренние системы и механизмы контроля качества учебного процесса с участием студентов, преподавателей и внешних экспертов; </a:t>
            </a:r>
            <a:br>
              <a:rPr lang="ru-RU" b="1" dirty="0"/>
            </a:br>
            <a:r>
              <a:rPr lang="ru-RU" b="1" dirty="0"/>
              <a:t>- Ввести принятую в Европе форму приложения к диплому о высшем образовании. </a:t>
            </a:r>
            <a:br>
              <a:rPr lang="ru-RU" b="1" dirty="0"/>
            </a:br>
            <a:r>
              <a:rPr lang="ru-RU" b="1" dirty="0"/>
              <a:t>Вместе с тем, участие в Болонском процессе будет означать для нашей страны следующие преимущества: </a:t>
            </a:r>
            <a:br>
              <a:rPr lang="ru-RU" b="1" dirty="0"/>
            </a:br>
            <a:r>
              <a:rPr lang="ru-RU" b="1" dirty="0"/>
              <a:t>- Будут признаваться и засчитываться студентам (на основе "зачетных кредитов") курсы дисциплин, прослушанные в любом университете любой страны - участницы "Болонского клуба"; </a:t>
            </a:r>
            <a:br>
              <a:rPr lang="ru-RU" b="1" dirty="0"/>
            </a:br>
            <a:r>
              <a:rPr lang="ru-RU" b="1" dirty="0"/>
              <a:t>- На основе внедрения общеевропейских требований к образовательным программам и процедурам, критериям аттестации и аккредитации вузов будет повышено качество отечественного высшего образования; </a:t>
            </a:r>
            <a:br>
              <a:rPr lang="ru-RU" b="1" dirty="0"/>
            </a:br>
            <a:r>
              <a:rPr lang="ru-RU" b="1" dirty="0"/>
              <a:t>- Расширится академическая мобильность студентов и преподавателей, значительно возрастут возможности студентов прослушать, в том числе на основе технологий дистанционного обучения, курсы тех или иных дисциплин в любом из университетов - участников Болонского процесса; </a:t>
            </a:r>
            <a:br>
              <a:rPr lang="ru-RU" b="1" dirty="0"/>
            </a:br>
            <a:r>
              <a:rPr lang="ru-RU" b="1" dirty="0"/>
              <a:t>В итоге будет обеспечено признание дипломов о высшем образовании для университетов всех стран - участниц Болонского процесса.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БОЛОНСКАЯ СХЕМА СИСТЕМЫ ОБУЧЕНИЯ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 болонской «схеме» общая система обучения должна состоять из нескольких циклов: 12–13 лет за школьной партой, </a:t>
            </a:r>
            <a:r>
              <a:rPr lang="ru-RU" b="1" dirty="0" err="1"/>
              <a:t>бакалавриат</a:t>
            </a:r>
            <a:r>
              <a:rPr lang="ru-RU" b="1" dirty="0"/>
              <a:t> – неоконченное высшее образование продолжительностью 4 года, дающее диплом бакалавра, с которым можно будет как устроиться на работу, так и продолжать обучение в вузе, и оконченное высшее образование с присвоением степени магистра (плюс еще 2 года обучения в вузе) или доктора (еще свыше двух лет обучения). Предполагается, что именно по такому образцу и будет перестраиваться украинская образовательная система.</a:t>
            </a:r>
            <a:br>
              <a:rPr lang="ru-RU" b="1" dirty="0"/>
            </a:br>
            <a:r>
              <a:rPr lang="ru-RU" b="1" dirty="0"/>
              <a:t>В скором времени, странами, входящими в Болонский клуб, будет разработана универсальная форма вкладыша к диплому о высшем образовании, и выпускники вузов, включенных в еврозону, смогут предъявлять при приеме на работу диплом общеевропейского образца.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 descr="Другие города: Суеверные студенты, крепкий кофе, башни и собаки на севере Италии: Люди: Из жизни: Lenta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1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Европейские стандарты высшей школы в начальную школу РФ</a:t>
            </a:r>
            <a:endParaRPr lang="ru-RU" dirty="0"/>
          </a:p>
        </p:txBody>
      </p:sp>
      <p:pic>
        <p:nvPicPr>
          <p:cNvPr id="4" name="Объект 3" descr="Реализация новых образовательных стандартов в начальной школе средствами системы Д. Б. Эльконина - В. В. Давыдова. . Купить книг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981200"/>
            <a:ext cx="2667000" cy="412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Введение фгос в начальной школе презента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62484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1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ru-RU" dirty="0" smtClean="0"/>
              <a:t>Четыре столпа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874" y="916065"/>
            <a:ext cx="5351130" cy="5943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" b="1" dirty="0"/>
              <a:t>Основные положения Доклада Международной комиссии по образованию </a:t>
            </a:r>
            <a:r>
              <a:rPr lang="ru-RU" sz="800" b="1" dirty="0" smtClean="0"/>
              <a:t>века </a:t>
            </a:r>
            <a:r>
              <a:rPr lang="ru-RU" sz="800" b="1" dirty="0"/>
              <a:t>(Жак </a:t>
            </a:r>
            <a:r>
              <a:rPr lang="ru-RU" sz="800" b="1" dirty="0" err="1"/>
              <a:t>Делор</a:t>
            </a:r>
            <a:r>
              <a:rPr lang="ru-RU" sz="800" b="1" dirty="0"/>
              <a:t>)</a:t>
            </a:r>
          </a:p>
          <a:p>
            <a:pPr lvl="4"/>
            <a:r>
              <a:rPr lang="ru-RU" sz="800" b="1" u="sng" dirty="0">
                <a:hlinkClick r:id="rId2"/>
              </a:rPr>
              <a:t>http://www.ifap.ru/library/book201.pdf</a:t>
            </a:r>
            <a:r>
              <a:rPr lang="ru-RU" sz="800" b="1" dirty="0"/>
              <a:t> для XXI </a:t>
            </a:r>
          </a:p>
          <a:p>
            <a:pPr marL="0" indent="0">
              <a:buNone/>
            </a:pPr>
            <a:r>
              <a:rPr lang="ru-RU" sz="800" b="1" dirty="0"/>
              <a:t>Пути и рекомендации</a:t>
            </a:r>
          </a:p>
          <a:p>
            <a:pPr marL="0" indent="0">
              <a:buNone/>
            </a:pPr>
            <a:r>
              <a:rPr lang="ru-RU" sz="800" b="1" dirty="0"/>
              <a:t>Образование на протяжении всей жизни основывается на четырех столпах:</a:t>
            </a:r>
          </a:p>
          <a:p>
            <a:pPr marL="0" lvl="0" indent="0">
              <a:buNone/>
            </a:pPr>
            <a:r>
              <a:rPr lang="ru-RU" sz="800" b="1" dirty="0"/>
              <a:t>научиться познавать,</a:t>
            </a:r>
          </a:p>
          <a:p>
            <a:pPr marL="0" lvl="0" indent="0">
              <a:buNone/>
            </a:pPr>
            <a:r>
              <a:rPr lang="ru-RU" sz="800" b="1" dirty="0"/>
              <a:t>научиться делать,</a:t>
            </a:r>
          </a:p>
          <a:p>
            <a:pPr marL="0" lvl="0" indent="0">
              <a:buNone/>
            </a:pPr>
            <a:r>
              <a:rPr lang="ru-RU" sz="800" b="1" dirty="0"/>
              <a:t>научиться жить вместе,</a:t>
            </a:r>
          </a:p>
          <a:p>
            <a:pPr marL="0" lvl="0" indent="0">
              <a:buNone/>
            </a:pPr>
            <a:r>
              <a:rPr lang="ru-RU" sz="800" b="1" dirty="0"/>
              <a:t>научиться жить.</a:t>
            </a:r>
          </a:p>
          <a:p>
            <a:pPr marL="0" lvl="0" indent="0">
              <a:buNone/>
            </a:pPr>
            <a:r>
              <a:rPr lang="ru-RU" sz="800" b="1" dirty="0"/>
              <a:t>Научиться познавать, сочетая достаточно широкую общую культуру с возможностью углубленной работы </a:t>
            </a:r>
            <a:r>
              <a:rPr lang="ru-RU" sz="800" b="1" dirty="0" smtClean="0"/>
              <a:t>в ограниченном </a:t>
            </a:r>
            <a:r>
              <a:rPr lang="ru-RU" sz="800" b="1" dirty="0"/>
              <a:t>числе дисциплин. Это означает также умение учиться, с тем чтобы воспользоваться возможностями, которые предоставляет непрерывное образование.</a:t>
            </a:r>
          </a:p>
          <a:p>
            <a:pPr marL="0" lvl="0" indent="0">
              <a:buNone/>
            </a:pPr>
            <a:r>
              <a:rPr lang="ru-RU" sz="800" b="1" dirty="0"/>
              <a:t>Научиться делать, с тем чтобы приобрести не только профессиональную квалификацию, но и в более широком смысле компетентность, которая дает возможность справиться с различными многочисленными ситуациями и работать в группе. Следует также учиться работать в рамках различных социальных или производственных условий, с которыми сталкиваются юноши и девушки либо </a:t>
            </a:r>
            <a:r>
              <a:rPr lang="ru-RU" sz="800" b="1" dirty="0" err="1"/>
              <a:t>спонтанно,в</a:t>
            </a:r>
            <a:r>
              <a:rPr lang="ru-RU" sz="800" b="1" dirty="0"/>
              <a:t> силу существующего местного или национального контекста, либо формально, благодаря развитию чередующихся этапов образования.</a:t>
            </a:r>
          </a:p>
          <a:p>
            <a:pPr marL="0" lvl="0" indent="0">
              <a:buNone/>
            </a:pPr>
            <a:r>
              <a:rPr lang="ru-RU" sz="800" b="1" dirty="0"/>
              <a:t>Научиться жить вместе, воспитывая понимание другого и ощущение взаимозависимости, осуществлять общие проекты и быть готовым к урегулированию конфликтов в условиях уважения ценностей плюрализма, взаимопонимания и мира.</a:t>
            </a:r>
          </a:p>
          <a:p>
            <a:pPr marL="0" lvl="0" indent="0">
              <a:buNone/>
            </a:pPr>
            <a:r>
              <a:rPr lang="ru-RU" sz="800" b="1" dirty="0"/>
              <a:t>Научиться жить, с тем чтобы содействовать расцвету собственной личности и быть в состоянии действовать, проявляя независимость, самостоятельность суждений и личную ответственность. Для этого в области образования не следует пренебрегать ни одной из потенциальных возможностей каждого индивидуума: памятью, способностью к размышлению, эстетическим чувством, физическими возможностями, способностями к коммуникации</a:t>
            </a:r>
          </a:p>
          <a:p>
            <a:pPr marL="0" lvl="0" indent="0">
              <a:buNone/>
            </a:pPr>
            <a:r>
              <a:rPr lang="ru-RU" sz="800" b="1" dirty="0"/>
              <a:t>В то время как формальные системы образования стремятся уделить основное внимание доступу к знаниям в ущерб другим формам обучения, важно рассматривать образование как целое. Подобное видение образования должно в будущем вдохновлять и ориентировать реформы в этой области, будь то разработка учебных программ или новой политики в области педагогики.</a:t>
            </a:r>
          </a:p>
          <a:p>
            <a:pPr marL="0" indent="0">
              <a:buNone/>
            </a:pPr>
            <a:r>
              <a:rPr lang="ru-RU" sz="800" b="1" dirty="0"/>
              <a:t>Пояснения</a:t>
            </a:r>
          </a:p>
          <a:p>
            <a:pPr marL="0" indent="0">
              <a:buNone/>
            </a:pPr>
            <a:r>
              <a:rPr lang="ru-RU" sz="800" b="1" dirty="0"/>
              <a:t>В ноябре 1991 г. Генеральная конференция ЮНЕСКО предложила созвать международную комиссию для разработки вопросов образования и обучения в XXI веке. В начале 1993 г. комиссия приступила к работе, за три года провела восемь пленарных сессий и столько же заседаний рабочих групп. В итоговом докладе «Образование: сокрытое сокровище» были сформулированы четыре основополагающих принципа, четыре «столпа» образования в XXI веке.</a:t>
            </a:r>
          </a:p>
          <a:p>
            <a:pPr marL="0" lvl="0" indent="0">
              <a:buNone/>
            </a:pPr>
            <a:r>
              <a:rPr lang="ru-RU" sz="800" b="1" dirty="0"/>
              <a:t>сосуществовать (что проявляется в осуществлении совместных проектов или разумном и мирном решении неизбежных конфликтов);</a:t>
            </a:r>
          </a:p>
          <a:p>
            <a:pPr marL="0" lvl="0" indent="0">
              <a:buNone/>
            </a:pPr>
            <a:r>
              <a:rPr lang="ru-RU" sz="800" b="1" dirty="0"/>
              <a:t>учиться (сочетать достаточно широкие общие культурные знания с возможностью глубокого постижения ограниченного числа дисциплин);</a:t>
            </a:r>
          </a:p>
          <a:p>
            <a:pPr marL="0" lvl="0" indent="0">
              <a:buNone/>
            </a:pPr>
            <a:r>
              <a:rPr lang="ru-RU" sz="800" b="1" dirty="0"/>
              <a:t>работать (совершенствоваться в своей профессии, а в более широком смысле - приобретать компетентность, дающую возможность справляться с различными ситуациями, многие из которых невозможно предвидеть);</a:t>
            </a:r>
          </a:p>
          <a:p>
            <a:pPr marL="0" lvl="0" indent="0">
              <a:buNone/>
            </a:pPr>
            <a:r>
              <a:rPr lang="ru-RU" sz="800" b="1" dirty="0"/>
              <a:t>жить (поскольку XXI век требует от всех большей самостоятельности, способности к оценке и усиления личной ответственности в коллективных проектах).</a:t>
            </a:r>
          </a:p>
          <a:p>
            <a:pPr marL="0" indent="0">
              <a:buNone/>
            </a:pPr>
            <a:r>
              <a:rPr lang="ru-RU" sz="800" b="1" dirty="0"/>
              <a:t> </a:t>
            </a:r>
          </a:p>
          <a:p>
            <a:endParaRPr lang="ru-RU" sz="800" b="1" dirty="0"/>
          </a:p>
        </p:txBody>
      </p:sp>
      <p:pic>
        <p:nvPicPr>
          <p:cNvPr id="4" name="Рисунок 3" descr="Интервью События в Евросоюз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53" y="990600"/>
            <a:ext cx="380211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Ментально – структурированная образовательная технология.</a:t>
            </a:r>
            <a:br>
              <a:rPr lang="ru-RU" dirty="0" smtClean="0"/>
            </a:br>
            <a:r>
              <a:rPr lang="ru-RU" dirty="0" smtClean="0"/>
              <a:t>Компетентность.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3950" y="3581400"/>
            <a:ext cx="229008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Преобразование образовательной технологии заключается в том, что от результатов образования уже не требуется жесткой привязки к конкретной предметной области, но предлагается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компетентностный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подход к подготовке специалиста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[1, 2].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Компетентности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это знания и умения более высокого методологического уровня, они носят в большинстве своем,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надпредметный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характер и в соответствии с этим могут быть использованы в целом ряде профессий. Отметим, что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терминология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компетентностного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подхода к настоящему времени окончательно не устоялась. Существует множество определений компетентности и составляющих её компетенций [3-7], наиболее значимые из них приведены в таблице 1.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780083"/>
            <a:ext cx="8229600" cy="4525963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«Преобразование образовательной технологии заключается в том, что от результатов образования уже не требуется жесткой привязки к конкретной предметной области, но предлагается </a:t>
            </a:r>
            <a:r>
              <a:rPr lang="ru-RU" b="1" dirty="0" err="1"/>
              <a:t>компетентностный</a:t>
            </a:r>
            <a:r>
              <a:rPr lang="ru-RU" b="1" dirty="0"/>
              <a:t> подход к подготовке специалиста</a:t>
            </a:r>
            <a:r>
              <a:rPr lang="ru-RU" b="1" dirty="0" smtClean="0"/>
              <a:t>»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Нашим </a:t>
            </a:r>
            <a:r>
              <a:rPr lang="ru-RU" b="1" dirty="0"/>
              <a:t>собственным представлениям о содержательной структуре обобщенной компетентности ближе всего соответствует Европейская система квалификации (ЕСК) [4], которая исходит из определения компетентности как «способности человека самостоятельно применять в том или ином контексте различные элементы традиционных знаний, умений и навыков».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 smtClean="0"/>
              <a:t>Именно </a:t>
            </a:r>
            <a:r>
              <a:rPr lang="ru-RU" sz="4400" b="1" dirty="0"/>
              <a:t>эту способность применять наработанные знания, умения, навыки (ЗУН) в различных предлагаемых жизнью обстоятельствах мы в дальнейшем обозначаем термином «мыслительная грамотность» (МГ) </a:t>
            </a:r>
            <a:r>
              <a:rPr lang="ru-RU" b="1" dirty="0"/>
              <a:t>и декомпозируем ее </a:t>
            </a:r>
            <a:r>
              <a:rPr lang="ru-RU" sz="5100" b="1" dirty="0"/>
              <a:t>на пять составляющих </a:t>
            </a:r>
            <a:r>
              <a:rPr lang="ru-RU" dirty="0"/>
              <a:t>- </a:t>
            </a:r>
            <a:r>
              <a:rPr lang="ru-RU" sz="5100" b="1" dirty="0" err="1"/>
              <a:t>знаниевую</a:t>
            </a:r>
            <a:r>
              <a:rPr lang="ru-RU" sz="5100" b="1" dirty="0"/>
              <a:t>, функциональную, креативную, корпоративную и социально-психологическую грамотности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Источник</a:t>
            </a:r>
            <a:r>
              <a:rPr lang="ru-RU" b="1" dirty="0"/>
              <a:t>: «Основные принципы ментально-структурированной образовательной технологии, ориентированные на формирование компетентности специалиста технического </a:t>
            </a:r>
            <a:r>
              <a:rPr lang="ru-RU" b="1" err="1" smtClean="0"/>
              <a:t>профиля</a:t>
            </a:r>
            <a:r>
              <a:rPr lang="ru-RU" b="1" smtClean="0"/>
              <a:t>» Добряков </a:t>
            </a:r>
            <a:r>
              <a:rPr lang="ru-RU" b="1" dirty="0"/>
              <a:t>А. А., Смирнова Е. В., Карпенко А. П.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78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Ментально- структурированное построение учебного материала</a:t>
            </a:r>
            <a:endParaRPr lang="ru-RU" dirty="0"/>
          </a:p>
        </p:txBody>
      </p:sp>
      <p:pic>
        <p:nvPicPr>
          <p:cNvPr id="4" name="Объект 3" descr="http://technomag.stack.net/data/2011/10/28/1234541901/image0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Структурирование и позитивные активаторы умственной деятельности «Смысловые опоры»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80903"/>
              </p:ext>
            </p:extLst>
          </p:nvPr>
        </p:nvGraphicFramePr>
        <p:xfrm>
          <a:off x="26277" y="2286000"/>
          <a:ext cx="9130861" cy="4359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21"/>
                <a:gridCol w="6416095"/>
                <a:gridCol w="2508545"/>
              </a:tblGrid>
              <a:tr h="609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№№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Задача исследования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Смысловая опора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Тенденции  современного рынков образовательных услуг и интеллектуального труда, особенности </a:t>
                      </a:r>
                      <a:r>
                        <a:rPr lang="ru-RU" sz="1200" baseline="0" dirty="0" err="1">
                          <a:effectLst/>
                        </a:rPr>
                        <a:t>диагностичных</a:t>
                      </a:r>
                      <a:r>
                        <a:rPr lang="ru-RU" sz="1200" baseline="0" dirty="0">
                          <a:effectLst/>
                        </a:rPr>
                        <a:t> целей и средств их достижения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О чем это?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(Канва)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7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Основные принципы ментально-структурированного подхода к </a:t>
                      </a:r>
                      <a:r>
                        <a:rPr lang="ru-RU" sz="1200" baseline="0" dirty="0" err="1">
                          <a:effectLst/>
                        </a:rPr>
                        <a:t>компетентностной</a:t>
                      </a:r>
                      <a:r>
                        <a:rPr lang="ru-RU" sz="1200" baseline="0" dirty="0">
                          <a:effectLst/>
                        </a:rPr>
                        <a:t> подготовке  специалистов технического профиля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Зачем это?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(Контекст)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Концептуальные  основы ментально-структурированной образовательной технологии: модели, методы и оценочные алгоритмы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Как этого достичь?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(Текст)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Экспертно-аналитическая система управления качеством </a:t>
                      </a:r>
                      <a:r>
                        <a:rPr lang="ru-RU" sz="1200" baseline="0" dirty="0" err="1">
                          <a:effectLst/>
                        </a:rPr>
                        <a:t>компетентностной</a:t>
                      </a:r>
                      <a:r>
                        <a:rPr lang="ru-RU" sz="1200" baseline="0" dirty="0">
                          <a:effectLst/>
                        </a:rPr>
                        <a:t> подготовки специалистов «СМК-ВУЗ»: алгоритмы и программы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Как реализовать?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(Обсуждение)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Эффективность ментально-структурированной образовательной технологии  и системы управления качеством образовательной деятельности ВУЗа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Что из этого получилось?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(Обобщение)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Таблица 2 Задачи исследования новой ментально-структурированной технологии</a:t>
            </a:r>
            <a:endParaRPr kumimoji="0" lang="ru-RU" alt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1546</Words>
  <Application>Microsoft Office PowerPoint</Application>
  <PresentationFormat>Экран (4:3)</PresentationFormat>
  <Paragraphs>187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Выступление на педагогическом совете ТЕМА:  Основные положения по вопросу:  «СИСТЕМНО – ДЕЯТЕЛЬНОСТНЫЙ  ПОДХОД ОСНОВА РЕАЛИЗАЦИИ ФГОС»</vt:lpstr>
      <vt:lpstr>Цель:</vt:lpstr>
      <vt:lpstr>Всё новое – хорошо забытое старое</vt:lpstr>
      <vt:lpstr>Вступление РФ в Болонский процесс</vt:lpstr>
      <vt:lpstr>Европейские стандарты высшей школы в начальную школу РФ</vt:lpstr>
      <vt:lpstr>Четыре столпа образования</vt:lpstr>
      <vt:lpstr> Ментально – структурированная образовательная технология. Компетентность. </vt:lpstr>
      <vt:lpstr>                                                                        Ментально- структурированное построение учебного материала</vt:lpstr>
      <vt:lpstr>Структурирование и позитивные активаторы умственной деятельности «Смысловые опоры»</vt:lpstr>
      <vt:lpstr>Стандарт в области образования</vt:lpstr>
      <vt:lpstr>Системно – деятельностный подход</vt:lpstr>
      <vt:lpstr>   ФГОС и системно – деятельностный подход    </vt:lpstr>
      <vt:lpstr>Реализация СДП учителем</vt:lpstr>
      <vt:lpstr>О главном – учитель, ученик</vt:lpstr>
      <vt:lpstr>Модель системно – деятельностного обучения и самореализации  А.  В.  Хуторского</vt:lpstr>
      <vt:lpstr>Какое образование сообразно человеку</vt:lpstr>
      <vt:lpstr>Исторический опыт домашнего образования  в России</vt:lpstr>
      <vt:lpstr>       Благодарим за внимание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педагогическом совете ТЕМА: «СИСТЕМНО – ДЕЯТЕЛЬНОСТНЫЙ ПОДХОД ОСНОВА РЕАЛИЗАЦИИ ФГОС»</dc:title>
  <dc:creator>User</dc:creator>
  <cp:lastModifiedBy>User</cp:lastModifiedBy>
  <cp:revision>73</cp:revision>
  <dcterms:created xsi:type="dcterms:W3CDTF">2015-03-24T09:47:01Z</dcterms:created>
  <dcterms:modified xsi:type="dcterms:W3CDTF">2015-04-07T10:36:03Z</dcterms:modified>
</cp:coreProperties>
</file>