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9" r:id="rId4"/>
    <p:sldId id="261" r:id="rId5"/>
    <p:sldId id="262" r:id="rId6"/>
    <p:sldId id="264" r:id="rId7"/>
    <p:sldId id="265" r:id="rId8"/>
    <p:sldId id="277" r:id="rId9"/>
    <p:sldId id="278" r:id="rId10"/>
    <p:sldId id="267" r:id="rId11"/>
    <p:sldId id="268" r:id="rId12"/>
    <p:sldId id="279" r:id="rId13"/>
    <p:sldId id="269" r:id="rId14"/>
    <p:sldId id="271" r:id="rId15"/>
    <p:sldId id="274" r:id="rId16"/>
    <p:sldId id="272" r:id="rId17"/>
    <p:sldId id="273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начальная диагностика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 Даша М.</c:v>
                </c:pt>
                <c:pt idx="1">
                  <c:v>Даша П.</c:v>
                </c:pt>
                <c:pt idx="2">
                  <c:v>Данил</c:v>
                </c:pt>
                <c:pt idx="3">
                  <c:v>Вадим</c:v>
                </c:pt>
                <c:pt idx="4">
                  <c:v>Лилия</c:v>
                </c:pt>
                <c:pt idx="5">
                  <c:v>Руфина</c:v>
                </c:pt>
                <c:pt idx="6">
                  <c:v>Артем</c:v>
                </c:pt>
                <c:pt idx="7">
                  <c:v>Никита</c:v>
                </c:pt>
                <c:pt idx="8">
                  <c:v>Семен</c:v>
                </c:pt>
                <c:pt idx="9">
                  <c:v>Влад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130880"/>
        <c:axId val="87132416"/>
        <c:axId val="0"/>
      </c:bar3DChart>
      <c:catAx>
        <c:axId val="8713088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87132416"/>
        <c:crossesAt val="0"/>
        <c:auto val="1"/>
        <c:lblAlgn val="ctr"/>
        <c:lblOffset val="100"/>
        <c:tickLblSkip val="1"/>
        <c:noMultiLvlLbl val="0"/>
      </c:catAx>
      <c:valAx>
        <c:axId val="87132416"/>
        <c:scaling>
          <c:orientation val="minMax"/>
          <c:max val="6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130880"/>
        <c:crossesAt val="1"/>
        <c:crossBetween val="between"/>
        <c:majorUnit val="1"/>
        <c:minorUnit val="4.0000000000000008E-2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Лист1!$D$7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5 Уровень</c:v>
                </c:pt>
                <c:pt idx="1">
                  <c:v>4 Уровень</c:v>
                </c:pt>
                <c:pt idx="2">
                  <c:v>3 Уровень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</c:v>
                </c:pt>
                <c:pt idx="1">
                  <c:v>0.5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повторная диагностика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Лист1!$A$2:$A$11</c:f>
              <c:strCache>
                <c:ptCount val="10"/>
                <c:pt idx="0">
                  <c:v> Даша М.</c:v>
                </c:pt>
                <c:pt idx="1">
                  <c:v>Даша П.</c:v>
                </c:pt>
                <c:pt idx="2">
                  <c:v>Данил</c:v>
                </c:pt>
                <c:pt idx="3">
                  <c:v>Вадим</c:v>
                </c:pt>
                <c:pt idx="4">
                  <c:v>Лилия</c:v>
                </c:pt>
                <c:pt idx="5">
                  <c:v>Руфина</c:v>
                </c:pt>
                <c:pt idx="6">
                  <c:v>Артем</c:v>
                </c:pt>
                <c:pt idx="7">
                  <c:v>Никита</c:v>
                </c:pt>
                <c:pt idx="8">
                  <c:v>Семен</c:v>
                </c:pt>
                <c:pt idx="9">
                  <c:v>Влад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567680"/>
        <c:axId val="32569216"/>
        <c:axId val="0"/>
      </c:bar3DChart>
      <c:catAx>
        <c:axId val="3256768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32569216"/>
        <c:crossesAt val="0"/>
        <c:auto val="1"/>
        <c:lblAlgn val="ctr"/>
        <c:lblOffset val="100"/>
        <c:tickLblSkip val="1"/>
        <c:noMultiLvlLbl val="0"/>
      </c:catAx>
      <c:valAx>
        <c:axId val="32569216"/>
        <c:scaling>
          <c:orientation val="minMax"/>
          <c:max val="6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567680"/>
        <c:crossesAt val="1"/>
        <c:crossBetween val="between"/>
        <c:majorUnit val="1"/>
        <c:minorUnit val="4.0000000000000008E-2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сформированности взаимоотношений по А.П. Усовой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Lbls>
            <c:dLbl>
              <c:idx val="2"/>
              <c:delete val="1"/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24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5 Уровень</c:v>
                </c:pt>
                <c:pt idx="1">
                  <c:v>4 Уровень</c:v>
                </c:pt>
                <c:pt idx="2">
                  <c:v>3 Уровень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</c:v>
                </c:pt>
                <c:pt idx="1">
                  <c:v>0.5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Начальная диагностика (Овощной магазин)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 Даша М.</c:v>
                </c:pt>
                <c:pt idx="1">
                  <c:v>Даша П.</c:v>
                </c:pt>
                <c:pt idx="2">
                  <c:v>Данил</c:v>
                </c:pt>
                <c:pt idx="3">
                  <c:v>Вадим</c:v>
                </c:pt>
                <c:pt idx="4">
                  <c:v>Лилия</c:v>
                </c:pt>
                <c:pt idx="5">
                  <c:v>Руфина</c:v>
                </c:pt>
                <c:pt idx="6">
                  <c:v>Артем</c:v>
                </c:pt>
                <c:pt idx="7">
                  <c:v>Никита</c:v>
                </c:pt>
                <c:pt idx="8">
                  <c:v>Семен</c:v>
                </c:pt>
                <c:pt idx="9">
                  <c:v>Влад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Повторная диагностика (Магазин Игрушек)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Лист1!$A$2:$A$11</c:f>
              <c:strCache>
                <c:ptCount val="10"/>
                <c:pt idx="0">
                  <c:v> Даша М.</c:v>
                </c:pt>
                <c:pt idx="1">
                  <c:v>Даша П.</c:v>
                </c:pt>
                <c:pt idx="2">
                  <c:v>Данил</c:v>
                </c:pt>
                <c:pt idx="3">
                  <c:v>Вадим</c:v>
                </c:pt>
                <c:pt idx="4">
                  <c:v>Лилия</c:v>
                </c:pt>
                <c:pt idx="5">
                  <c:v>Руфина</c:v>
                </c:pt>
                <c:pt idx="6">
                  <c:v>Артем</c:v>
                </c:pt>
                <c:pt idx="7">
                  <c:v>Никита</c:v>
                </c:pt>
                <c:pt idx="8">
                  <c:v>Семен</c:v>
                </c:pt>
                <c:pt idx="9">
                  <c:v>Влад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668672"/>
        <c:axId val="32674560"/>
      </c:barChart>
      <c:catAx>
        <c:axId val="32668672"/>
        <c:scaling>
          <c:orientation val="minMax"/>
        </c:scaling>
        <c:delete val="0"/>
        <c:axPos val="b"/>
        <c:majorTickMark val="out"/>
        <c:minorTickMark val="none"/>
        <c:tickLblPos val="nextTo"/>
        <c:crossAx val="32674560"/>
        <c:crosses val="autoZero"/>
        <c:auto val="1"/>
        <c:lblAlgn val="ctr"/>
        <c:lblOffset val="100"/>
        <c:noMultiLvlLbl val="0"/>
      </c:catAx>
      <c:valAx>
        <c:axId val="32674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6686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87EBA-A42D-432D-A97A-E5480EEAFC16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8ED8A-F440-4F01-B6B6-A62E0D8D70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836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8ED8A-F440-4F01-B6B6-A62E0D8D705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33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3900-06A6-4D0C-A369-0D934243A8BA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EC5E-4532-4F13-85FF-7CF75ACF535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3900-06A6-4D0C-A369-0D934243A8BA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EC5E-4532-4F13-85FF-7CF75ACF5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3900-06A6-4D0C-A369-0D934243A8BA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EC5E-4532-4F13-85FF-7CF75ACF5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3900-06A6-4D0C-A369-0D934243A8BA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EC5E-4532-4F13-85FF-7CF75ACF5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3900-06A6-4D0C-A369-0D934243A8BA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EC5E-4532-4F13-85FF-7CF75ACF535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3900-06A6-4D0C-A369-0D934243A8BA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EC5E-4532-4F13-85FF-7CF75ACF5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3900-06A6-4D0C-A369-0D934243A8BA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EC5E-4532-4F13-85FF-7CF75ACF5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3900-06A6-4D0C-A369-0D934243A8BA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EC5E-4532-4F13-85FF-7CF75ACF5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3900-06A6-4D0C-A369-0D934243A8BA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EC5E-4532-4F13-85FF-7CF75ACF5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3900-06A6-4D0C-A369-0D934243A8BA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4EC5E-4532-4F13-85FF-7CF75ACF5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23900-06A6-4D0C-A369-0D934243A8BA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54EC5E-4532-4F13-85FF-7CF75ACF535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423900-06A6-4D0C-A369-0D934243A8BA}" type="datetimeFigureOut">
              <a:rPr lang="ru-RU" smtClean="0"/>
              <a:t>21.05.2015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54EC5E-4532-4F13-85FF-7CF75ACF535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7851648" cy="1828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564" y="5517232"/>
            <a:ext cx="6645275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692321" y="938935"/>
            <a:ext cx="81772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ru-RU" dirty="0">
              <a:latin typeface="Lucida Sans Unicode" pitchFamily="34" charset="0"/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539552" y="569603"/>
            <a:ext cx="81772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ru-RU" dirty="0">
              <a:latin typeface="Lucida Sans Unicode" pitchFamily="34" charset="0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793489" y="749028"/>
            <a:ext cx="8194351" cy="663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ru-RU" dirty="0">
              <a:latin typeface="Lucida Sans Unicode" pitchFamily="34" charset="0"/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672843" y="754269"/>
            <a:ext cx="819435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 smtClean="0">
                <a:latin typeface="Lucida Sans Unicode" pitchFamily="34" charset="0"/>
              </a:rPr>
              <a:t>ГАОУ СПО НСО «Новосибирский педагогический колледж № </a:t>
            </a:r>
            <a:r>
              <a:rPr lang="ru-RU" altLang="ru-RU" dirty="0" smtClean="0">
                <a:latin typeface="Lucida Sans Unicode" pitchFamily="34" charset="0"/>
              </a:rPr>
              <a:t>1 им</a:t>
            </a:r>
            <a:r>
              <a:rPr lang="ru-RU" altLang="ru-RU" dirty="0" smtClean="0">
                <a:latin typeface="Lucida Sans Unicode" pitchFamily="34" charset="0"/>
              </a:rPr>
              <a:t>. </a:t>
            </a:r>
          </a:p>
          <a:p>
            <a:pPr algn="ctr" eaLnBrk="1" hangingPunct="1"/>
            <a:r>
              <a:rPr lang="ru-RU" altLang="ru-RU" dirty="0" smtClean="0">
                <a:latin typeface="Lucida Sans Unicode" pitchFamily="34" charset="0"/>
              </a:rPr>
              <a:t>А. С. Макаренко»</a:t>
            </a:r>
            <a:endParaRPr lang="ru-RU" altLang="ru-RU" dirty="0">
              <a:latin typeface="Lucida Sans Unicode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3" y="1700808"/>
            <a:ext cx="8834437" cy="361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226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94421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Глава 3 </a:t>
            </a:r>
            <a:r>
              <a:rPr lang="ru-RU" sz="2800" b="1" dirty="0">
                <a:solidFill>
                  <a:schemeClr val="tx1"/>
                </a:solidFill>
                <a:cs typeface="Times New Roman" panose="02020603050405020304" pitchFamily="18" charset="0"/>
              </a:rPr>
              <a:t>Опытно-практическое исследование формирования положительных взаимоотношений у детей среднего дошкольного возраста через сюжетно-ролевую игру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780928"/>
            <a:ext cx="8291264" cy="354367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800" dirty="0" smtClean="0"/>
              <a:t>Опытно-практическое </a:t>
            </a:r>
            <a:r>
              <a:rPr lang="ru-RU" sz="2800" dirty="0"/>
              <a:t>исследование проводилось на базе Борцовского детского сада в средней </a:t>
            </a:r>
            <a:r>
              <a:rPr lang="ru-RU" sz="2800" dirty="0" smtClean="0"/>
              <a:t>группе на протяжении 6 месяцев.</a:t>
            </a:r>
          </a:p>
          <a:p>
            <a:pPr marL="0" indent="0">
              <a:buNone/>
            </a:pPr>
            <a:r>
              <a:rPr lang="ru-RU" sz="2800" dirty="0"/>
              <a:t>В исследовании  участвовало 10 детей (4 девочки и 6 мальчиков) в возрасте от 4 до 5 лет. </a:t>
            </a:r>
          </a:p>
        </p:txBody>
      </p:sp>
    </p:spTree>
    <p:extLst>
      <p:ext uri="{BB962C8B-B14F-4D97-AF65-F5344CB8AC3E}">
        <p14:creationId xmlns:p14="http://schemas.microsoft.com/office/powerpoint/2010/main" val="403730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К</a:t>
            </a:r>
            <a:r>
              <a:rPr lang="ru-RU" sz="3800" b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ритерии </a:t>
            </a:r>
            <a:r>
              <a:rPr lang="ru-RU" sz="3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уровня </a:t>
            </a:r>
            <a:r>
              <a:rPr lang="ru-RU" sz="3800" b="1" dirty="0" err="1">
                <a:solidFill>
                  <a:schemeClr val="accent1"/>
                </a:solidFill>
                <a:cs typeface="Times New Roman" panose="02020603050405020304" pitchFamily="18" charset="0"/>
              </a:rPr>
              <a:t>сформированности</a:t>
            </a:r>
            <a:r>
              <a:rPr lang="ru-RU" sz="3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взаимоотношений у </a:t>
            </a:r>
            <a:r>
              <a:rPr lang="ru-RU" sz="3800" b="1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детей </a:t>
            </a:r>
            <a:endParaRPr lang="ru-RU" sz="3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3100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500" dirty="0" smtClean="0">
                <a:cs typeface="Times New Roman" panose="02020603050405020304" pitchFamily="18" charset="0"/>
              </a:rPr>
              <a:t>- </a:t>
            </a:r>
            <a:r>
              <a:rPr lang="ru-RU" sz="3500" dirty="0">
                <a:cs typeface="Times New Roman" panose="02020603050405020304" pitchFamily="18" charset="0"/>
              </a:rPr>
              <a:t>умение организовать игру, распределить роли, играть не </a:t>
            </a:r>
            <a:r>
              <a:rPr lang="ru-RU" sz="3500" dirty="0" smtClean="0">
                <a:cs typeface="Times New Roman" panose="02020603050405020304" pitchFamily="18" charset="0"/>
              </a:rPr>
              <a:t>ссорясь;</a:t>
            </a:r>
            <a:endParaRPr lang="ru-RU" sz="35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500" dirty="0">
                <a:cs typeface="Times New Roman" panose="02020603050405020304" pitchFamily="18" charset="0"/>
              </a:rPr>
              <a:t>-умение договариваться и помогать друг другу;</a:t>
            </a:r>
          </a:p>
          <a:p>
            <a:pPr marL="0" indent="0">
              <a:buNone/>
            </a:pPr>
            <a:r>
              <a:rPr lang="ru-RU" sz="3500" dirty="0">
                <a:cs typeface="Times New Roman" panose="02020603050405020304" pitchFamily="18" charset="0"/>
              </a:rPr>
              <a:t>-умение считаться с интересами товарищей; </a:t>
            </a:r>
          </a:p>
          <a:p>
            <a:pPr marL="0" indent="0">
              <a:buNone/>
            </a:pPr>
            <a:r>
              <a:rPr lang="ru-RU" sz="3500" dirty="0">
                <a:cs typeface="Times New Roman" panose="02020603050405020304" pitchFamily="18" charset="0"/>
              </a:rPr>
              <a:t>-умение общаться, знание о нормах и правилах поведения</a:t>
            </a:r>
            <a:r>
              <a:rPr lang="ru-RU" sz="3500" dirty="0" smtClean="0"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4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4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4902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Показатели </a:t>
            </a:r>
            <a:r>
              <a:rPr lang="ru-RU" sz="4000" dirty="0" smtClean="0"/>
              <a:t>взаимоотношений детей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7715200" cy="489654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ru-RU" sz="1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3900" b="1" dirty="0" smtClean="0">
                <a:solidFill>
                  <a:srgbClr val="0070C0"/>
                </a:solidFill>
              </a:rPr>
              <a:t>договаривается </a:t>
            </a:r>
            <a:r>
              <a:rPr lang="ru-RU" sz="3900" b="1" dirty="0">
                <a:solidFill>
                  <a:srgbClr val="0070C0"/>
                </a:solidFill>
              </a:rPr>
              <a:t>со </a:t>
            </a:r>
            <a:r>
              <a:rPr lang="ru-RU" sz="3900" b="1" dirty="0" smtClean="0">
                <a:solidFill>
                  <a:srgbClr val="0070C0"/>
                </a:solidFill>
              </a:rPr>
              <a:t>сверстниками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900" b="1" dirty="0">
                <a:solidFill>
                  <a:srgbClr val="0070C0"/>
                </a:solidFill>
              </a:rPr>
              <a:t>оказывает помощь </a:t>
            </a:r>
            <a:r>
              <a:rPr lang="ru-RU" sz="3900" b="1" dirty="0" smtClean="0">
                <a:solidFill>
                  <a:srgbClr val="0070C0"/>
                </a:solidFill>
              </a:rPr>
              <a:t>товарищу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900" b="1" dirty="0">
                <a:solidFill>
                  <a:srgbClr val="0070C0"/>
                </a:solidFill>
              </a:rPr>
              <a:t>взаимодействует не </a:t>
            </a:r>
            <a:r>
              <a:rPr lang="ru-RU" sz="3900" b="1" dirty="0" smtClean="0">
                <a:solidFill>
                  <a:srgbClr val="0070C0"/>
                </a:solidFill>
              </a:rPr>
              <a:t>ссорясь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900" b="1" dirty="0">
                <a:solidFill>
                  <a:srgbClr val="0070C0"/>
                </a:solidFill>
              </a:rPr>
              <a:t>подчиняет свои действия общему </a:t>
            </a:r>
            <a:r>
              <a:rPr lang="ru-RU" sz="3900" b="1" dirty="0" smtClean="0">
                <a:solidFill>
                  <a:srgbClr val="0070C0"/>
                </a:solidFill>
              </a:rPr>
              <a:t>замыслу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3900" b="1" dirty="0">
                <a:solidFill>
                  <a:srgbClr val="0070C0"/>
                </a:solidFill>
              </a:rPr>
              <a:t>считается с интересами </a:t>
            </a:r>
            <a:r>
              <a:rPr lang="ru-RU" sz="3900" b="1" dirty="0" smtClean="0">
                <a:solidFill>
                  <a:srgbClr val="0070C0"/>
                </a:solidFill>
              </a:rPr>
              <a:t>товарищей</a:t>
            </a:r>
          </a:p>
          <a:p>
            <a:pPr marL="0" indent="0">
              <a:buNone/>
            </a:pPr>
            <a:endParaRPr lang="ru-RU" sz="3900" dirty="0" smtClean="0"/>
          </a:p>
          <a:p>
            <a:pPr marL="0" indent="0">
              <a:buNone/>
            </a:pPr>
            <a:endParaRPr lang="ru-RU" sz="1900" dirty="0"/>
          </a:p>
          <a:p>
            <a:pPr marL="0" indent="0">
              <a:buNone/>
            </a:pPr>
            <a:r>
              <a:rPr lang="ru-RU" sz="3100" dirty="0"/>
              <a:t>Оценка уровня взаимоотношений по А.П. Усовой:</a:t>
            </a:r>
          </a:p>
          <a:p>
            <a:pPr lvl="0"/>
            <a:r>
              <a:rPr lang="ru-RU" sz="3100" dirty="0"/>
              <a:t>5 уровень - все показатели отмечены знаком «+»;</a:t>
            </a:r>
          </a:p>
          <a:p>
            <a:pPr lvl="0"/>
            <a:r>
              <a:rPr lang="ru-RU" sz="3100" dirty="0"/>
              <a:t>4 уровень  - большинство показателей отмечены знаком «+»; </a:t>
            </a:r>
          </a:p>
          <a:p>
            <a:pPr lvl="0"/>
            <a:r>
              <a:rPr lang="ru-RU" sz="3100" dirty="0"/>
              <a:t>3 уровень - большинство показателей отмечены знаком    « - ».</a:t>
            </a:r>
          </a:p>
          <a:p>
            <a:pPr marL="0" indent="0">
              <a:buNone/>
            </a:pP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196068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44119053"/>
              </p:ext>
            </p:extLst>
          </p:nvPr>
        </p:nvGraphicFramePr>
        <p:xfrm>
          <a:off x="899592" y="1628800"/>
          <a:ext cx="748883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996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accent1"/>
                </a:solidFill>
                <a:latin typeface="+mn-lt"/>
              </a:rPr>
              <a:t>Уровень </a:t>
            </a:r>
            <a:r>
              <a:rPr lang="ru-RU" sz="3600" dirty="0" err="1" smtClean="0">
                <a:solidFill>
                  <a:schemeClr val="accent1"/>
                </a:solidFill>
                <a:latin typeface="+mn-lt"/>
              </a:rPr>
              <a:t>сформированности</a:t>
            </a:r>
            <a:r>
              <a:rPr lang="ru-RU" sz="3600" dirty="0" smtClean="0">
                <a:solidFill>
                  <a:schemeClr val="accent1"/>
                </a:solidFill>
                <a:latin typeface="+mn-lt"/>
              </a:rPr>
              <a:t> взаимоотношений </a:t>
            </a:r>
            <a:r>
              <a:rPr lang="ru-RU" sz="3600" dirty="0">
                <a:solidFill>
                  <a:schemeClr val="accent1"/>
                </a:solidFill>
                <a:latin typeface="+mn-lt"/>
              </a:rPr>
              <a:t>(по А. П. Усовой</a:t>
            </a:r>
            <a:r>
              <a:rPr lang="ru-RU" sz="3600" dirty="0" smtClean="0">
                <a:solidFill>
                  <a:schemeClr val="accent1"/>
                </a:solidFill>
                <a:latin typeface="+mn-lt"/>
              </a:rPr>
              <a:t>)</a:t>
            </a:r>
            <a:endParaRPr lang="ru-RU" sz="3600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81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1"/>
                </a:solidFill>
                <a:latin typeface="+mn-lt"/>
              </a:rPr>
              <a:t>Уровень </a:t>
            </a:r>
            <a:r>
              <a:rPr lang="ru-RU" sz="3200" dirty="0" err="1">
                <a:solidFill>
                  <a:schemeClr val="accent1"/>
                </a:solidFill>
                <a:latin typeface="+mn-lt"/>
              </a:rPr>
              <a:t>сформированности</a:t>
            </a:r>
            <a:r>
              <a:rPr lang="ru-RU" sz="3200" dirty="0">
                <a:solidFill>
                  <a:schemeClr val="accent1"/>
                </a:solidFill>
                <a:latin typeface="+mn-lt"/>
              </a:rPr>
              <a:t> взаимоотношений </a:t>
            </a:r>
            <a:r>
              <a:rPr lang="ru-RU" sz="3200" dirty="0" smtClean="0">
                <a:solidFill>
                  <a:schemeClr val="accent1"/>
                </a:solidFill>
                <a:latin typeface="+mn-lt"/>
              </a:rPr>
              <a:t>(по </a:t>
            </a:r>
            <a:r>
              <a:rPr lang="ru-RU" sz="3200" dirty="0">
                <a:solidFill>
                  <a:schemeClr val="accent1"/>
                </a:solidFill>
                <a:latin typeface="+mn-lt"/>
              </a:rPr>
              <a:t>А.П. </a:t>
            </a:r>
            <a:r>
              <a:rPr lang="ru-RU" sz="3200" dirty="0" smtClean="0">
                <a:solidFill>
                  <a:schemeClr val="accent1"/>
                </a:solidFill>
                <a:latin typeface="+mn-lt"/>
              </a:rPr>
              <a:t>Усовой)</a:t>
            </a:r>
            <a:endParaRPr lang="ru-RU" sz="3200" dirty="0">
              <a:solidFill>
                <a:schemeClr val="accent1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494068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185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chemeClr val="accent1"/>
                </a:solidFill>
                <a:latin typeface="Constantia"/>
              </a:rPr>
              <a:t>Уровень </a:t>
            </a:r>
            <a:r>
              <a:rPr lang="ru-RU" sz="3200" dirty="0" err="1">
                <a:solidFill>
                  <a:schemeClr val="accent1"/>
                </a:solidFill>
                <a:latin typeface="Constantia"/>
              </a:rPr>
              <a:t>сформированности</a:t>
            </a:r>
            <a:r>
              <a:rPr lang="ru-RU" sz="3200" dirty="0">
                <a:solidFill>
                  <a:schemeClr val="accent1"/>
                </a:solidFill>
                <a:latin typeface="Constantia"/>
              </a:rPr>
              <a:t> взаимоотношений (по А. П. Усовой)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5851853"/>
              </p:ext>
            </p:extLst>
          </p:nvPr>
        </p:nvGraphicFramePr>
        <p:xfrm>
          <a:off x="827584" y="1916832"/>
          <a:ext cx="748883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824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3600" dirty="0" smtClean="0">
                <a:solidFill>
                  <a:schemeClr val="accent1"/>
                </a:solidFill>
                <a:latin typeface="+mn-lt"/>
              </a:rPr>
              <a:t>Уровень </a:t>
            </a:r>
            <a:r>
              <a:rPr lang="ru-RU" sz="3600" dirty="0" err="1">
                <a:solidFill>
                  <a:schemeClr val="accent1"/>
                </a:solidFill>
                <a:latin typeface="+mn-lt"/>
              </a:rPr>
              <a:t>сформированности</a:t>
            </a:r>
            <a:r>
              <a:rPr lang="ru-RU" sz="3600" dirty="0">
                <a:solidFill>
                  <a:schemeClr val="accent1"/>
                </a:solidFill>
                <a:latin typeface="+mn-lt"/>
              </a:rPr>
              <a:t> взаимоотношений </a:t>
            </a:r>
            <a:r>
              <a:rPr lang="ru-RU" sz="3600" dirty="0" smtClean="0">
                <a:solidFill>
                  <a:schemeClr val="accent1"/>
                </a:solidFill>
                <a:latin typeface="+mn-lt"/>
              </a:rPr>
              <a:t>(по </a:t>
            </a:r>
            <a:r>
              <a:rPr lang="ru-RU" sz="3600" dirty="0">
                <a:solidFill>
                  <a:schemeClr val="accent1"/>
                </a:solidFill>
                <a:latin typeface="+mn-lt"/>
              </a:rPr>
              <a:t>А.П. </a:t>
            </a:r>
            <a:r>
              <a:rPr lang="ru-RU" sz="3600" dirty="0" smtClean="0">
                <a:solidFill>
                  <a:schemeClr val="accent1"/>
                </a:solidFill>
                <a:latin typeface="+mn-lt"/>
              </a:rPr>
              <a:t>Усовой)</a:t>
            </a:r>
            <a:endParaRPr lang="ru-RU" sz="3600" dirty="0">
              <a:solidFill>
                <a:schemeClr val="accent1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54912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981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428768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1"/>
                </a:solidFill>
                <a:latin typeface="+mn-lt"/>
              </a:rPr>
              <a:t>Результат </a:t>
            </a:r>
            <a:r>
              <a:rPr lang="ru-RU" sz="3600" dirty="0" smtClean="0">
                <a:solidFill>
                  <a:schemeClr val="accent1"/>
                </a:solidFill>
                <a:latin typeface="+mn-lt"/>
              </a:rPr>
              <a:t>(наблюдения </a:t>
            </a:r>
            <a:r>
              <a:rPr lang="ru-RU" sz="3600" dirty="0">
                <a:solidFill>
                  <a:schemeClr val="accent1"/>
                </a:solidFill>
                <a:latin typeface="+mn-lt"/>
              </a:rPr>
              <a:t>за </a:t>
            </a:r>
            <a:r>
              <a:rPr lang="ru-RU" sz="3600" dirty="0" smtClean="0">
                <a:solidFill>
                  <a:schemeClr val="accent1"/>
                </a:solidFill>
                <a:latin typeface="+mn-lt"/>
              </a:rPr>
              <a:t>сюжетно-ролевыми </a:t>
            </a:r>
            <a:r>
              <a:rPr lang="ru-RU" sz="3600" dirty="0" smtClean="0">
                <a:solidFill>
                  <a:schemeClr val="accent1"/>
                </a:solidFill>
                <a:latin typeface="+mn-lt"/>
              </a:rPr>
              <a:t>играми) диагностики? </a:t>
            </a:r>
            <a:endParaRPr lang="ru-RU" sz="3600" dirty="0">
              <a:solidFill>
                <a:schemeClr val="accent1"/>
              </a:solidFill>
              <a:latin typeface="+mn-lt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63641280"/>
              </p:ext>
            </p:extLst>
          </p:nvPr>
        </p:nvGraphicFramePr>
        <p:xfrm>
          <a:off x="1547664" y="227687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057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4800" dirty="0" smtClean="0">
                <a:solidFill>
                  <a:schemeClr val="accent1"/>
                </a:solidFill>
                <a:latin typeface="+mn-lt"/>
              </a:rPr>
              <a:t>Вывод</a:t>
            </a:r>
            <a:endParaRPr lang="ru-RU" sz="48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3200" dirty="0" smtClean="0"/>
              <a:t>Таким образом, опытно-практическое исследование выявило, что сюжетно-ролевая игра способствует формированию положительных взаимоотношений у детей среднего дошкольного возраста.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0878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accent2"/>
                </a:solidFill>
              </a:rPr>
              <a:t>Спасибо за внимание</a:t>
            </a:r>
            <a:endParaRPr lang="ru-RU" sz="4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35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36712"/>
            <a:ext cx="878497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6928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Объект исследования:</a:t>
            </a:r>
          </a:p>
          <a:p>
            <a:pPr marL="109728">
              <a:buClr>
                <a:schemeClr val="accent3"/>
              </a:buClr>
              <a:defRPr/>
            </a:pPr>
            <a:r>
              <a:rPr lang="ru-RU" sz="2600" dirty="0">
                <a:cs typeface="Times New Roman" panose="02020603050405020304" pitchFamily="18" charset="0"/>
              </a:rPr>
              <a:t>педагогический процесс формирования положительных взаимоотношений у  детей среднего дошкольного возраста</a:t>
            </a:r>
            <a:r>
              <a:rPr lang="ru-RU" sz="2600" dirty="0" smtClean="0">
                <a:cs typeface="Times New Roman" panose="02020603050405020304" pitchFamily="18" charset="0"/>
              </a:rPr>
              <a:t>.</a:t>
            </a:r>
          </a:p>
          <a:p>
            <a:pPr marL="109728">
              <a:buClr>
                <a:schemeClr val="accent3"/>
              </a:buClr>
              <a:defRPr/>
            </a:pPr>
            <a:endParaRPr lang="ru-RU" sz="1400" dirty="0"/>
          </a:p>
          <a:p>
            <a:pPr marL="566928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Предмет исследования:</a:t>
            </a:r>
          </a:p>
          <a:p>
            <a:pPr marL="109728">
              <a:buClr>
                <a:schemeClr val="accent3"/>
              </a:buClr>
              <a:defRPr/>
            </a:pPr>
            <a:r>
              <a:rPr lang="ru-RU" sz="2600" dirty="0">
                <a:cs typeface="Times New Roman" panose="02020603050405020304" pitchFamily="18" charset="0"/>
              </a:rPr>
              <a:t>сюжетно-ролевая игра как средство формирования положительных взаимоотношений у  детей среднего дошкольного возраста</a:t>
            </a:r>
            <a:r>
              <a:rPr lang="ru-RU" sz="2600" dirty="0" smtClean="0">
                <a:cs typeface="Times New Roman" panose="02020603050405020304" pitchFamily="18" charset="0"/>
              </a:rPr>
              <a:t>.</a:t>
            </a:r>
          </a:p>
          <a:p>
            <a:pPr marL="109728">
              <a:buClr>
                <a:schemeClr val="accent3"/>
              </a:buClr>
              <a:defRPr/>
            </a:pPr>
            <a:endParaRPr lang="ru-RU" sz="1400" dirty="0" smtClean="0"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Цель исследования: </a:t>
            </a:r>
            <a:endParaRPr lang="ru-RU" sz="2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r>
              <a:rPr lang="ru-RU" sz="2600" dirty="0">
                <a:cs typeface="Times New Roman" panose="02020603050405020304" pitchFamily="18" charset="0"/>
              </a:rPr>
              <a:t>выявить особенности формирования положительных  взаимоотношений у детей среднего дошкольного возраста в процессе сюжетно-ролевых игр.</a:t>
            </a:r>
          </a:p>
          <a:p>
            <a:pPr marL="109728">
              <a:buClr>
                <a:schemeClr val="accent3"/>
              </a:buClr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6713" y="740551"/>
            <a:ext cx="864096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6928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Задачи: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109728">
              <a:buClr>
                <a:schemeClr val="accent1">
                  <a:lumMod val="75000"/>
                </a:schemeClr>
              </a:buClr>
              <a:defRPr/>
            </a:pPr>
            <a:endParaRPr lang="ru-RU" sz="1000" b="1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109728">
              <a:buClr>
                <a:schemeClr val="accent3"/>
              </a:buClr>
              <a:defRPr/>
            </a:pPr>
            <a:r>
              <a:rPr lang="ru-RU" sz="2300" dirty="0">
                <a:cs typeface="Times New Roman" panose="02020603050405020304" pitchFamily="18" charset="0"/>
              </a:rPr>
              <a:t>1. Провести анализ проблемы формирования взаимоотношений детей в отечественной педагогике. </a:t>
            </a:r>
          </a:p>
          <a:p>
            <a:pPr marL="365760" indent="-256032">
              <a:buClr>
                <a:schemeClr val="accent3"/>
              </a:buClr>
              <a:defRPr/>
            </a:pPr>
            <a:r>
              <a:rPr lang="ru-RU" sz="2300" dirty="0">
                <a:cs typeface="Times New Roman" panose="02020603050405020304" pitchFamily="18" charset="0"/>
              </a:rPr>
              <a:t>2. Изучить особенности  сюжетно-ролевой игры у детей 4-5 лет</a:t>
            </a:r>
            <a:r>
              <a:rPr lang="ru-RU" sz="2300" dirty="0" smtClean="0">
                <a:cs typeface="Times New Roman" panose="02020603050405020304" pitchFamily="18" charset="0"/>
              </a:rPr>
              <a:t>.</a:t>
            </a:r>
            <a:endParaRPr lang="ru-RU" sz="2300" dirty="0">
              <a:cs typeface="Times New Roman" panose="02020603050405020304" pitchFamily="18" charset="0"/>
            </a:endParaRPr>
          </a:p>
          <a:p>
            <a:pPr marL="109537">
              <a:buClr>
                <a:schemeClr val="accent3"/>
              </a:buClr>
              <a:defRPr/>
            </a:pPr>
            <a:r>
              <a:rPr lang="ru-RU" sz="2300" dirty="0">
                <a:cs typeface="Times New Roman" panose="02020603050405020304" pitchFamily="18" charset="0"/>
              </a:rPr>
              <a:t>3. Изучить влияние сюжетно-ролевой игры на характер взаимоотношений детей 4-5 лет. </a:t>
            </a:r>
          </a:p>
          <a:p>
            <a:pPr marL="109728">
              <a:buClr>
                <a:schemeClr val="accent3"/>
              </a:buClr>
              <a:defRPr/>
            </a:pPr>
            <a:r>
              <a:rPr lang="ru-RU" sz="2300" dirty="0">
                <a:cs typeface="Times New Roman" panose="02020603050405020304" pitchFamily="18" charset="0"/>
              </a:rPr>
              <a:t>4. Организовать и провести опытно-практическое исследование по влиянию сюжетно - ролевой игры на формирование положительных взаимоотношений у детей 4-5 лет</a:t>
            </a:r>
            <a:r>
              <a:rPr lang="ru-RU" sz="2300" dirty="0" smtClean="0">
                <a:cs typeface="Times New Roman" panose="02020603050405020304" pitchFamily="18" charset="0"/>
              </a:rPr>
              <a:t>.</a:t>
            </a:r>
          </a:p>
          <a:p>
            <a:pPr marL="109728">
              <a:buClr>
                <a:schemeClr val="accent3"/>
              </a:buClr>
              <a:defRPr/>
            </a:pPr>
            <a:endParaRPr lang="ru-RU" sz="1000" dirty="0" smtClean="0">
              <a:cs typeface="Times New Roman" panose="02020603050405020304" pitchFamily="18" charset="0"/>
            </a:endParaRPr>
          </a:p>
          <a:p>
            <a:pPr marL="566928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Методы исследования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109728">
              <a:buClr>
                <a:schemeClr val="accent3"/>
              </a:buClr>
              <a:defRPr/>
            </a:pPr>
            <a:r>
              <a:rPr lang="ru-RU" sz="2300" dirty="0">
                <a:cs typeface="Times New Roman" panose="02020603050405020304" pitchFamily="18" charset="0"/>
              </a:rPr>
              <a:t>Анализ психолого- педагогической  литературы,   наблюдение, беседа, моделирование </a:t>
            </a:r>
          </a:p>
          <a:p>
            <a:pPr marL="109728">
              <a:buClr>
                <a:schemeClr val="accent3"/>
              </a:buClr>
              <a:defRPr/>
            </a:pPr>
            <a:r>
              <a:rPr lang="ru-RU" sz="2300" dirty="0">
                <a:cs typeface="Times New Roman" panose="02020603050405020304" pitchFamily="18" charset="0"/>
              </a:rPr>
              <a:t>(В. И. </a:t>
            </a:r>
            <a:r>
              <a:rPr lang="ru-RU" sz="2300" dirty="0" err="1">
                <a:cs typeface="Times New Roman" panose="02020603050405020304" pitchFamily="18" charset="0"/>
              </a:rPr>
              <a:t>Загвязинский</a:t>
            </a:r>
            <a:r>
              <a:rPr lang="ru-RU" sz="2300" dirty="0">
                <a:cs typeface="Times New Roman" panose="02020603050405020304" pitchFamily="18" charset="0"/>
              </a:rPr>
              <a:t>).</a:t>
            </a:r>
          </a:p>
          <a:p>
            <a:pPr marL="109728">
              <a:buClr>
                <a:schemeClr val="accent3"/>
              </a:buClr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9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9728" algn="ctr">
              <a:buClr>
                <a:schemeClr val="accent3"/>
              </a:buClr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2824"/>
          </a:xfrm>
        </p:spPr>
        <p:txBody>
          <a:bodyPr>
            <a:noAutofit/>
          </a:bodyPr>
          <a:lstStyle/>
          <a:p>
            <a:pPr marL="109728" lvl="0" algn="ctr">
              <a:spcBef>
                <a:spcPct val="20000"/>
              </a:spcBef>
              <a:defRPr/>
            </a:pPr>
            <a:r>
              <a:rPr lang="ru-RU" sz="3000" b="1" dirty="0" smtClean="0">
                <a:solidFill>
                  <a:srgbClr val="0F6FC6">
                    <a:lumMod val="75000"/>
                  </a:srgbClr>
                </a:solidFill>
                <a:ea typeface="+mn-ea"/>
                <a:cs typeface="Times New Roman" panose="02020603050405020304" pitchFamily="18" charset="0"/>
              </a:rPr>
              <a:t>Глава 1 </a:t>
            </a:r>
            <a:r>
              <a:rPr lang="ru-RU" sz="3000" b="1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Психолого-педагогические предпосылки формирования взаимоотношений детей среднего дошкольного </a:t>
            </a:r>
            <a:r>
              <a:rPr lang="ru-RU" sz="3000" b="1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возраста</a:t>
            </a:r>
            <a:endParaRPr lang="ru-RU" sz="3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98376" y="2348880"/>
            <a:ext cx="8147248" cy="39570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ru-RU" sz="2400" dirty="0" smtClean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cs typeface="Times New Roman" panose="02020603050405020304" pitchFamily="18" charset="0"/>
              </a:rPr>
              <a:t>	</a:t>
            </a:r>
            <a:r>
              <a:rPr lang="ru-RU" sz="2800" dirty="0" smtClean="0">
                <a:cs typeface="Times New Roman" panose="02020603050405020304" pitchFamily="18" charset="0"/>
              </a:rPr>
              <a:t>В </a:t>
            </a:r>
            <a:r>
              <a:rPr lang="ru-RU" sz="2800" dirty="0">
                <a:cs typeface="Times New Roman" panose="02020603050405020304" pitchFamily="18" charset="0"/>
              </a:rPr>
              <a:t>данной главе рассматриваются психологические предпосылки развития положительных взаимоотношений детей дошкольного возраста на основе этапов становления взаимоотношений детей по А.П. Усовой и М.И Лисиной.</a:t>
            </a:r>
          </a:p>
          <a:p>
            <a:pPr marL="0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78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4617B"/>
                </a:solidFill>
                <a:cs typeface="Times New Roman" panose="02020603050405020304" pitchFamily="18" charset="0"/>
              </a:rPr>
              <a:t>Этапы становления взаимоотношений детей по А.П. </a:t>
            </a:r>
            <a:r>
              <a:rPr lang="ru-RU" sz="3600" b="1" dirty="0" smtClean="0">
                <a:solidFill>
                  <a:srgbClr val="04617B"/>
                </a:solidFill>
                <a:cs typeface="Times New Roman" panose="02020603050405020304" pitchFamily="18" charset="0"/>
              </a:rPr>
              <a:t>Усовой</a:t>
            </a:r>
            <a:endParaRPr lang="ru-RU" sz="3600" dirty="0"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056160"/>
            <a:ext cx="6264696" cy="5087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60" lvl="0" indent="-256032" algn="ctr">
              <a:buClr>
                <a:srgbClr val="0BD0D9"/>
              </a:buClr>
              <a:buNone/>
              <a:defRPr/>
            </a:pPr>
            <a:r>
              <a:rPr lang="ru-RU" sz="2000" dirty="0">
                <a:solidFill>
                  <a:prstClr val="black"/>
                </a:solidFill>
                <a:cs typeface="Times New Roman" panose="02020603050405020304" pitchFamily="18" charset="0"/>
              </a:rPr>
              <a:t>1.Уровень </a:t>
            </a:r>
            <a:r>
              <a:rPr lang="ru-RU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неорганизованного поведения</a:t>
            </a:r>
            <a:endParaRPr lang="ru-RU" sz="20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47663" y="2780928"/>
            <a:ext cx="6264697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60" lvl="0" indent="-256032" algn="ctr">
              <a:buClr>
                <a:srgbClr val="0BD0D9"/>
              </a:buClr>
              <a:buNone/>
              <a:defRPr/>
            </a:pPr>
            <a:r>
              <a:rPr lang="ru-RU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2.Уровень одиночных игр</a:t>
            </a:r>
            <a:endParaRPr lang="ru-RU" sz="20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51289" y="3501008"/>
            <a:ext cx="6264697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60" lvl="0" indent="-256032" algn="ctr">
              <a:buClr>
                <a:srgbClr val="0BD0D9"/>
              </a:buClr>
              <a:buNone/>
              <a:defRPr/>
            </a:pPr>
            <a:r>
              <a:rPr lang="ru-RU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3.Уровень игр рядом</a:t>
            </a:r>
            <a:endParaRPr lang="ru-RU" sz="20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7663" y="4293096"/>
            <a:ext cx="6264698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60" lvl="0" indent="-256032" algn="ctr">
              <a:buClr>
                <a:srgbClr val="0BD0D9"/>
              </a:buClr>
              <a:buNone/>
              <a:defRPr/>
            </a:pPr>
            <a:r>
              <a:rPr lang="ru-RU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4.Уровень кратковременного общения</a:t>
            </a:r>
            <a:endParaRPr lang="ru-RU" sz="20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7663" y="5017934"/>
            <a:ext cx="6264698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60" lvl="0" indent="-256032" algn="ctr">
              <a:buClr>
                <a:srgbClr val="0BD0D9"/>
              </a:buClr>
              <a:buNone/>
              <a:defRPr/>
            </a:pPr>
            <a:r>
              <a:rPr lang="ru-RU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5.Уровень длительного общения</a:t>
            </a:r>
            <a:endParaRPr lang="ru-RU" sz="20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7663" y="5805264"/>
            <a:ext cx="6268324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60" lvl="0" indent="-256032" algn="ctr">
              <a:buClr>
                <a:srgbClr val="0BD0D9"/>
              </a:buClr>
              <a:buNone/>
              <a:defRPr/>
            </a:pPr>
            <a:r>
              <a:rPr lang="ru-RU" sz="20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6.Уровень постоянного взаимодействия на основе общих интересов</a:t>
            </a:r>
            <a:endParaRPr lang="ru-RU" sz="20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73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800200"/>
          </a:xfrm>
        </p:spPr>
        <p:txBody>
          <a:bodyPr>
            <a:noAutofit/>
          </a:bodyPr>
          <a:lstStyle/>
          <a:p>
            <a:pPr marL="109728"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F6FC6">
                    <a:lumMod val="75000"/>
                  </a:srgbClr>
                </a:solidFill>
                <a:ea typeface="+mn-ea"/>
                <a:cs typeface="Times New Roman" panose="02020603050405020304" pitchFamily="18" charset="0"/>
              </a:rPr>
              <a:t> Глава 2</a:t>
            </a:r>
            <a:r>
              <a:rPr lang="ru-RU" sz="3200" b="1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Роль сюжетно-ролевой игры в формирование взаимоотношении детей среднего дошкольного </a:t>
            </a:r>
            <a:r>
              <a:rPr lang="ru-RU" sz="3200" b="1" dirty="0" smtClean="0">
                <a:solidFill>
                  <a:prstClr val="black"/>
                </a:solidFill>
                <a:ea typeface="+mn-ea"/>
                <a:cs typeface="Times New Roman" panose="02020603050405020304" pitchFamily="18" charset="0"/>
              </a:rPr>
              <a:t>возраста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cs typeface="Times New Roman" panose="02020603050405020304" pitchFamily="18" charset="0"/>
              </a:rPr>
              <a:t>	В данной главе раскрываются структурные компоненты сюжетно - ролевой игры, этапы ее развития, а также значение совместной игровой деятельности в формирование взаимоотношений детей в игре.</a:t>
            </a:r>
            <a:endParaRPr 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99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124745"/>
            <a:ext cx="7762056" cy="5184576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Сюжетно – ролевая игра </a:t>
            </a:r>
            <a:endParaRPr lang="ru-RU" sz="4000" b="1" dirty="0" smtClean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ru-RU" sz="3600" dirty="0" smtClean="0">
                <a:cs typeface="Times New Roman" panose="02020603050405020304" pitchFamily="18" charset="0"/>
              </a:rPr>
              <a:t>– </a:t>
            </a:r>
            <a:r>
              <a:rPr lang="ru-RU" sz="3600" dirty="0">
                <a:cs typeface="Times New Roman" panose="02020603050405020304" pitchFamily="18" charset="0"/>
              </a:rPr>
              <a:t>это ориентировочная (условная) деятельность: действия в ней связаны с предметами заместителями, и ребенок принимает их условно за настоящее. </a:t>
            </a:r>
            <a:r>
              <a:rPr lang="ru-RU" sz="3600" dirty="0" smtClean="0">
                <a:cs typeface="Times New Roman" panose="02020603050405020304" pitchFamily="18" charset="0"/>
              </a:rPr>
              <a:t>(Д.Б. </a:t>
            </a:r>
            <a:r>
              <a:rPr lang="ru-RU" sz="3600" dirty="0" err="1" smtClean="0">
                <a:cs typeface="Times New Roman" panose="02020603050405020304" pitchFamily="18" charset="0"/>
              </a:rPr>
              <a:t>Эльконин</a:t>
            </a:r>
            <a:r>
              <a:rPr lang="ru-RU" sz="3600" dirty="0" smtClean="0">
                <a:cs typeface="Times New Roman" panose="02020603050405020304" pitchFamily="18" charset="0"/>
              </a:rPr>
              <a:t>) </a:t>
            </a:r>
            <a:endParaRPr lang="ru-RU" sz="3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51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Структурные  компоненты сюжетно-ролевой игры по Д.Б.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Эльконину</a:t>
            </a:r>
            <a:endParaRPr lang="ru-RU" sz="3600" dirty="0"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54217" y="2276872"/>
            <a:ext cx="3087057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>
                <a:solidFill>
                  <a:schemeClr val="tx1"/>
                </a:solidFill>
              </a:rPr>
              <a:t>сюжет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79461" y="2901179"/>
            <a:ext cx="4032448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60" lvl="0" indent="-256032" algn="ctr">
              <a:buClr>
                <a:srgbClr val="0BD0D9"/>
              </a:buClr>
              <a:buNone/>
              <a:defRPr/>
            </a:pPr>
            <a:r>
              <a:rPr lang="ru-RU" sz="2400" dirty="0">
                <a:solidFill>
                  <a:schemeClr val="tx1"/>
                </a:solidFill>
              </a:rPr>
              <a:t>содержание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3573016"/>
            <a:ext cx="6768752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60" lvl="0" indent="-256032" algn="ctr">
              <a:buClr>
                <a:srgbClr val="0BD0D9"/>
              </a:buClr>
              <a:buNone/>
              <a:defRPr/>
            </a:pPr>
            <a:r>
              <a:rPr lang="ru-RU" sz="2400" dirty="0">
                <a:solidFill>
                  <a:schemeClr val="tx1"/>
                </a:solidFill>
              </a:rPr>
              <a:t>роль и правила, на которых она основывается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54217" y="4239452"/>
            <a:ext cx="3087057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60" lvl="0" indent="-256032" algn="ctr">
              <a:buClr>
                <a:srgbClr val="0BD0D9"/>
              </a:buClr>
              <a:buNone/>
              <a:defRPr/>
            </a:pPr>
            <a:r>
              <a:rPr lang="ru-RU" sz="2400" dirty="0">
                <a:solidFill>
                  <a:schemeClr val="tx1"/>
                </a:solidFill>
              </a:rPr>
              <a:t>игровые действия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53743"/>
            <a:ext cx="6768752" cy="7466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60" lvl="0" indent="-256032" algn="ctr">
              <a:buClr>
                <a:srgbClr val="0BD0D9"/>
              </a:buClr>
              <a:buNone/>
              <a:defRPr/>
            </a:pPr>
            <a:r>
              <a:rPr lang="ru-RU" sz="2400" dirty="0">
                <a:solidFill>
                  <a:schemeClr val="tx1"/>
                </a:solidFill>
              </a:rPr>
              <a:t>игровое употребление предметов (замещение)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5877272"/>
            <a:ext cx="6768752" cy="72007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5760" lvl="0" indent="-256032" algn="ctr">
              <a:buClr>
                <a:srgbClr val="0BD0D9"/>
              </a:buClr>
              <a:buNone/>
              <a:defRPr/>
            </a:pPr>
            <a:r>
              <a:rPr lang="ru-RU" sz="2400" dirty="0">
                <a:solidFill>
                  <a:schemeClr val="tx1"/>
                </a:solidFill>
              </a:rPr>
              <a:t>реальные (партнерские) отношения между играющими детьми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4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Э</a:t>
            </a:r>
            <a:r>
              <a:rPr lang="ru-RU" sz="4000" b="1" dirty="0" smtClean="0"/>
              <a:t>тапы </a:t>
            </a:r>
            <a:r>
              <a:rPr lang="ru-RU" sz="4000" b="1" dirty="0"/>
              <a:t>развития сюжетно-ролевой </a:t>
            </a:r>
            <a:r>
              <a:rPr lang="ru-RU" sz="4000" b="1" dirty="0" smtClean="0"/>
              <a:t>игры по </a:t>
            </a:r>
            <a:r>
              <a:rPr lang="ru-RU" sz="4000" b="1" dirty="0" err="1" smtClean="0"/>
              <a:t>Д.Б.Эльконину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	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21202" y="3224808"/>
            <a:ext cx="4878288" cy="5642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solidFill>
                  <a:schemeClr val="tx1"/>
                </a:solidFill>
              </a:rPr>
              <a:t>отобразительная</a:t>
            </a:r>
            <a:r>
              <a:rPr lang="ru-RU" sz="2800" dirty="0">
                <a:solidFill>
                  <a:schemeClr val="tx1"/>
                </a:solidFill>
              </a:rPr>
              <a:t> игра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32856" y="2371636"/>
            <a:ext cx="4878288" cy="55330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ознакомительная игра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32856" y="4130250"/>
            <a:ext cx="4878288" cy="5948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сюжетно-</a:t>
            </a:r>
            <a:r>
              <a:rPr lang="ru-RU" sz="2800" dirty="0" err="1">
                <a:solidFill>
                  <a:schemeClr val="tx1"/>
                </a:solidFill>
              </a:rPr>
              <a:t>отобразительная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16902" y="5013176"/>
            <a:ext cx="4878288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сюжетно-ролевая игра</a:t>
            </a:r>
          </a:p>
        </p:txBody>
      </p:sp>
    </p:spTree>
    <p:extLst>
      <p:ext uri="{BB962C8B-B14F-4D97-AF65-F5344CB8AC3E}">
        <p14:creationId xmlns:p14="http://schemas.microsoft.com/office/powerpoint/2010/main" val="125588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00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816</TotalTime>
  <Words>446</Words>
  <Application>Microsoft Office PowerPoint</Application>
  <PresentationFormat>Экран (4:3)</PresentationFormat>
  <Paragraphs>86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Презентация PowerPoint</vt:lpstr>
      <vt:lpstr>Презентация PowerPoint</vt:lpstr>
      <vt:lpstr>Презентация PowerPoint</vt:lpstr>
      <vt:lpstr>Глава 1 Психолого-педагогические предпосылки формирования взаимоотношений детей среднего дошкольного возраста</vt:lpstr>
      <vt:lpstr>Этапы становления взаимоотношений детей по А.П. Усовой</vt:lpstr>
      <vt:lpstr> Глава 2 Роль сюжетно-ролевой игры в формирование взаимоотношении детей среднего дошкольного возраста</vt:lpstr>
      <vt:lpstr>Презентация PowerPoint</vt:lpstr>
      <vt:lpstr>Структурные  компоненты сюжетно-ролевой игры по Д.Б. Эльконину</vt:lpstr>
      <vt:lpstr>Этапы развития сюжетно-ролевой игры по Д.Б.Эльконину</vt:lpstr>
      <vt:lpstr>Глава 3 Опытно-практическое исследование формирования положительных взаимоотношений у детей среднего дошкольного возраста через сюжетно-ролевую игру</vt:lpstr>
      <vt:lpstr>Критерии уровня сформированности взаимоотношений у детей </vt:lpstr>
      <vt:lpstr>Показатели взаимоотношений детей</vt:lpstr>
      <vt:lpstr> Уровень сформированности взаимоотношений (по А. П. Усовой)</vt:lpstr>
      <vt:lpstr>Уровень сформированности взаимоотношений (по А.П. Усовой)</vt:lpstr>
      <vt:lpstr>Уровень сформированности взаимоотношений (по А. П. Усовой)</vt:lpstr>
      <vt:lpstr>  Уровень сформированности взаимоотношений (по А.П. Усовой)</vt:lpstr>
      <vt:lpstr>Результат (наблюдения за сюжетно-ролевыми играми) диагностики? </vt:lpstr>
      <vt:lpstr> Вывод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11</dc:creator>
  <cp:lastModifiedBy>11</cp:lastModifiedBy>
  <cp:revision>47</cp:revision>
  <dcterms:created xsi:type="dcterms:W3CDTF">2015-05-18T18:42:36Z</dcterms:created>
  <dcterms:modified xsi:type="dcterms:W3CDTF">2015-05-21T10:28:49Z</dcterms:modified>
</cp:coreProperties>
</file>