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9" r:id="rId5"/>
    <p:sldId id="258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02" autoAdjust="0"/>
    <p:restoredTop sz="94660"/>
  </p:normalViewPr>
  <p:slideViewPr>
    <p:cSldViewPr>
      <p:cViewPr varScale="1">
        <p:scale>
          <a:sx n="64" d="100"/>
          <a:sy n="64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3717032"/>
            <a:ext cx="4968552" cy="233412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00F1-3370-4E18-8C14-8EE14E31FA46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BB57-F7BF-40F0-8359-D483DD3392A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1895476"/>
          </a:xfrm>
          <a:prstGeom prst="rect">
            <a:avLst/>
          </a:prstGeom>
          <a:noFill/>
        </p:spPr>
      </p:pic>
      <p:pic>
        <p:nvPicPr>
          <p:cNvPr id="12292" name="Picture 4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0"/>
            <a:ext cx="4762500" cy="1895476"/>
          </a:xfrm>
          <a:prstGeom prst="rect">
            <a:avLst/>
          </a:prstGeom>
          <a:noFill/>
        </p:spPr>
      </p:pic>
      <p:pic>
        <p:nvPicPr>
          <p:cNvPr id="12294" name="Picture 6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9174"/>
            <a:ext cx="4762500" cy="2028826"/>
          </a:xfrm>
          <a:prstGeom prst="rect">
            <a:avLst/>
          </a:prstGeom>
          <a:noFill/>
        </p:spPr>
      </p:pic>
      <p:pic>
        <p:nvPicPr>
          <p:cNvPr id="12300" name="Picture 12" descr="http://kid-info.ru/wp-content/uploads/2012/10/kak-nauchit-rebenka-risovat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428736"/>
            <a:ext cx="2962588" cy="2203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302" name="Picture 14" descr="http://shkolazhizni.ru/img/content/i111/111865_or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428736"/>
            <a:ext cx="3011048" cy="21416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Овал 16"/>
          <p:cNvSpPr/>
          <p:nvPr userDrawn="1"/>
        </p:nvSpPr>
        <p:spPr>
          <a:xfrm>
            <a:off x="285720" y="3714752"/>
            <a:ext cx="324948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04" name="Picture 16" descr="http://skarvit.ru/wp-content/uploads/2013/06/originnal_18322caffafb8d77c388c2a96f389d3b.jp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3714752"/>
            <a:ext cx="3170066" cy="2107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6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829174"/>
            <a:ext cx="4762500" cy="2028826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 userDrawn="1"/>
        </p:nvSpPr>
        <p:spPr>
          <a:xfrm>
            <a:off x="331912" y="1438260"/>
            <a:ext cx="324948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 userDrawn="1"/>
        </p:nvSpPr>
        <p:spPr>
          <a:xfrm>
            <a:off x="5572132" y="1357298"/>
            <a:ext cx="3249480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8" name="Picture 10" descr="http://www.r46.ru/images/festival_logo.pn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1643050"/>
            <a:ext cx="2489696" cy="254850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400F1-3370-4E18-8C14-8EE14E31FA46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BB57-F7BF-40F0-8359-D483DD3392A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22" name="Picture 2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62500" cy="1895476"/>
          </a:xfrm>
          <a:prstGeom prst="rect">
            <a:avLst/>
          </a:prstGeom>
          <a:noFill/>
        </p:spPr>
      </p:pic>
      <p:pic>
        <p:nvPicPr>
          <p:cNvPr id="5124" name="Picture 4" descr="брызги краски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0"/>
            <a:ext cx="4762500" cy="1895476"/>
          </a:xfrm>
          <a:prstGeom prst="rect">
            <a:avLst/>
          </a:prstGeom>
          <a:noFill/>
        </p:spPr>
      </p:pic>
      <p:pic>
        <p:nvPicPr>
          <p:cNvPr id="5126" name="Picture 6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29174"/>
            <a:ext cx="4762500" cy="2028826"/>
          </a:xfrm>
          <a:prstGeom prst="rect">
            <a:avLst/>
          </a:prstGeom>
          <a:noFill/>
        </p:spPr>
      </p:pic>
      <p:pic>
        <p:nvPicPr>
          <p:cNvPr id="5128" name="Picture 8" descr="брызги краски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4829174"/>
            <a:ext cx="4762500" cy="2028826"/>
          </a:xfrm>
          <a:prstGeom prst="rect">
            <a:avLst/>
          </a:prstGeom>
          <a:noFill/>
        </p:spPr>
      </p:pic>
      <p:pic>
        <p:nvPicPr>
          <p:cNvPr id="5130" name="Picture 10" descr="политра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4293096"/>
            <a:ext cx="2016224" cy="203659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400F1-3370-4E18-8C14-8EE14E31FA46}" type="datetimeFigureOut">
              <a:rPr lang="ru-RU" smtClean="0"/>
              <a:pPr/>
              <a:t>02.07.2015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BB57-F7BF-40F0-8359-D483DD3392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39952" y="2857496"/>
            <a:ext cx="47525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C00000"/>
              </a:solidFill>
              <a:latin typeface="Georg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</a:rPr>
              <a:t>Развивающая предметно-пространственная среда в соответствии с ФГОС. Перспективы развития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785794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F0"/>
                </a:solidFill>
              </a:rPr>
              <a:t>6) Безопасность предметно-пространственной среды </a:t>
            </a:r>
          </a:p>
          <a:p>
            <a:pPr algn="just"/>
            <a:r>
              <a:rPr lang="ru-RU" dirty="0" smtClean="0"/>
              <a:t>предполагает соответствие всех ее элементов требованиям по обеспечению надежности и безопасности их использования.</a:t>
            </a:r>
            <a:endParaRPr lang="ru-RU" dirty="0"/>
          </a:p>
        </p:txBody>
      </p:sp>
      <p:pic>
        <p:nvPicPr>
          <p:cNvPr id="3" name="Рисунок 2" descr="_MG_9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143116"/>
            <a:ext cx="5464975" cy="3643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80778"/>
            <a:ext cx="785818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Принципы построения развивающей среды</a:t>
            </a:r>
          </a:p>
          <a:p>
            <a:pPr algn="ctr"/>
            <a:endParaRPr lang="ru-RU" sz="2000" b="1" dirty="0" smtClean="0">
              <a:solidFill>
                <a:srgbClr val="00B0F0"/>
              </a:solidFill>
            </a:endParaRPr>
          </a:p>
          <a:p>
            <a:pPr lvl="0" fontAlgn="base">
              <a:buFont typeface="Arial" pitchFamily="34" charset="0"/>
              <a:buChar char="•"/>
            </a:pPr>
            <a:r>
              <a:rPr lang="ru-RU" dirty="0" smtClean="0"/>
              <a:t>	</a:t>
            </a:r>
            <a:r>
              <a:rPr lang="ru-RU" b="1" dirty="0" smtClean="0"/>
              <a:t>принцип дистанции, позиции при взаимодействии;</a:t>
            </a:r>
          </a:p>
          <a:p>
            <a:pPr lvl="0" fontAlgn="base">
              <a:buFont typeface="Arial" pitchFamily="34" charset="0"/>
              <a:buChar char="•"/>
            </a:pPr>
            <a:endParaRPr lang="ru-RU" b="1" dirty="0" smtClean="0"/>
          </a:p>
          <a:p>
            <a:pPr lvl="0" fontAlgn="base">
              <a:buFont typeface="Arial" pitchFamily="34" charset="0"/>
              <a:buChar char="•"/>
            </a:pPr>
            <a:r>
              <a:rPr lang="ru-RU" b="1" dirty="0" smtClean="0"/>
              <a:t>	принцип активности, самостоятельности, творчества;</a:t>
            </a:r>
          </a:p>
          <a:p>
            <a:pPr lvl="0" fontAlgn="base">
              <a:buFont typeface="Arial" pitchFamily="34" charset="0"/>
              <a:buChar char="•"/>
            </a:pPr>
            <a:endParaRPr lang="ru-RU" b="1" dirty="0" smtClean="0"/>
          </a:p>
          <a:p>
            <a:pPr lvl="0" fontAlgn="base">
              <a:buFont typeface="Arial" pitchFamily="34" charset="0"/>
              <a:buChar char="•"/>
            </a:pPr>
            <a:r>
              <a:rPr lang="ru-RU" b="1" dirty="0" smtClean="0"/>
              <a:t>	принцип стабильности, динамичности;</a:t>
            </a:r>
          </a:p>
          <a:p>
            <a:pPr lvl="0" fontAlgn="base">
              <a:buFont typeface="Arial" pitchFamily="34" charset="0"/>
              <a:buChar char="•"/>
            </a:pPr>
            <a:endParaRPr lang="ru-RU" b="1" dirty="0" smtClean="0"/>
          </a:p>
          <a:p>
            <a:pPr lvl="0" fontAlgn="base">
              <a:buFont typeface="Arial" pitchFamily="34" charset="0"/>
              <a:buChar char="•"/>
            </a:pPr>
            <a:r>
              <a:rPr lang="ru-RU" b="1" dirty="0" smtClean="0"/>
              <a:t>	принцип комплексирования и гибкого зонирования;</a:t>
            </a:r>
          </a:p>
          <a:p>
            <a:pPr lvl="0" fontAlgn="base">
              <a:buFont typeface="Arial" pitchFamily="34" charset="0"/>
              <a:buChar char="•"/>
            </a:pPr>
            <a:endParaRPr lang="ru-RU" b="1" dirty="0" smtClean="0"/>
          </a:p>
          <a:p>
            <a:pPr lvl="0" fontAlgn="base">
              <a:buFont typeface="Arial" pitchFamily="34" charset="0"/>
              <a:buChar char="•"/>
            </a:pPr>
            <a:r>
              <a:rPr lang="ru-RU" b="1" dirty="0" smtClean="0"/>
              <a:t>	принцип эмоциогенности среды, индивидуальной комфортности и 	эмоционального благополучия каждого ребёнка и взрослого;</a:t>
            </a:r>
          </a:p>
          <a:p>
            <a:pPr lvl="0" fontAlgn="base">
              <a:buFont typeface="Arial" pitchFamily="34" charset="0"/>
              <a:buChar char="•"/>
            </a:pPr>
            <a:endParaRPr lang="ru-RU" b="1" dirty="0" smtClean="0"/>
          </a:p>
          <a:p>
            <a:pPr lvl="0" fontAlgn="base">
              <a:buFont typeface="Arial" pitchFamily="34" charset="0"/>
              <a:buChar char="•"/>
            </a:pPr>
            <a:r>
              <a:rPr lang="ru-RU" b="1" dirty="0" smtClean="0"/>
              <a:t>	принцип сочетания привычных и неординарных элементов в эстетической организации среды;</a:t>
            </a:r>
          </a:p>
          <a:p>
            <a:pPr lvl="0" fontAlgn="base">
              <a:buFont typeface="Arial" pitchFamily="34" charset="0"/>
              <a:buChar char="•"/>
            </a:pPr>
            <a:endParaRPr lang="ru-RU" b="1" dirty="0" smtClean="0"/>
          </a:p>
          <a:p>
            <a:pPr lvl="0" fontAlgn="base">
              <a:buFont typeface="Arial" pitchFamily="34" charset="0"/>
              <a:buChar char="•"/>
            </a:pPr>
            <a:r>
              <a:rPr lang="ru-RU" b="1" dirty="0" smtClean="0"/>
              <a:t>	принцип открытости – закрытости;</a:t>
            </a:r>
          </a:p>
          <a:p>
            <a:pPr lvl="0" fontAlgn="base">
              <a:buFont typeface="Arial" pitchFamily="34" charset="0"/>
              <a:buChar char="•"/>
            </a:pPr>
            <a:endParaRPr lang="ru-RU" b="1" dirty="0" smtClean="0"/>
          </a:p>
          <a:p>
            <a:pPr lvl="0" fontAlgn="base">
              <a:buFont typeface="Arial" pitchFamily="34" charset="0"/>
              <a:buChar char="•"/>
            </a:pPr>
            <a:r>
              <a:rPr lang="ru-RU" b="1" dirty="0" smtClean="0"/>
              <a:t>	принцип учёта половых и возрастных различий детей.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71480"/>
            <a:ext cx="78581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 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42910" y="571480"/>
            <a:ext cx="835824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Times New Roman" pitchFamily="18" charset="0"/>
              </a:rPr>
              <a:t>Варианты построения развивающей среды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Зонирование пространства осуществляется мобильными средствами – расстановкой мебели и оборудования.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Использование помещения раздевалки.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Один из основных факторов, определяющих возможность реализации принципа активности – создание игровой среды, обеспечивающей ребёнку возможность двигаться.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фото детского сада\_MG_92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71678"/>
            <a:ext cx="4861450" cy="30071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71480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B0F0"/>
                </a:solidFill>
                <a:cs typeface="Times New Roman" pitchFamily="18" charset="0"/>
              </a:rPr>
              <a:t>Основной задачей раннего развития ребенка в 2-3 года является  развитие сенсорики, мелкой моторики и координации движений. </a:t>
            </a:r>
            <a:endParaRPr lang="ru-RU" sz="2400" b="1" dirty="0">
              <a:solidFill>
                <a:srgbClr val="00B0F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фото детского сада\_MG_9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356288" cy="41434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0"/>
            <a:ext cx="371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Приобщение детей к истокам русской народной культуры</a:t>
            </a:r>
            <a:endParaRPr lang="ru-RU" sz="2800" b="1" dirty="0">
              <a:solidFill>
                <a:srgbClr val="00B0F0"/>
              </a:solidFill>
            </a:endParaRPr>
          </a:p>
        </p:txBody>
      </p:sp>
      <p:pic>
        <p:nvPicPr>
          <p:cNvPr id="3075" name="Picture 3" descr="F:\фото детского сада\_MG_9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2500306"/>
            <a:ext cx="5143536" cy="342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571480"/>
            <a:ext cx="45005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F0"/>
                </a:solidFill>
              </a:rPr>
              <a:t>Формирование    интереса    у     детей    и    родителей   к     семье, и ее    истории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фото детского сада\_MG_92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92950"/>
            <a:ext cx="3357586" cy="503637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572000" y="1142984"/>
            <a:ext cx="4143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Отличительная особенность  подготовительной к школе  группы наличие центра экспериментирования 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фото детского сада\_MG_9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928934"/>
            <a:ext cx="5965041" cy="34766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868" y="1214423"/>
            <a:ext cx="5072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Двигательная активность -  основа формирования физкультурно -  оздоровительной деятельности 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3"/>
          <p:cNvSpPr txBox="1">
            <a:spLocks/>
          </p:cNvSpPr>
          <p:nvPr/>
        </p:nvSpPr>
        <p:spPr>
          <a:xfrm>
            <a:off x="142844" y="357166"/>
            <a:ext cx="8429684" cy="501675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rgbClr val="00B0F0"/>
                </a:solidFill>
              </a:rPr>
              <a:t>ФГОС</a:t>
            </a:r>
          </a:p>
          <a:p>
            <a:endParaRPr lang="ru-RU" sz="2400" b="1" dirty="0" smtClean="0">
              <a:solidFill>
                <a:srgbClr val="00B0F0"/>
              </a:solidFill>
            </a:endParaRPr>
          </a:p>
          <a:p>
            <a:r>
              <a:rPr lang="ru-RU" sz="2400" b="1" dirty="0" smtClean="0">
                <a:solidFill>
                  <a:srgbClr val="00B0F0"/>
                </a:solidFill>
              </a:rPr>
              <a:t>3.3.1</a:t>
            </a:r>
            <a:r>
              <a:rPr lang="ru-RU" sz="2800" b="1" dirty="0" smtClean="0">
                <a:solidFill>
                  <a:srgbClr val="00B0F0"/>
                </a:solidFill>
              </a:rPr>
              <a:t>  Развивающая предметно-пространственная среда </a:t>
            </a:r>
            <a:r>
              <a:rPr lang="ru-RU" sz="2400" dirty="0" smtClean="0">
                <a:solidFill>
                  <a:srgbClr val="00B0F0"/>
                </a:solidFill>
              </a:rPr>
              <a:t>- </a:t>
            </a:r>
            <a:r>
              <a:rPr lang="ru-RU" sz="2400" dirty="0" smtClean="0"/>
              <a:t> обеспечивает максимальную реализацию образовательного потенциала пространства Организации, Группы, а также территории, прилегающей к Организации или находящейся на небольшом удалении, приспособленной для реализации Программы (далее - участок), материалов, оборудования и инвентаря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3"/>
          <p:cNvSpPr txBox="1">
            <a:spLocks/>
          </p:cNvSpPr>
          <p:nvPr/>
        </p:nvSpPr>
        <p:spPr>
          <a:xfrm>
            <a:off x="142844" y="357166"/>
            <a:ext cx="8429684" cy="574926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rgbClr val="00B0F0"/>
                </a:solidFill>
              </a:rPr>
              <a:t>ФГОС</a:t>
            </a:r>
          </a:p>
          <a:p>
            <a:pPr lvl="0" algn="ctr">
              <a:spcBef>
                <a:spcPct val="20000"/>
              </a:spcBef>
              <a:defRPr/>
            </a:pPr>
            <a:endParaRPr lang="ru-RU" sz="4800" b="1" dirty="0" smtClean="0">
              <a:solidFill>
                <a:srgbClr val="00B0F0"/>
              </a:solidFill>
            </a:endParaRPr>
          </a:p>
          <a:p>
            <a:r>
              <a:rPr lang="ru-RU" sz="1600" b="1" dirty="0" smtClean="0">
                <a:solidFill>
                  <a:srgbClr val="00B0F0"/>
                </a:solidFill>
              </a:rPr>
              <a:t>3.3.2</a:t>
            </a:r>
            <a:r>
              <a:rPr lang="ru-RU" sz="1600" dirty="0" smtClean="0"/>
              <a:t>. </a:t>
            </a:r>
            <a:r>
              <a:rPr lang="ru-RU" b="1" dirty="0" smtClean="0">
                <a:solidFill>
                  <a:srgbClr val="00B0F0"/>
                </a:solidFill>
              </a:rPr>
              <a:t>Развивающая предметно-пространственная среда</a:t>
            </a:r>
            <a:r>
              <a:rPr lang="ru-RU" sz="1600" b="1" dirty="0" smtClean="0"/>
              <a:t> </a:t>
            </a:r>
            <a:r>
              <a:rPr lang="ru-RU" sz="1600" dirty="0" smtClean="0"/>
              <a:t>должна обеспечивать возможность общения и совместной деятельности детей (в том числе детей разного возраста) и взрослых, двигательной активности детей, а также возможности для уединения.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b="1" dirty="0" smtClean="0">
                <a:solidFill>
                  <a:srgbClr val="00B0F0"/>
                </a:solidFill>
              </a:rPr>
              <a:t>3.3.3. Развивающая предметно-пространственная среда</a:t>
            </a:r>
            <a:r>
              <a:rPr lang="ru-RU" sz="1600" dirty="0" smtClean="0"/>
              <a:t> должна обеспечивать:</a:t>
            </a:r>
          </a:p>
          <a:p>
            <a:r>
              <a:rPr lang="ru-RU" sz="1600" dirty="0" smtClean="0"/>
              <a:t>реализацию различных образовательных программ;</a:t>
            </a:r>
          </a:p>
          <a:p>
            <a:r>
              <a:rPr lang="ru-RU" sz="1600" dirty="0" smtClean="0"/>
              <a:t>в случае организации инклюзивного образования - необходимые для него условия;</a:t>
            </a:r>
          </a:p>
          <a:p>
            <a:r>
              <a:rPr lang="ru-RU" sz="1600" dirty="0" smtClean="0"/>
              <a:t>учет национально-культурных, климатических условий, в которых осуществляется образовательная деятельность; учет возрастных особенностей детей.</a:t>
            </a:r>
          </a:p>
          <a:p>
            <a:endParaRPr lang="ru-RU" sz="1600" dirty="0" smtClean="0"/>
          </a:p>
          <a:p>
            <a:r>
              <a:rPr lang="ru-RU" b="1" dirty="0" smtClean="0">
                <a:solidFill>
                  <a:srgbClr val="00B0F0"/>
                </a:solidFill>
              </a:rPr>
              <a:t>3.3.4. Развивающая предметно-пространственная среда</a:t>
            </a:r>
            <a:r>
              <a:rPr lang="ru-RU" sz="1600" dirty="0" smtClean="0"/>
              <a:t> должна быть содержательно-насыщенной, трансформируемой, полифункциональной, вариативной, доступной и безопасной.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3"/>
          <p:cNvSpPr txBox="1">
            <a:spLocks/>
          </p:cNvSpPr>
          <p:nvPr/>
        </p:nvSpPr>
        <p:spPr>
          <a:xfrm>
            <a:off x="357158" y="428604"/>
            <a:ext cx="8429684" cy="541071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rgbClr val="00B0F0"/>
                </a:solidFill>
              </a:rPr>
              <a:t>ФГОС</a:t>
            </a:r>
          </a:p>
          <a:p>
            <a:pPr lvl="0" algn="just">
              <a:spcBef>
                <a:spcPct val="20000"/>
              </a:spcBef>
              <a:defRPr/>
            </a:pPr>
            <a:endParaRPr lang="ru-RU" sz="2400" b="1" dirty="0" smtClean="0">
              <a:solidFill>
                <a:srgbClr val="00B0F0"/>
              </a:solidFill>
            </a:endParaRPr>
          </a:p>
          <a:p>
            <a:pPr lvl="0" algn="just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B0F0"/>
                </a:solidFill>
              </a:rPr>
              <a:t>3.6.3 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Развивающая предметно-пространственная среда </a:t>
            </a:r>
            <a:r>
              <a:rPr lang="ru-RU" sz="2000" dirty="0" smtClean="0"/>
              <a:t>- часть образовательной среды, представленная специально организованным пространством (помещениями, участком и т.п.), материалами, оборудованием и инвентарем для развития детей дошкольного возраста в соответствии с особенностями каждого возрастного этапа, охраны и укрепления их здоровья, учета особенностей и коррекции недостатков их развития, приобретение обновляемых образовательных ресурсов, в том числе расходных материалов, подписки на актуализацию электронных ресурсов, подписки на техническое сопровождение деятельности средств обучения и воспитания, спортивного, оздоровительного оборудования, инвентаря, оплату услуг связи, в том числе расходов, связанных с подключением к информационно-телекоммуникационной сети Интернет.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428604"/>
            <a:ext cx="821537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00B0F0"/>
                </a:solidFill>
              </a:rPr>
              <a:t>ФГОС</a:t>
            </a:r>
          </a:p>
          <a:p>
            <a:pPr lvl="0" algn="ctr"/>
            <a:endParaRPr lang="ru-RU" sz="4400" b="1" dirty="0" smtClean="0">
              <a:solidFill>
                <a:srgbClr val="00B0F0"/>
              </a:solidFill>
            </a:endParaRPr>
          </a:p>
          <a:p>
            <a:r>
              <a:rPr lang="ru-RU" sz="2000" b="1" dirty="0" smtClean="0">
                <a:solidFill>
                  <a:srgbClr val="00B0F0"/>
                </a:solidFill>
              </a:rPr>
              <a:t>3.3.4. Развивающая предметно-пространственная среда</a:t>
            </a:r>
            <a:r>
              <a:rPr lang="ru-RU" sz="2000" dirty="0" smtClean="0"/>
              <a:t> </a:t>
            </a:r>
            <a:r>
              <a:rPr lang="ru-RU" dirty="0" smtClean="0"/>
              <a:t>должна быть</a:t>
            </a:r>
          </a:p>
          <a:p>
            <a:r>
              <a:rPr lang="ru-RU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Содержательно-насыщенной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Трансформируемой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Полифункциональной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Вариативной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Доступной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Безопасной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428604"/>
            <a:ext cx="821537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1) Насыщенность среды </a:t>
            </a:r>
            <a:r>
              <a:rPr lang="ru-RU" sz="1600" dirty="0" smtClean="0"/>
              <a:t>должна соответствовать возрастным возможностям детей и содержанию Программы.</a:t>
            </a:r>
          </a:p>
          <a:p>
            <a:r>
              <a:rPr lang="ru-RU" sz="1600" dirty="0" smtClean="0"/>
              <a:t>Образовательное пространство должно быть оснащено средствами обучения и воспитания (в том числе техническими), соответствующими материалами, в том числе расходным игровым, спортивным, оздоровительным оборудованием, инвентарем (в соответствии со спецификой Программы).</a:t>
            </a:r>
          </a:p>
          <a:p>
            <a:r>
              <a:rPr lang="ru-RU" sz="1600" dirty="0" smtClean="0"/>
              <a:t>Организация образовательного пространства и разнообразие материалов, оборудования и инвентаря (в здании и на участке) должны обеспечивать:</a:t>
            </a:r>
          </a:p>
          <a:p>
            <a:r>
              <a:rPr lang="ru-RU" sz="1600" dirty="0" smtClean="0"/>
              <a:t>игровую, познавательную, исследовательскую и творческую активность всех воспитанников, экспериментирование с доступными детям материалами (в том числе с песком и водой);</a:t>
            </a:r>
          </a:p>
          <a:p>
            <a:r>
              <a:rPr lang="ru-RU" sz="1600" dirty="0" smtClean="0"/>
              <a:t>двигательную активность, в том числе развитие крупной и мелкой моторики, участие в подвижных играх и соревнованиях;</a:t>
            </a:r>
          </a:p>
          <a:p>
            <a:r>
              <a:rPr lang="ru-RU" sz="1600" dirty="0" smtClean="0"/>
              <a:t>эмоциональное благополучие детей во взаимодействии с предметно-пространственным окружением;</a:t>
            </a:r>
          </a:p>
          <a:p>
            <a:r>
              <a:rPr lang="ru-RU" sz="1600" dirty="0" smtClean="0"/>
              <a:t>возможность самовыражения </a:t>
            </a:r>
            <a:r>
              <a:rPr lang="ru-RU" sz="1600" smtClean="0"/>
              <a:t>детей.</a:t>
            </a: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000108"/>
            <a:ext cx="82153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B0F0"/>
                </a:solidFill>
              </a:rPr>
              <a:t>2) Трансформируемость</a:t>
            </a:r>
            <a:r>
              <a:rPr lang="ru-RU" sz="2000" dirty="0" smtClean="0"/>
              <a:t> </a:t>
            </a:r>
            <a:r>
              <a:rPr lang="ru-RU" dirty="0" smtClean="0"/>
              <a:t>пространства предполагает возможность изменений предметно-пространственной среды в зависимости от образовательной ситуации, в том числе от меняющихся интересов и возможностей детей;</a:t>
            </a:r>
            <a:endParaRPr lang="ru-RU" sz="2000" dirty="0" smtClean="0"/>
          </a:p>
          <a:p>
            <a:pPr>
              <a:buFont typeface="Arial" pitchFamily="34" charset="0"/>
              <a:buChar char="•"/>
            </a:pPr>
            <a:endParaRPr lang="ru-RU" sz="2000" b="1" dirty="0" smtClean="0"/>
          </a:p>
        </p:txBody>
      </p:sp>
      <p:pic>
        <p:nvPicPr>
          <p:cNvPr id="4099" name="Picture 3" descr="G:\DCIM\101MSDCF\DSC002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143116"/>
            <a:ext cx="4335426" cy="3251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000108"/>
            <a:ext cx="821537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B0F0"/>
                </a:solidFill>
              </a:rPr>
              <a:t>3) </a:t>
            </a:r>
            <a:r>
              <a:rPr lang="ru-RU" sz="2400" b="1" dirty="0" err="1" smtClean="0">
                <a:solidFill>
                  <a:srgbClr val="00B0F0"/>
                </a:solidFill>
              </a:rPr>
              <a:t>Полифункциональность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  <a:r>
              <a:rPr lang="ru-RU" dirty="0" smtClean="0"/>
              <a:t>материалов предполагает:</a:t>
            </a:r>
          </a:p>
          <a:p>
            <a:pPr algn="just"/>
            <a:r>
              <a:rPr lang="ru-RU" dirty="0" smtClean="0"/>
              <a:t>возможность разнообразного использования различных составляющих предметной среды, например, детской мебели, матов, мягких модулей, ширм и т.д.;</a:t>
            </a:r>
          </a:p>
          <a:p>
            <a:pPr algn="just"/>
            <a:r>
              <a:rPr lang="ru-RU" dirty="0" smtClean="0"/>
              <a:t>наличие в Организации или Группе полифункциональных (не обладающих жестко закрепленным способом употребления) предметов, в том числе природных материалов, пригодных для использования в разных видах детской активности (в том числе в качестве предметов-заместителей в детской игре).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4) Вариативность среды предполагает:</a:t>
            </a:r>
          </a:p>
          <a:p>
            <a:pPr algn="just"/>
            <a:r>
              <a:rPr lang="ru-RU" sz="2000" dirty="0" smtClean="0"/>
              <a:t>наличие в Организации или Группе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</a:t>
            </a:r>
          </a:p>
          <a:p>
            <a:pPr algn="just"/>
            <a:r>
              <a:rPr lang="ru-RU" sz="2000" dirty="0" smtClean="0"/>
              <a:t>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  </a:r>
          </a:p>
          <a:p>
            <a:pPr algn="just">
              <a:buFont typeface="Arial" pitchFamily="34" charset="0"/>
              <a:buChar char="•"/>
            </a:pPr>
            <a:endParaRPr lang="ru-RU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800105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5) Доступность среды предполагает:</a:t>
            </a:r>
          </a:p>
          <a:p>
            <a:pPr algn="just"/>
            <a:r>
              <a:rPr lang="ru-RU" dirty="0" smtClean="0"/>
              <a:t>доступность для воспитанников, в том числе детей с ограниченными возможностями здоровья и детей-инвалидов, всех помещений, где осуществляется образовательная деятельность;</a:t>
            </a:r>
          </a:p>
          <a:p>
            <a:pPr algn="just"/>
            <a:r>
              <a:rPr lang="ru-RU" dirty="0" smtClean="0"/>
              <a:t>свободный доступ детей, в том числе детей с ограниченными возможностями здоровья, к играм, игрушкам, материалам, пособиям, обеспечивающим все основные виды детской активности;</a:t>
            </a:r>
          </a:p>
          <a:p>
            <a:pPr algn="just"/>
            <a:r>
              <a:rPr lang="ru-RU" dirty="0" smtClean="0"/>
              <a:t>исправность и сохранность материалов и </a:t>
            </a:r>
            <a:r>
              <a:rPr lang="ru-RU" smtClean="0"/>
              <a:t>оборудования.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741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ret</cp:lastModifiedBy>
  <cp:revision>43</cp:revision>
  <dcterms:created xsi:type="dcterms:W3CDTF">2014-07-28T19:48:48Z</dcterms:created>
  <dcterms:modified xsi:type="dcterms:W3CDTF">2015-07-02T14:13:28Z</dcterms:modified>
</cp:coreProperties>
</file>