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73" r:id="rId9"/>
    <p:sldId id="259" r:id="rId10"/>
    <p:sldId id="260" r:id="rId11"/>
    <p:sldId id="262" r:id="rId12"/>
    <p:sldId id="263" r:id="rId13"/>
    <p:sldId id="264" r:id="rId14"/>
    <p:sldId id="274" r:id="rId15"/>
    <p:sldId id="265" r:id="rId16"/>
    <p:sldId id="268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45224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Полынцева И.Н., 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методист МБОУ СОШ №4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Трубаева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А.С., 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МБОУ СОШ №4</a:t>
            </a:r>
            <a:b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10.03.2015</a:t>
            </a:r>
            <a:endParaRPr lang="ru-RU" sz="20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696356" cy="4176464"/>
          </a:xfrm>
        </p:spPr>
        <p:txBody>
          <a:bodyPr>
            <a:noAutofit/>
          </a:bodyPr>
          <a:lstStyle/>
          <a:p>
            <a:pPr algn="ctr"/>
            <a:endParaRPr lang="ru-RU" sz="48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Школьный семинар </a:t>
            </a:r>
          </a:p>
          <a:p>
            <a:pPr algn="ctr"/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рамках Недели педагогического мастерства</a:t>
            </a:r>
          </a:p>
          <a:p>
            <a:pPr algn="ctr"/>
            <a:endParaRPr lang="ru-RU" sz="4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Проектирование урока</a:t>
            </a:r>
            <a:r>
              <a:rPr lang="ru-RU" sz="4000" b="1" dirty="0"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</a:rPr>
              <a:t>формирующего универсальные учебные </a:t>
            </a:r>
            <a:r>
              <a:rPr lang="ru-RU" sz="4000" b="1" dirty="0" smtClean="0">
                <a:solidFill>
                  <a:srgbClr val="002060"/>
                </a:solidFill>
              </a:rPr>
              <a:t>действия.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Технологическая  карта  урока. </a:t>
            </a:r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8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Ключевые позиции в конструировании ТК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4191000" cy="1800200"/>
          </a:xfrm>
        </p:spPr>
        <p:txBody>
          <a:bodyPr/>
          <a:lstStyle/>
          <a:p>
            <a:r>
              <a:rPr lang="ru-RU" dirty="0" smtClean="0"/>
              <a:t>В технологической карте урока описывается весь процесс деятельности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343400" cy="1800200"/>
          </a:xfrm>
        </p:spPr>
        <p:txBody>
          <a:bodyPr/>
          <a:lstStyle/>
          <a:p>
            <a:r>
              <a:rPr lang="ru-RU" dirty="0" smtClean="0"/>
              <a:t>В технологической карте указываются все операции и  их составные части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861048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/>
              <a:t>В </a:t>
            </a:r>
            <a:r>
              <a:rPr lang="ru-RU" sz="2000" i="1" u="sng" dirty="0"/>
              <a:t>структуре технологической карты урока необходимо предусмотреть возможность</a:t>
            </a:r>
            <a:r>
              <a:rPr lang="ru-RU" sz="2000" i="1" dirty="0"/>
              <a:t>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i="1" dirty="0"/>
              <a:t>тщательного планирования каждого этапа деятельности;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i="1" dirty="0"/>
              <a:t>максимально полного отражения последовательности всех осуществляемых действий и операций, приводящих к намеченному результату;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i="1" dirty="0"/>
              <a:t>координации всех субъектов педагогической деятельности и синхронизации их действий.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этапы  конструирования урока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1772816"/>
            <a:ext cx="839130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/>
              <a:t>1. </a:t>
            </a:r>
            <a:r>
              <a:rPr lang="ru-RU" sz="2800" dirty="0"/>
              <a:t>Определение  темы учебного материала.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/>
              <a:t>2. Определение  дидактической  цели темы.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/>
              <a:t>3. Определение типа </a:t>
            </a:r>
            <a:r>
              <a:rPr lang="ru-RU" sz="2800" dirty="0" smtClean="0"/>
              <a:t>урока.</a:t>
            </a:r>
            <a:endParaRPr lang="ru-RU" sz="2800" dirty="0"/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/>
              <a:t>4. Продумывание структуры урока.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/>
              <a:t>5. Обеспеченность урока.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/>
              <a:t>6. Отбор содержания учебного материала.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/>
              <a:t>7. Выбор методов обучения.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/>
              <a:t>8. Выбор формы организации педагогической деятельности.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/>
              <a:t>9. Рефлексия урока.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14290"/>
            <a:ext cx="8856984" cy="112647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технологической карты урока</a:t>
            </a: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1484784"/>
            <a:ext cx="8463884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800" u="sng" dirty="0" smtClean="0"/>
              <a:t>Блок </a:t>
            </a:r>
            <a:r>
              <a:rPr lang="ru-RU" sz="2800" u="sng" dirty="0"/>
              <a:t>целеполагания </a:t>
            </a:r>
            <a:endParaRPr lang="ru-RU" sz="2800" u="sng" dirty="0" smtClean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/>
              <a:t>(</a:t>
            </a:r>
            <a:r>
              <a:rPr lang="ru-RU" sz="2400" i="1" dirty="0"/>
              <a:t>что необходимо сделать, воплотить)</a:t>
            </a:r>
            <a:r>
              <a:rPr lang="ru-RU" sz="2400" dirty="0"/>
              <a:t>: тема, цель урока, планируемый результат, личностно-формирующая направленность урока</a:t>
            </a:r>
            <a:r>
              <a:rPr lang="ru-RU" sz="2400" dirty="0" smtClean="0"/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/>
          </a:p>
          <a:p>
            <a:pPr indent="904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/>
              <a:t>2. </a:t>
            </a:r>
            <a:r>
              <a:rPr lang="ru-RU" sz="2800" u="sng" dirty="0"/>
              <a:t>Инструментальный блок </a:t>
            </a:r>
            <a:endParaRPr lang="ru-RU" sz="2800" u="sng" dirty="0" smtClean="0"/>
          </a:p>
          <a:p>
            <a:pPr indent="904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/>
              <a:t>(</a:t>
            </a:r>
            <a:r>
              <a:rPr lang="ru-RU" sz="2400" i="1" dirty="0"/>
              <a:t>какими средствами это достигается</a:t>
            </a:r>
            <a:r>
              <a:rPr lang="ru-RU" sz="2400" i="1" dirty="0" smtClean="0"/>
              <a:t>)</a:t>
            </a:r>
            <a:r>
              <a:rPr lang="ru-RU" sz="2400" dirty="0" smtClean="0"/>
              <a:t>: </a:t>
            </a:r>
            <a:r>
              <a:rPr lang="ru-RU" sz="2400" dirty="0"/>
              <a:t>задачи урока, тип урока, </a:t>
            </a:r>
            <a:r>
              <a:rPr lang="ru-RU" sz="2400" dirty="0" smtClean="0"/>
              <a:t>учебно-методический </a:t>
            </a:r>
            <a:r>
              <a:rPr lang="ru-RU" sz="2400" dirty="0"/>
              <a:t>комплекс</a:t>
            </a:r>
            <a:r>
              <a:rPr lang="ru-RU" sz="2400" dirty="0" smtClean="0"/>
              <a:t>.</a:t>
            </a:r>
          </a:p>
          <a:p>
            <a:pPr indent="9048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/>
          </a:p>
          <a:p>
            <a:pPr indent="904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/>
              <a:t>3. </a:t>
            </a:r>
            <a:r>
              <a:rPr lang="ru-RU" sz="2800" u="sng" dirty="0"/>
              <a:t>Блок  </a:t>
            </a:r>
            <a:r>
              <a:rPr lang="ru-RU" sz="2800" u="sng" dirty="0" smtClean="0"/>
              <a:t>организационно-деятельностный </a:t>
            </a:r>
            <a:r>
              <a:rPr lang="ru-RU" sz="2400" i="1" dirty="0"/>
              <a:t>(структуризация на  действия и операции</a:t>
            </a:r>
            <a:r>
              <a:rPr lang="ru-RU" sz="2400" i="1" dirty="0" smtClean="0"/>
              <a:t>)</a:t>
            </a:r>
            <a:r>
              <a:rPr lang="ru-RU" sz="2400" dirty="0" smtClean="0"/>
              <a:t>: таблица-схема </a:t>
            </a:r>
            <a:r>
              <a:rPr lang="ru-RU" sz="2400" dirty="0"/>
              <a:t>урока, диагностика результатов урока, домашнее задание.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094" y="260648"/>
            <a:ext cx="8631394" cy="9715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технологической карты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2094" y="1412776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Название темы с указанием часов, отведенных на её изучение.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Цель освоения учебного содержания.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Планируемые результаты (личностные, предметные, </a:t>
            </a:r>
            <a:r>
              <a:rPr lang="ru-RU" sz="2400" dirty="0" err="1"/>
              <a:t>межпредметные</a:t>
            </a:r>
            <a:r>
              <a:rPr lang="ru-RU" sz="2400" dirty="0"/>
              <a:t>,  информационно-интеллектуальную компетентность и УУД).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Основные понятия темы.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Технологию изучения указанной темы (</a:t>
            </a:r>
            <a:r>
              <a:rPr lang="ru-RU" sz="2400" i="1" dirty="0"/>
              <a:t>на каждом этапе работы  определяются цель и прогнозируемый результат, даются практические задания на отработку материала и  диагностические задания  на проверку его понимания и  усвоения)</a:t>
            </a:r>
            <a:r>
              <a:rPr lang="ru-RU" sz="2400" dirty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Контрольное задание на проверку достижения планируемых результатов.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37032" cy="1832248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 урока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(авторы И.м. </a:t>
            </a:r>
            <a:r>
              <a:rPr lang="ru-RU" sz="1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логвинова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Г.Л.Копотева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Класс: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Предмет: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 урока: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86466"/>
              </p:ext>
            </p:extLst>
          </p:nvPr>
        </p:nvGraphicFramePr>
        <p:xfrm>
          <a:off x="178562" y="2564904"/>
          <a:ext cx="8786876" cy="4104455"/>
        </p:xfrm>
        <a:graphic>
          <a:graphicData uri="http://schemas.openxmlformats.org/drawingml/2006/table">
            <a:tbl>
              <a:tblPr/>
              <a:tblGrid>
                <a:gridCol w="1255013"/>
                <a:gridCol w="1255013"/>
                <a:gridCol w="1255013"/>
                <a:gridCol w="1255013"/>
                <a:gridCol w="1255608"/>
                <a:gridCol w="1255608"/>
                <a:gridCol w="1255608"/>
              </a:tblGrid>
              <a:tr h="43322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Деятель-</a:t>
                      </a:r>
                      <a:r>
                        <a:rPr lang="ru-RU" sz="18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ность</a:t>
                      </a:r>
                      <a:r>
                        <a:rPr lang="ru-RU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 </a:t>
                      </a:r>
                      <a:r>
                        <a:rPr lang="ru-RU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учащихся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познавательная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регулятивная</a:t>
                      </a: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1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Осуществляемые действия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Формируемые способы деятельности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Осуществляемые действия</a:t>
                      </a: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Формируемые способы деятельности</a:t>
                      </a: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Осуществляемые действия</a:t>
                      </a: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Формируемые способы деятельности</a:t>
                      </a: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2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1-й этап урока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2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2-й этап урока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2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...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3" marR="44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9905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276" y="698966"/>
            <a:ext cx="8488518" cy="78581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 урока позволяет учителю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9150" y="1484784"/>
            <a:ext cx="882164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/>
              <a:t>Реализовать планируемые результаты  ФГОС.</a:t>
            </a:r>
          </a:p>
          <a:p>
            <a:pPr marL="342900" marR="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/>
              <a:t>Определить УУД, которые формируются в процессе изучения конкретной темы, всего учебного курса.</a:t>
            </a:r>
          </a:p>
          <a:p>
            <a:pPr marL="342900" marR="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/>
              <a:t>Системно формировать у учащихся УУД.</a:t>
            </a:r>
          </a:p>
          <a:p>
            <a:pPr marL="342900" marR="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/>
              <a:t>Осмыслить и спроектировать последовательность работы по освоению темы от цели до конечного результата.</a:t>
            </a:r>
          </a:p>
          <a:p>
            <a:pPr marL="342900" marR="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/>
              <a:t>Освободить время для творчества.</a:t>
            </a:r>
          </a:p>
          <a:p>
            <a:pPr marL="342900" marR="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/>
              <a:t>Определить возможности реализации </a:t>
            </a:r>
            <a:r>
              <a:rPr lang="ru-RU" sz="2000" dirty="0" err="1"/>
              <a:t>межпредметных</a:t>
            </a:r>
            <a:r>
              <a:rPr lang="ru-RU" sz="2000" dirty="0"/>
              <a:t> знаний.</a:t>
            </a:r>
          </a:p>
          <a:p>
            <a:pPr marL="342900" marR="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/>
              <a:t>На практике реализовать </a:t>
            </a:r>
            <a:r>
              <a:rPr lang="ru-RU" sz="2000" dirty="0" err="1"/>
              <a:t>метапредметные</a:t>
            </a:r>
            <a:r>
              <a:rPr lang="ru-RU" sz="2000" dirty="0"/>
              <a:t> связи  и обеспечить согласованные действия всех участников педагогического процесса.</a:t>
            </a:r>
          </a:p>
          <a:p>
            <a:pPr marL="342900" marR="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/>
              <a:t>Выполнять диагностику достижения планируемых результатов учащимися  на каждом этапе освоения темы.</a:t>
            </a:r>
          </a:p>
          <a:p>
            <a:pPr marL="342900" marR="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/>
              <a:t>Решить организационно-методические проблемы.</a:t>
            </a:r>
          </a:p>
          <a:p>
            <a:pPr marL="342900" marR="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/>
              <a:t>Соотнести результат с целью обучения после создания продукта  - набора технологических карт.</a:t>
            </a:r>
          </a:p>
          <a:p>
            <a:pPr marL="342900" marR="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/>
              <a:t>Обеспечить повышение качества образования.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Практическое  задание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3872" y="1482916"/>
            <a:ext cx="84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u="sng" dirty="0"/>
              <a:t>Задание</a:t>
            </a:r>
            <a:r>
              <a:rPr lang="ru-RU" sz="2400" dirty="0"/>
              <a:t>: спроектировать первый этап занятия - актуализация знаний и постановка цели и задачи урока. </a:t>
            </a:r>
            <a:endParaRPr lang="ru-RU" sz="24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/>
              <a:t>Записать </a:t>
            </a:r>
            <a:r>
              <a:rPr lang="ru-RU" sz="2400" dirty="0"/>
              <a:t>в макет технологической карты (приложение 2).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Подведение итогов семинара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628800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/>
              <a:t>Вопросы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Проблемы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Пожелания</a:t>
            </a:r>
          </a:p>
          <a:p>
            <a:pPr>
              <a:lnSpc>
                <a:spcPct val="150000"/>
              </a:lnSpc>
            </a:pPr>
            <a:endParaRPr lang="ru-RU" sz="3600" dirty="0"/>
          </a:p>
          <a:p>
            <a:pPr>
              <a:lnSpc>
                <a:spcPct val="150000"/>
              </a:lnSpc>
            </a:pPr>
            <a:endParaRPr lang="ru-RU" sz="3600" dirty="0" smtClean="0"/>
          </a:p>
          <a:p>
            <a:pPr algn="ctr">
              <a:lnSpc>
                <a:spcPct val="150000"/>
              </a:lnSpc>
            </a:pPr>
            <a:r>
              <a:rPr lang="ru-RU" sz="3600" i="1" dirty="0" smtClean="0">
                <a:solidFill>
                  <a:srgbClr val="002060"/>
                </a:solidFill>
              </a:rPr>
              <a:t>Спасибо за внимание</a:t>
            </a:r>
            <a:endParaRPr lang="ru-RU" sz="3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720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484784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приобретение знаний педагогами МБОУ СОШ №4 в  проектировании </a:t>
            </a:r>
            <a:r>
              <a:rPr lang="ru-RU" sz="3600" dirty="0" smtClean="0"/>
              <a:t>учебного занятия, </a:t>
            </a:r>
            <a:r>
              <a:rPr lang="ru-RU" sz="3600" dirty="0"/>
              <a:t>формирующего универсальные учебные действия, используя алгоритм конструирования технологической карты урока.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238" y="1772816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Раскрыть необходимость создания практического средства реализации требований ФГОС в образовательном процессе.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Представить методологические подходы к конструированию технологической карты урока.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Обучить педагогов проектированию урока на основе технологической карты.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Повысить педагогическую компетентность и мотивацию к профессиональному  развитию учителей.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Семинара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1779" y="1903633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Введение. Актуальность темы.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Методологические подходы к конструированию технологической карты урока.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Алгоритм конструирования технологической карты урока.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Работа в группах: выполнение практического задания.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Выступление групп.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Подведение итогов семинара.</a:t>
            </a:r>
          </a:p>
        </p:txBody>
      </p:sp>
    </p:spTree>
    <p:extLst>
      <p:ext uri="{BB962C8B-B14F-4D97-AF65-F5344CB8AC3E}">
        <p14:creationId xmlns:p14="http://schemas.microsoft.com/office/powerpoint/2010/main" val="5427981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12776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/>
              <a:t>Условия жизни значительно изменились: </a:t>
            </a:r>
            <a:endParaRPr lang="ru-RU" sz="2800" u="sng" dirty="0" smtClean="0"/>
          </a:p>
          <a:p>
            <a:endParaRPr lang="ru-RU" sz="2800" u="sng" dirty="0"/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400" dirty="0"/>
              <a:t>в 2010 году новой информации создано больше, чем за предыдущие 5000 лет;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400" dirty="0"/>
              <a:t>объём новой технической информации удваивается каждые 2 года;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400" dirty="0"/>
              <a:t>за 4 года обучения бакалавров их знания устареют дважды;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400" dirty="0"/>
              <a:t>10 наиболее востребованных профессий в 2011 году не существовали в 2004 году. </a:t>
            </a:r>
            <a:endParaRPr lang="ru-RU" sz="2400" dirty="0" smtClean="0"/>
          </a:p>
          <a:p>
            <a:pPr lvl="0"/>
            <a:endParaRPr lang="ru-RU" sz="2800" dirty="0"/>
          </a:p>
          <a:p>
            <a:pPr lvl="0" algn="ctr"/>
            <a:r>
              <a:rPr lang="ru-RU" sz="2400" i="1" dirty="0" smtClean="0">
                <a:solidFill>
                  <a:srgbClr val="002060"/>
                </a:solidFill>
              </a:rPr>
              <a:t>Ежегодно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специалист должен обновлять 5% теоретических </a:t>
            </a:r>
            <a:endParaRPr lang="ru-RU" sz="2400" dirty="0" smtClean="0">
              <a:solidFill>
                <a:srgbClr val="002060"/>
              </a:solidFill>
            </a:endParaRPr>
          </a:p>
          <a:p>
            <a:pPr lvl="0" algn="ctr"/>
            <a:r>
              <a:rPr lang="ru-RU" sz="2400" dirty="0" smtClean="0">
                <a:solidFill>
                  <a:srgbClr val="002060"/>
                </a:solidFill>
              </a:rPr>
              <a:t>и </a:t>
            </a:r>
            <a:r>
              <a:rPr lang="ru-RU" sz="2400" dirty="0">
                <a:solidFill>
                  <a:srgbClr val="002060"/>
                </a:solidFill>
              </a:rPr>
              <a:t>20% практических профессиональных знаний. </a:t>
            </a:r>
          </a:p>
        </p:txBody>
      </p:sp>
    </p:spTree>
    <p:extLst>
      <p:ext uri="{BB962C8B-B14F-4D97-AF65-F5344CB8AC3E}">
        <p14:creationId xmlns:p14="http://schemas.microsoft.com/office/powerpoint/2010/main" val="270594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887" y="427512"/>
            <a:ext cx="8686800" cy="841248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 семинара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Научно-методические материалы </a:t>
            </a:r>
            <a:r>
              <a:rPr lang="ru-RU" sz="2800" dirty="0"/>
              <a:t>специалистов Института стратегических исследований в образовании Российской академии образования (ИСИО РАО) </a:t>
            </a:r>
            <a:endParaRPr lang="ru-RU" sz="2800" dirty="0" smtClean="0"/>
          </a:p>
          <a:p>
            <a:r>
              <a:rPr lang="ru-RU" sz="2800" u="sng" dirty="0" err="1" smtClean="0"/>
              <a:t>Г.Л.Копотевой</a:t>
            </a:r>
            <a:r>
              <a:rPr lang="ru-RU" sz="2800" dirty="0"/>
              <a:t>,  зав</a:t>
            </a:r>
            <a:r>
              <a:rPr lang="ru-RU" sz="2800" dirty="0" smtClean="0"/>
              <a:t>. лабораторией </a:t>
            </a:r>
            <a:r>
              <a:rPr lang="ru-RU" sz="2800" dirty="0"/>
              <a:t>разработки, экспертизы и апробации новых образовательных технологий, </a:t>
            </a:r>
            <a:endParaRPr lang="ru-RU" sz="2800" dirty="0" smtClean="0"/>
          </a:p>
          <a:p>
            <a:r>
              <a:rPr lang="ru-RU" sz="2800" u="sng" dirty="0" err="1" smtClean="0"/>
              <a:t>И.М.Логвиновой</a:t>
            </a:r>
            <a:r>
              <a:rPr lang="ru-RU" sz="2800" dirty="0"/>
              <a:t>, зам</a:t>
            </a:r>
            <a:r>
              <a:rPr lang="ru-RU" sz="2800" dirty="0" smtClean="0"/>
              <a:t>. директора </a:t>
            </a:r>
            <a:r>
              <a:rPr lang="ru-RU" sz="2800" dirty="0"/>
              <a:t>Института стратегических исследований в образовании Российской академии образования.</a:t>
            </a:r>
          </a:p>
        </p:txBody>
      </p:sp>
      <p:pic>
        <p:nvPicPr>
          <p:cNvPr id="1026" name="Picture 2" descr="C:\Users\Irina Polinceva\Desktop\Scan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035" y="4437112"/>
            <a:ext cx="157085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8015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Методологические подходы </a:t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конструированию технологической карты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/>
              <a:t>Психолого-педагогические  основания </a:t>
            </a:r>
            <a:r>
              <a:rPr lang="ru-RU" sz="2800" dirty="0" smtClean="0"/>
              <a:t>конструирования </a:t>
            </a:r>
            <a:r>
              <a:rPr lang="ru-RU" sz="2800" dirty="0"/>
              <a:t>технологической карты </a:t>
            </a:r>
            <a:r>
              <a:rPr lang="ru-RU" sz="2800" dirty="0" smtClean="0"/>
              <a:t>урока:</a:t>
            </a:r>
          </a:p>
          <a:p>
            <a:r>
              <a:rPr lang="ru-RU" sz="2800" dirty="0" smtClean="0"/>
              <a:t> -системно-деятельностный подход; </a:t>
            </a:r>
          </a:p>
          <a:p>
            <a:r>
              <a:rPr lang="ru-RU" sz="2800" dirty="0" smtClean="0"/>
              <a:t> -цели </a:t>
            </a:r>
            <a:r>
              <a:rPr lang="ru-RU" sz="2800" dirty="0"/>
              <a:t>формирования универсальных учебных </a:t>
            </a:r>
            <a:r>
              <a:rPr lang="ru-RU" sz="2800" dirty="0" smtClean="0"/>
              <a:t>действий.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914872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/>
              <a:t>Реализация технологии деятельностного метода обеспечивается следующей системой дидактических принципов: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Принцип деятельности.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Принцип непрерывности.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Принцип целостности.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Принцип  психологической комфортности.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Принцип вариативности.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/>
              <a:t>Принцип творчества.</a:t>
            </a:r>
          </a:p>
        </p:txBody>
      </p:sp>
    </p:spTree>
    <p:extLst>
      <p:ext uri="{BB962C8B-B14F-4D97-AF65-F5344CB8AC3E}">
        <p14:creationId xmlns:p14="http://schemas.microsoft.com/office/powerpoint/2010/main" val="1720364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Методологические подходы </a:t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конструированию технологической карты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00808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основе </a:t>
            </a:r>
            <a:r>
              <a:rPr lang="ru-RU" sz="2800" u="sng" dirty="0"/>
              <a:t>методических оснований конструирования технологической карты урока</a:t>
            </a:r>
            <a:r>
              <a:rPr lang="ru-RU" sz="2800" dirty="0"/>
              <a:t> рассматривается понятие </a:t>
            </a:r>
            <a:r>
              <a:rPr lang="ru-RU" sz="2800" i="1" dirty="0"/>
              <a:t>методической готовности учителя к реализации ФГОС. </a:t>
            </a:r>
            <a:endParaRPr lang="ru-RU" sz="2800" i="1" dirty="0" smtClean="0"/>
          </a:p>
          <a:p>
            <a:endParaRPr lang="ru-RU" sz="2800" i="1" dirty="0"/>
          </a:p>
          <a:p>
            <a:r>
              <a:rPr lang="ru-RU" sz="2800" u="sng" dirty="0"/>
              <a:t>Методическая готовность учителя </a:t>
            </a:r>
            <a:r>
              <a:rPr lang="ru-RU" sz="2800" dirty="0"/>
              <a:t>- это: </a:t>
            </a:r>
          </a:p>
          <a:p>
            <a:pPr lvl="0"/>
            <a:r>
              <a:rPr lang="ru-RU" sz="2800" dirty="0" smtClean="0"/>
              <a:t>-главное  </a:t>
            </a:r>
            <a:r>
              <a:rPr lang="ru-RU" sz="2800" dirty="0"/>
              <a:t>условие эффективности реализации ФГОС; </a:t>
            </a:r>
          </a:p>
          <a:p>
            <a:pPr lvl="0"/>
            <a:r>
              <a:rPr lang="ru-RU" sz="2800" dirty="0" smtClean="0"/>
              <a:t>-</a:t>
            </a:r>
            <a:r>
              <a:rPr lang="ru-RU" sz="2800" dirty="0" err="1" smtClean="0"/>
              <a:t>акмеологический</a:t>
            </a:r>
            <a:r>
              <a:rPr lang="ru-RU" sz="2800" dirty="0" smtClean="0"/>
              <a:t> </a:t>
            </a:r>
            <a:r>
              <a:rPr lang="ru-RU" sz="2800" i="1" dirty="0"/>
              <a:t>(развивающий)</a:t>
            </a:r>
            <a:r>
              <a:rPr lang="ru-RU" sz="2800" dirty="0"/>
              <a:t> фактор личностного и профессионального развития, роста современного педагога.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573146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 урока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94546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/>
              <a:t>это новый вид методической продукции,  обеспечивающий эффективное  и качественное преподавание  учебных курсов  в школе и возможность достижения  планируемых результатов освоения основных  образовательных программ в соответствии с ФГОС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645024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/>
              <a:t>это обобщенно-графическое выражение  сценария урока, основа его проектирования, средство представления индивидуальных методов работы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8628" y="5311229"/>
            <a:ext cx="7965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/>
              <a:t>современная форма планирования педагогического взаимодействия учителя и обучающегося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</TotalTime>
  <Words>575</Words>
  <Application>Microsoft Office PowerPoint</Application>
  <PresentationFormat>Экран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Полынцева И.Н., методист МБОУ СОШ №4 Трубаева А.С., учитель начальных классов МБОУ СОШ №4 10.03.2015</vt:lpstr>
      <vt:lpstr>Цель:</vt:lpstr>
      <vt:lpstr>Задачи</vt:lpstr>
      <vt:lpstr>План Семинара</vt:lpstr>
      <vt:lpstr>Актуальность</vt:lpstr>
      <vt:lpstr>Основа семинара</vt:lpstr>
      <vt:lpstr>Методологические подходы  к конструированию технологической карты</vt:lpstr>
      <vt:lpstr>Методологические подходы  к конструированию технологической карты</vt:lpstr>
      <vt:lpstr>Технологическая карта урока </vt:lpstr>
      <vt:lpstr>Ключевые позиции в конструировании ТК</vt:lpstr>
      <vt:lpstr>этапы  конструирования урока</vt:lpstr>
      <vt:lpstr>Структурные компоненты технологической карты урока</vt:lpstr>
      <vt:lpstr> Структура технологической карты </vt:lpstr>
      <vt:lpstr> Технологическая карта урока                                                                                              (авторы И.м. логвинова, Г.Л.Копотева)   Класс: Предмет: Тема урока: Тип урока: </vt:lpstr>
      <vt:lpstr>Технологическая карта урока позволяет учителю </vt:lpstr>
      <vt:lpstr>Практическое  задание</vt:lpstr>
      <vt:lpstr>Подведение итогов семинара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учителей начальных классов</dc:title>
  <cp:lastModifiedBy>Irina Polinceva</cp:lastModifiedBy>
  <cp:revision>27</cp:revision>
  <dcterms:modified xsi:type="dcterms:W3CDTF">2015-06-11T16:22:27Z</dcterms:modified>
</cp:coreProperties>
</file>