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C7DEC-1C8E-439F-81B7-DD11309053E5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3F4B5-10F6-4F0B-81FA-2FA4F042A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221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F4B5-10F6-4F0B-81FA-2FA4F042A0E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79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278688" cy="3528392"/>
          </a:xfrm>
        </p:spPr>
        <p:txBody>
          <a:bodyPr/>
          <a:lstStyle/>
          <a:p>
            <a:r>
              <a:rPr lang="ru-RU" dirty="0" smtClean="0"/>
              <a:t>Тема: «Детское речевое творчество как условие полноценного развития личности.»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3717032"/>
            <a:ext cx="5548728" cy="295232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Из опыта работы учителя начальных классов Рязанцевой Татьяны Сергеевны.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go2.imgsmail.ru/imgpreview?key=http%3A//fermer02.ru/uploads/posts/2010-11/1288859786_1220267615.jpg&amp;mb=imgdb_preview_169&amp;q=90&amp;w=1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3563888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029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500" y="79268"/>
            <a:ext cx="8784976" cy="640871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691680" y="188640"/>
            <a:ext cx="6192688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МАЛЫЕ ЖАНРЫ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052736"/>
            <a:ext cx="230425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ЗАГАДКИ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09490" y="1052736"/>
            <a:ext cx="223224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ПОСЛОВИЦЫ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1052736"/>
            <a:ext cx="172819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ПОГОВОРКИ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92280" y="1052736"/>
            <a:ext cx="180020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СЧИТАЛКИ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 rot="5400000">
            <a:off x="4013938" y="-1845586"/>
            <a:ext cx="1260140" cy="8496944"/>
          </a:xfrm>
          <a:prstGeom prst="rightBrace">
            <a:avLst>
              <a:gd name="adj1" fmla="val 23626"/>
              <a:gd name="adj2" fmla="val 478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3032956"/>
            <a:ext cx="8352928" cy="9721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СЮЖЕТНО – РОЛЕВЫЕ ИГРЫ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(«АУКЦИОН», «ЯРМАРКА»)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513" y="4118375"/>
            <a:ext cx="4286250" cy="253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45684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091216" y="188640"/>
            <a:ext cx="331236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СКАЗКА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00808"/>
            <a:ext cx="1872208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СОСТАВЛЕНИЕ ПО АНАЛОГИИ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75594" y="1690727"/>
            <a:ext cx="2056848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«ВЫВОРАЧИВА-НИЕ НАИЗНАНКУ»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1690727"/>
            <a:ext cx="1944216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РЕШЕНИЕ СКАЗОЧНЫХ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ЗАДАЧ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08304" y="1690727"/>
            <a:ext cx="1656184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«СМЕНА КАРАУЛА»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704018" y="980728"/>
            <a:ext cx="579950" cy="70999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72" y="953047"/>
            <a:ext cx="640135" cy="73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672" y="980728"/>
            <a:ext cx="63976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514" y="952540"/>
            <a:ext cx="63976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Прямая соединительная линия 10"/>
          <p:cNvCxnSpPr>
            <a:stCxn id="3074" idx="0"/>
            <a:endCxn id="3076" idx="0"/>
          </p:cNvCxnSpPr>
          <p:nvPr/>
        </p:nvCxnSpPr>
        <p:spPr>
          <a:xfrm flipV="1">
            <a:off x="1331640" y="952540"/>
            <a:ext cx="6804756" cy="5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40" y="3837800"/>
            <a:ext cx="4608512" cy="263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37800"/>
            <a:ext cx="3672408" cy="263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284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75856" y="66328"/>
            <a:ext cx="302433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СЛОВАРЬ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052736"/>
            <a:ext cx="3024336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980728"/>
            <a:ext cx="2736304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1"/>
                </a:solidFill>
              </a:rPr>
              <a:t>СЛОВАРЬ ПОЭТА</a:t>
            </a:r>
            <a:endParaRPr lang="ru-RU" sz="2400" b="1" i="1" u="sng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4208" y="1124743"/>
            <a:ext cx="2483768" cy="87190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1"/>
                </a:solidFill>
              </a:rPr>
              <a:t>СЛОВАРЬ НАСТРОЕНИЙ</a:t>
            </a:r>
            <a:endParaRPr lang="ru-RU" sz="2400" b="1" i="1" u="sng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3356992"/>
            <a:ext cx="2520280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1"/>
                </a:solidFill>
              </a:rPr>
              <a:t>СЛОВАРЬ СКАЗОЧНИКА</a:t>
            </a:r>
            <a:endParaRPr lang="ru-RU" sz="2400" b="1" i="1" u="sng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44208" y="3212976"/>
            <a:ext cx="248376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1"/>
                </a:solidFill>
              </a:rPr>
              <a:t>СЛОВАРЬ АНТРОПОНИ-МОВ</a:t>
            </a:r>
            <a:endParaRPr lang="ru-RU" sz="2400" b="1" i="1" u="sng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75856" y="4509120"/>
            <a:ext cx="3024336" cy="12241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1"/>
                </a:solidFill>
              </a:rPr>
              <a:t>СЛОВАРЬ «ЗАБЫТЫХ»</a:t>
            </a:r>
          </a:p>
          <a:p>
            <a:pPr algn="ctr"/>
            <a:r>
              <a:rPr lang="ru-RU" sz="2400" b="1" i="1" u="sng" dirty="0" smtClean="0">
                <a:solidFill>
                  <a:schemeClr val="tx1"/>
                </a:solidFill>
              </a:rPr>
              <a:t>СЛОВ</a:t>
            </a:r>
            <a:endParaRPr lang="ru-RU" sz="2400" b="1" i="1" u="sng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996650"/>
            <a:ext cx="2736304" cy="1216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(ТРАВА – СОВА)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(ЛИСТ – ЧИСТ)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012" y="4404149"/>
            <a:ext cx="273630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ЖИЛИ – БЫЛИ,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ДОЛГО ЛИ, КОРОТКО ЛИ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75856" y="5877272"/>
            <a:ext cx="28083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ПАТИФОН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44208" y="4509120"/>
            <a:ext cx="248376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Бродяжка, </a:t>
            </a:r>
            <a:r>
              <a:rPr lang="ru-RU" sz="2400" dirty="0" err="1" smtClean="0">
                <a:solidFill>
                  <a:schemeClr val="tx1"/>
                </a:solidFill>
              </a:rPr>
              <a:t>Жиртрест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44208" y="2132856"/>
            <a:ext cx="2483768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МЕЛАНХОЛИЧ-НО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40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915816" y="117108"/>
            <a:ext cx="3168352" cy="9356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РИФМА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086251"/>
            <a:ext cx="1368152" cy="33843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u="sng" dirty="0" smtClean="0">
                <a:solidFill>
                  <a:schemeClr val="tx1"/>
                </a:solidFill>
              </a:rPr>
              <a:t>БУРИ-МЕ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(…СИДЕ-ЛИ,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…ПЕЛИ)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1052736"/>
            <a:ext cx="1368152" cy="33843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u="sng" dirty="0" smtClean="0">
                <a:solidFill>
                  <a:schemeClr val="tx1"/>
                </a:solidFill>
              </a:rPr>
              <a:t>ЗА-</a:t>
            </a:r>
          </a:p>
          <a:p>
            <a:pPr algn="ctr"/>
            <a:r>
              <a:rPr lang="ru-RU" sz="3200" b="1" i="1" u="sng" dirty="0" smtClean="0">
                <a:solidFill>
                  <a:schemeClr val="tx1"/>
                </a:solidFill>
              </a:rPr>
              <a:t>ГАД-</a:t>
            </a:r>
          </a:p>
          <a:p>
            <a:pPr algn="ctr"/>
            <a:r>
              <a:rPr lang="ru-RU" sz="3200" b="1" i="1" u="sng" dirty="0" smtClean="0">
                <a:solidFill>
                  <a:schemeClr val="tx1"/>
                </a:solidFill>
              </a:rPr>
              <a:t>КИ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(ЖИВЕТ В НОРКЕ…)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07904" y="1052736"/>
            <a:ext cx="1440160" cy="33843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u="sng" dirty="0" smtClean="0">
                <a:solidFill>
                  <a:schemeClr val="tx1"/>
                </a:solidFill>
              </a:rPr>
              <a:t>РИФ-</a:t>
            </a:r>
          </a:p>
          <a:p>
            <a:pPr algn="ctr"/>
            <a:r>
              <a:rPr lang="ru-RU" sz="3200" b="1" i="1" u="sng" dirty="0" smtClean="0">
                <a:solidFill>
                  <a:schemeClr val="tx1"/>
                </a:solidFill>
              </a:rPr>
              <a:t>МО-ПЛЕТ-</a:t>
            </a:r>
          </a:p>
          <a:p>
            <a:pPr algn="ctr"/>
            <a:r>
              <a:rPr lang="ru-RU" sz="3200" b="1" i="1" u="sng" dirty="0" smtClean="0">
                <a:solidFill>
                  <a:schemeClr val="tx1"/>
                </a:solidFill>
              </a:rPr>
              <a:t>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?  ?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ЩИ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4175955" y="2991546"/>
            <a:ext cx="648072" cy="1080377"/>
          </a:xfrm>
          <a:prstGeom prst="rightBrace">
            <a:avLst>
              <a:gd name="adj1" fmla="val 3764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1063920"/>
            <a:ext cx="1440160" cy="33843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u="sng" dirty="0" smtClean="0">
                <a:solidFill>
                  <a:schemeClr val="tx1"/>
                </a:solidFill>
              </a:rPr>
              <a:t>ЛИМЕ-</a:t>
            </a:r>
          </a:p>
          <a:p>
            <a:pPr algn="ctr"/>
            <a:r>
              <a:rPr lang="ru-RU" sz="3200" b="1" i="1" u="sng" dirty="0" smtClean="0">
                <a:solidFill>
                  <a:schemeClr val="tx1"/>
                </a:solidFill>
              </a:rPr>
              <a:t>РИКИ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(1-2-5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3-4)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20272" y="1086251"/>
            <a:ext cx="1656184" cy="33508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u="sng" dirty="0" smtClean="0">
                <a:solidFill>
                  <a:schemeClr val="tx1"/>
                </a:solidFill>
              </a:rPr>
              <a:t>ТЕМА-</a:t>
            </a:r>
          </a:p>
          <a:p>
            <a:pPr algn="ctr"/>
            <a:r>
              <a:rPr lang="ru-RU" sz="3200" b="1" i="1" u="sng" dirty="0" smtClean="0">
                <a:solidFill>
                  <a:schemeClr val="tx1"/>
                </a:solidFill>
              </a:rPr>
              <a:t>ТИЧЕС-</a:t>
            </a:r>
          </a:p>
          <a:p>
            <a:pPr algn="ctr"/>
            <a:r>
              <a:rPr lang="ru-RU" sz="3200" b="1" i="1" u="sng" dirty="0" smtClean="0">
                <a:solidFill>
                  <a:schemeClr val="tx1"/>
                </a:solidFill>
              </a:rPr>
              <a:t>КИЕ</a:t>
            </a:r>
          </a:p>
          <a:p>
            <a:pPr algn="ctr"/>
            <a:r>
              <a:rPr lang="ru-RU" sz="3200" b="1" i="1" u="sng" dirty="0" smtClean="0">
                <a:solidFill>
                  <a:schemeClr val="tx1"/>
                </a:solidFill>
              </a:rPr>
              <a:t>СТИ-</a:t>
            </a:r>
          </a:p>
          <a:p>
            <a:pPr algn="ctr"/>
            <a:r>
              <a:rPr lang="ru-RU" sz="3200" b="1" i="1" u="sng" dirty="0" smtClean="0">
                <a:solidFill>
                  <a:schemeClr val="tx1"/>
                </a:solidFill>
              </a:rPr>
              <a:t>ХИ</a:t>
            </a:r>
            <a:endParaRPr lang="ru-RU" sz="3200" b="1" i="1" u="sng" dirty="0">
              <a:solidFill>
                <a:schemeClr val="tx1"/>
              </a:solidFill>
            </a:endParaRP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4733244"/>
            <a:ext cx="302433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80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5576" y="61896"/>
            <a:ext cx="7776864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СОВРЕМЕННЫЕ ФОРМЫ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912320"/>
              </p:ext>
            </p:extLst>
          </p:nvPr>
        </p:nvGraphicFramePr>
        <p:xfrm>
          <a:off x="539553" y="1397000"/>
          <a:ext cx="7920879" cy="2499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80319"/>
                <a:gridCol w="2448272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ЛИЧНЫЙ ДНЕВНИК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ТВОРЧЕС-КИЕ</a:t>
                      </a:r>
                      <a:r>
                        <a:rPr lang="ru-RU" sz="2800" baseline="0" dirty="0" smtClean="0"/>
                        <a:t> ПРОЕКТЫ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РЕПОРТА-ЖИ, ИНТЕРВЬЮ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«ПИСЬМО МОЕЙ БУДУЩЕЙ ДОЧЕРИ»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«МОЖНО ЛИ</a:t>
                      </a:r>
                      <a:r>
                        <a:rPr lang="ru-RU" sz="2400" baseline="0" dirty="0" smtClean="0"/>
                        <a:t> ОПРЕДЕЛИТЬ ВОЗРАСТ  ЗАГАДКИ?»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«ЧТО СКАЗАЛА БЫ МАМА?»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77072"/>
            <a:ext cx="2592288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77072"/>
            <a:ext cx="2160239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77072"/>
            <a:ext cx="244827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605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ru-RU" dirty="0" smtClean="0"/>
              <a:t>Свободно высказывают смелые идеи по широкому спектру вопросов.</a:t>
            </a:r>
          </a:p>
          <a:p>
            <a:r>
              <a:rPr lang="ru-RU" dirty="0" smtClean="0"/>
              <a:t>Легко вступают в обсуждаемую тему разговора.</a:t>
            </a:r>
          </a:p>
          <a:p>
            <a:r>
              <a:rPr lang="ru-RU" dirty="0" smtClean="0"/>
              <a:t>Свободно излагают свои мысли как устно,  так и письменно.</a:t>
            </a:r>
          </a:p>
          <a:p>
            <a:r>
              <a:rPr lang="ru-RU" dirty="0" smtClean="0"/>
              <a:t> Приводят веские аргументы.</a:t>
            </a:r>
          </a:p>
          <a:p>
            <a:r>
              <a:rPr lang="ru-RU" dirty="0" smtClean="0"/>
              <a:t>Мыслят нешаблонно.</a:t>
            </a:r>
          </a:p>
          <a:p>
            <a:r>
              <a:rPr lang="ru-RU" dirty="0" smtClean="0"/>
              <a:t>Имеют адекватную самооценку.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586583" cy="162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вал 4"/>
          <p:cNvSpPr/>
          <p:nvPr/>
        </p:nvSpPr>
        <p:spPr>
          <a:xfrm>
            <a:off x="2987824" y="476672"/>
            <a:ext cx="5040560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1"/>
                </a:solidFill>
              </a:rPr>
              <a:t>РЕЗУЛЬТАТЫ</a:t>
            </a:r>
          </a:p>
          <a:p>
            <a:pPr algn="ctr"/>
            <a:r>
              <a:rPr lang="ru-RU" sz="2400" b="1" i="1" u="sng" dirty="0" smtClean="0">
                <a:solidFill>
                  <a:schemeClr val="tx1"/>
                </a:solidFill>
              </a:rPr>
              <a:t>ОБУЧЕНИЯ:</a:t>
            </a:r>
            <a:endParaRPr lang="ru-RU" sz="2400" b="1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5191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2656"/>
            <a:ext cx="4176464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79512" y="3284984"/>
            <a:ext cx="8964488" cy="331236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Т</a:t>
            </a:r>
            <a:r>
              <a:rPr lang="ru-RU" sz="2800" b="1" i="1" dirty="0" smtClean="0">
                <a:solidFill>
                  <a:schemeClr val="tx1"/>
                </a:solidFill>
              </a:rPr>
              <a:t>ВОРЧЕСТВО НЕ ЯВЛЯЕТСЯ УДЕЛОМ ИЗБРАННЫХ. </a:t>
            </a:r>
            <a:r>
              <a:rPr lang="ru-RU" sz="3600" b="1" i="1" dirty="0" smtClean="0">
                <a:solidFill>
                  <a:schemeClr val="tx1"/>
                </a:solidFill>
              </a:rPr>
              <a:t>О</a:t>
            </a:r>
            <a:r>
              <a:rPr lang="ru-RU" sz="2800" b="1" i="1" dirty="0" smtClean="0">
                <a:solidFill>
                  <a:schemeClr val="tx1"/>
                </a:solidFill>
              </a:rPr>
              <a:t>НО ЯВЛЯЕТСЯ НОРМАЛЬНЫМ И ПОСТОЯННЫМ СПУТНИКОМ ДЕТСКОГО РАЗВИТИЯ. </a:t>
            </a:r>
            <a:r>
              <a:rPr lang="ru-RU" sz="3600" b="1" i="1" dirty="0" smtClean="0">
                <a:solidFill>
                  <a:schemeClr val="tx1"/>
                </a:solidFill>
              </a:rPr>
              <a:t>З</a:t>
            </a:r>
            <a:r>
              <a:rPr lang="ru-RU" sz="2800" b="1" i="1" dirty="0" smtClean="0">
                <a:solidFill>
                  <a:schemeClr val="tx1"/>
                </a:solidFill>
              </a:rPr>
              <a:t>АДАЧА КАЖДОГО УЧИТЕЛЯ – ПРОБУДИТЬ РЕЧЕВОЕ ТВОРЧЕСКОЕ НАЧАЛО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ЖЕЛАЮ УСПЕХОВ!!!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63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 algn="r">
              <a:buNone/>
            </a:pPr>
            <a:r>
              <a:rPr lang="ru-RU" altLang="ru-RU" b="1" kern="0" dirty="0">
                <a:solidFill>
                  <a:srgbClr val="333399"/>
                </a:solidFill>
                <a:latin typeface="Tahoma"/>
              </a:rPr>
              <a:t>«Ребёнок, испытывающий радость творчества даже в самой минимальной степени, становится другим, чем ребёнок, подражающий актам других»</a:t>
            </a:r>
            <a:br>
              <a:rPr lang="ru-RU" altLang="ru-RU" b="1" kern="0" dirty="0">
                <a:solidFill>
                  <a:srgbClr val="333399"/>
                </a:solidFill>
                <a:latin typeface="Tahoma"/>
              </a:rPr>
            </a:br>
            <a:r>
              <a:rPr lang="ru-RU" altLang="ru-RU" kern="0" dirty="0" smtClean="0">
                <a:solidFill>
                  <a:srgbClr val="333399"/>
                </a:solidFill>
                <a:latin typeface="Tahoma"/>
              </a:rPr>
              <a:t>Б</a:t>
            </a:r>
            <a:r>
              <a:rPr lang="ru-RU" altLang="ru-RU" kern="0" dirty="0">
                <a:solidFill>
                  <a:srgbClr val="333399"/>
                </a:solidFill>
                <a:latin typeface="Tahoma"/>
              </a:rPr>
              <a:t>. </a:t>
            </a:r>
            <a:r>
              <a:rPr lang="ru-RU" altLang="ru-RU" kern="0" dirty="0" smtClean="0">
                <a:solidFill>
                  <a:srgbClr val="333399"/>
                </a:solidFill>
                <a:latin typeface="Tahoma"/>
              </a:rPr>
              <a:t>Астафьев</a:t>
            </a:r>
            <a:endParaRPr lang="ru-RU" altLang="ru-RU" dirty="0" smtClean="0"/>
          </a:p>
          <a:p>
            <a:pPr marL="0" indent="0">
              <a:buNone/>
            </a:pPr>
            <a:endParaRPr lang="ru-RU" altLang="ru-RU" kern="0" dirty="0" smtClean="0">
              <a:solidFill>
                <a:srgbClr val="333399"/>
              </a:solidFill>
              <a:latin typeface="Tahom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84610"/>
            <a:ext cx="4392488" cy="33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370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ru-RU" sz="2800" b="1" i="1" u="sng" kern="0" dirty="0">
                <a:solidFill>
                  <a:srgbClr val="000000"/>
                </a:solidFill>
                <a:latin typeface="Tahoma"/>
              </a:rPr>
              <a:t>Цель:</a:t>
            </a:r>
            <a:r>
              <a:rPr lang="ru-RU" altLang="ru-RU" sz="2800" kern="0" dirty="0">
                <a:solidFill>
                  <a:srgbClr val="000000"/>
                </a:solidFill>
                <a:latin typeface="Tahoma"/>
              </a:rPr>
              <a:t>    </a:t>
            </a:r>
            <a:r>
              <a:rPr lang="ru-RU" altLang="ru-RU" sz="2800" kern="0" dirty="0">
                <a:solidFill>
                  <a:srgbClr val="333399"/>
                </a:solidFill>
                <a:latin typeface="Tahoma"/>
              </a:rPr>
              <a:t>обобщить опыт работы и систематизировать эффективные способы, способствующих развитию </a:t>
            </a:r>
            <a:r>
              <a:rPr lang="ru-RU" altLang="ru-RU" sz="2800" kern="0" dirty="0" smtClean="0">
                <a:solidFill>
                  <a:srgbClr val="333399"/>
                </a:solidFill>
                <a:latin typeface="Tahoma"/>
              </a:rPr>
              <a:t>творческих речевых </a:t>
            </a:r>
            <a:r>
              <a:rPr lang="ru-RU" altLang="ru-RU" sz="2800" kern="0" dirty="0">
                <a:solidFill>
                  <a:srgbClr val="333399"/>
                </a:solidFill>
                <a:latin typeface="Tahoma"/>
              </a:rPr>
              <a:t>способностей младших школьников в процессе обучения </a:t>
            </a:r>
            <a:r>
              <a:rPr lang="ru-RU" altLang="ru-RU" sz="2800" kern="0" dirty="0" smtClean="0">
                <a:solidFill>
                  <a:srgbClr val="333399"/>
                </a:solidFill>
                <a:latin typeface="Tahoma"/>
              </a:rPr>
              <a:t>.</a:t>
            </a:r>
          </a:p>
          <a:p>
            <a:pPr marL="542925" lvl="0" indent="-100013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800" b="1" i="1" u="sng" dirty="0">
                <a:solidFill>
                  <a:srgbClr val="000000"/>
                </a:solidFill>
                <a:latin typeface="Tahoma" pitchFamily="34" charset="0"/>
              </a:rPr>
              <a:t>Задачи:</a:t>
            </a:r>
          </a:p>
          <a:p>
            <a:pPr marL="542925" lvl="0" indent="-100013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sz="2800" b="1" i="1" u="sng" dirty="0">
              <a:solidFill>
                <a:srgbClr val="000000"/>
              </a:solidFill>
              <a:latin typeface="Tahoma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800" dirty="0">
                <a:solidFill>
                  <a:srgbClr val="000000"/>
                </a:solidFill>
                <a:latin typeface="Tahoma" pitchFamily="34" charset="0"/>
              </a:rPr>
              <a:t>1) Изучить научно-методическую литературу по данному вопросу.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800" dirty="0">
                <a:solidFill>
                  <a:srgbClr val="000000"/>
                </a:solidFill>
                <a:latin typeface="Tahoma" pitchFamily="34" charset="0"/>
              </a:rPr>
              <a:t> 2) Выявить уровень развития творческих способностей у учащихся младших школьников.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800" dirty="0">
                <a:solidFill>
                  <a:srgbClr val="000000"/>
                </a:solidFill>
                <a:latin typeface="Tahoma" pitchFamily="34" charset="0"/>
              </a:rPr>
              <a:t>3) Составить систему упражнений, способствующих развитию творческих способностей младших школьников на </a:t>
            </a:r>
            <a:r>
              <a:rPr lang="ru-RU" sz="2800" dirty="0" smtClean="0">
                <a:solidFill>
                  <a:srgbClr val="000000"/>
                </a:solidFill>
                <a:latin typeface="Tahoma" pitchFamily="34" charset="0"/>
              </a:rPr>
              <a:t>уроках и во внеурочной деятельности. </a:t>
            </a:r>
            <a:endParaRPr lang="ru-RU" sz="2800" dirty="0">
              <a:solidFill>
                <a:srgbClr val="000000"/>
              </a:solidFill>
              <a:latin typeface="Tahoma" pitchFamily="34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846"/>
            <a:ext cx="827584" cy="266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357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Приступая к работе, учитель должен изучить: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72816"/>
            <a:ext cx="2448272" cy="40324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Методы</a:t>
            </a:r>
            <a:r>
              <a:rPr lang="ru-RU" sz="3200" dirty="0" smtClean="0">
                <a:solidFill>
                  <a:schemeClr val="tx1"/>
                </a:solidFill>
              </a:rPr>
              <a:t>, лежащие в основе формирования речевых умений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1772816"/>
            <a:ext cx="2592288" cy="40324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Критерии </a:t>
            </a:r>
            <a:r>
              <a:rPr lang="ru-RU" sz="3200" dirty="0" smtClean="0">
                <a:solidFill>
                  <a:schemeClr val="tx1"/>
                </a:solidFill>
              </a:rPr>
              <a:t>уровня развития творческих речевых  </a:t>
            </a:r>
            <a:r>
              <a:rPr lang="ru-RU" sz="3200" dirty="0" err="1" smtClean="0">
                <a:solidFill>
                  <a:schemeClr val="tx1"/>
                </a:solidFill>
              </a:rPr>
              <a:t>возможнос-тей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1772816"/>
            <a:ext cx="2520280" cy="40324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Требования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к</a:t>
            </a:r>
            <a:r>
              <a:rPr lang="ru-RU" sz="3200" dirty="0" smtClean="0">
                <a:solidFill>
                  <a:schemeClr val="tx1"/>
                </a:solidFill>
              </a:rPr>
              <a:t> подбору заданий, </a:t>
            </a:r>
            <a:r>
              <a:rPr lang="ru-RU" sz="3200" dirty="0" err="1" smtClean="0">
                <a:solidFill>
                  <a:schemeClr val="tx1"/>
                </a:solidFill>
              </a:rPr>
              <a:t>методичес</a:t>
            </a:r>
            <a:r>
              <a:rPr lang="ru-RU" sz="3200" dirty="0" smtClean="0">
                <a:solidFill>
                  <a:schemeClr val="tx1"/>
                </a:solidFill>
              </a:rPr>
              <a:t>-кие </a:t>
            </a:r>
            <a:r>
              <a:rPr lang="ru-RU" sz="3200" dirty="0" err="1" smtClean="0">
                <a:solidFill>
                  <a:schemeClr val="tx1"/>
                </a:solidFill>
              </a:rPr>
              <a:t>рекоменда-ции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90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Методы,</a:t>
            </a:r>
            <a:br>
              <a:rPr lang="ru-RU" dirty="0" smtClean="0"/>
            </a:br>
            <a:r>
              <a:rPr lang="ru-RU" dirty="0" smtClean="0"/>
              <a:t>лежащие в основе формирования речевых умений.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40468"/>
              </p:ext>
            </p:extLst>
          </p:nvPr>
        </p:nvGraphicFramePr>
        <p:xfrm>
          <a:off x="457200" y="1773238"/>
          <a:ext cx="8229600" cy="4937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Метод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Вопрос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Метод проблемной ситуации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Как козлятам спастись от волка?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Метод ассоциативной </a:t>
                      </a:r>
                      <a:r>
                        <a:rPr lang="ru-RU" sz="2400" baseline="0" dirty="0" smtClean="0"/>
                        <a:t> теории креативности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Как</a:t>
                      </a:r>
                      <a:r>
                        <a:rPr lang="ru-RU" sz="2400" baseline="0" dirty="0" smtClean="0"/>
                        <a:t> подружить валенок и пуговку?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Метод мозгового штурма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Хитрый кот спит, зажав в лапах сыр. Как мышам добыть сыр?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Метод </a:t>
                      </a:r>
                      <a:r>
                        <a:rPr lang="ru-RU" sz="2400" dirty="0" err="1" smtClean="0"/>
                        <a:t>синектики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Что чувствуют цветы,</a:t>
                      </a:r>
                      <a:r>
                        <a:rPr lang="ru-RU" sz="2400" baseline="0" dirty="0" smtClean="0"/>
                        <a:t> оказавшись в холодильнике?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Метод  контрольных вопросов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Как по-новому использовать рваный носок?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838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7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</a:t>
            </a:r>
            <a:br>
              <a:rPr lang="ru-RU" dirty="0" smtClean="0"/>
            </a:br>
            <a:r>
              <a:rPr lang="ru-RU" dirty="0" smtClean="0"/>
              <a:t>уровня речевого развития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396588"/>
              </p:ext>
            </p:extLst>
          </p:nvPr>
        </p:nvGraphicFramePr>
        <p:xfrm>
          <a:off x="457200" y="1268413"/>
          <a:ext cx="8229600" cy="28806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Когнитивный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Понимают ли суть творческих заданий?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Мотивационный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Хочет ли проявлять себя как личность творческая?</a:t>
                      </a:r>
                      <a:endParaRPr lang="ru-RU" sz="2400" dirty="0"/>
                    </a:p>
                  </a:txBody>
                  <a:tcPr/>
                </a:tc>
              </a:tr>
              <a:tr h="1234747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Деятельностный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Может ли найти оригинальный выход из ситуации?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4293096"/>
            <a:ext cx="2448272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Высокий уровень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4293096"/>
            <a:ext cx="2160240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Средний уровень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4293096"/>
            <a:ext cx="2376264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Низкий уровень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9552" y="5517232"/>
            <a:ext cx="1872208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МАХ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347864" y="5517232"/>
            <a:ext cx="2160240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ДОСТАТОЧНО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300192" y="5517232"/>
            <a:ext cx="2160240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MIN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6309320"/>
            <a:ext cx="792088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ДИФФЕРЕНЦИРОВАННЫЙ ПОДХОД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411760" y="4077072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463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учебным заданиям: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Должны способствовать развитию психических свойств – памяти, внимания, мышления;</a:t>
            </a:r>
          </a:p>
          <a:p>
            <a:r>
              <a:rPr lang="ru-RU" dirty="0" smtClean="0"/>
              <a:t>Должны предъявляться в определенной последовательности:</a:t>
            </a:r>
          </a:p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т простого – к сложному</a:t>
            </a:r>
          </a:p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т репродуктивных – к поисковым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517232"/>
            <a:ext cx="7632848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СИСТЕМА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у</a:t>
            </a:r>
            <a:r>
              <a:rPr lang="ru-RU" sz="2800" dirty="0" smtClean="0">
                <a:solidFill>
                  <a:schemeClr val="tx1"/>
                </a:solidFill>
              </a:rPr>
              <a:t>пражнений и заданий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17032"/>
            <a:ext cx="208823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38908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И РАБОТА С НИМ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ЛИНЕЙКА – КНИГА           </a:t>
            </a:r>
            <a:r>
              <a:rPr lang="ru-RU" sz="4000" dirty="0" smtClean="0"/>
              <a:t>В</a:t>
            </a:r>
            <a:r>
              <a:rPr lang="ru-RU" dirty="0" smtClean="0"/>
              <a:t>ЕЧЕРОМ БЫЛО  ЖАРКО.</a:t>
            </a:r>
          </a:p>
          <a:p>
            <a:pPr marL="0" indent="0">
              <a:buNone/>
            </a:pPr>
            <a:r>
              <a:rPr lang="ru-RU" dirty="0" smtClean="0"/>
              <a:t>                                  Л – </a:t>
            </a:r>
            <a:r>
              <a:rPr lang="ru-RU" b="1" i="1" u="sng" dirty="0" smtClean="0"/>
              <a:t>ЛУК</a:t>
            </a:r>
            <a:r>
              <a:rPr lang="ru-RU" dirty="0" smtClean="0"/>
              <a:t>     </a:t>
            </a:r>
          </a:p>
          <a:p>
            <a:pPr marL="0" indent="0" algn="ctr">
              <a:buNone/>
            </a:pPr>
            <a:r>
              <a:rPr lang="ru-RU" dirty="0" smtClean="0"/>
              <a:t>И – </a:t>
            </a:r>
            <a:r>
              <a:rPr lang="ru-RU" b="1" i="1" u="sng" dirty="0" smtClean="0"/>
              <a:t>ИСТОЧАЛ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М – </a:t>
            </a:r>
            <a:r>
              <a:rPr lang="ru-RU" b="1" i="1" u="sng" dirty="0" smtClean="0"/>
              <a:t>МА ССУ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О - </a:t>
            </a:r>
            <a:r>
              <a:rPr lang="ru-RU" b="1" i="1" u="sng" dirty="0" smtClean="0"/>
              <a:t>_________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Н - </a:t>
            </a:r>
            <a:r>
              <a:rPr lang="ru-RU" b="1" i="1" dirty="0" smtClean="0"/>
              <a:t>__________</a:t>
            </a:r>
            <a:endParaRPr lang="ru-RU" b="1" i="1" dirty="0"/>
          </a:p>
        </p:txBody>
      </p:sp>
      <p:sp>
        <p:nvSpPr>
          <p:cNvPr id="4" name="Овал 3"/>
          <p:cNvSpPr/>
          <p:nvPr/>
        </p:nvSpPr>
        <p:spPr>
          <a:xfrm>
            <a:off x="2853927" y="296652"/>
            <a:ext cx="2808312" cy="4680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СЛОВО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12776"/>
            <a:ext cx="324036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«СОЕДИНЯЛКИ»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62239" y="1412776"/>
            <a:ext cx="3086225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«ПЕРЕФРАЗ»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8" y="3501008"/>
            <a:ext cx="3188739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735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 чем думает сорванная      Как соседи мыли</a:t>
            </a:r>
          </a:p>
          <a:p>
            <a:pPr marL="0" indent="0">
              <a:buNone/>
            </a:pPr>
            <a:r>
              <a:rPr lang="ru-RU" dirty="0"/>
              <a:t>р</a:t>
            </a:r>
            <a:r>
              <a:rPr lang="ru-RU" dirty="0" smtClean="0"/>
              <a:t>омашка?                                  </a:t>
            </a:r>
            <a:r>
              <a:rPr lang="ru-RU" dirty="0"/>
              <a:t>п</a:t>
            </a:r>
            <a:r>
              <a:rPr lang="ru-RU" dirty="0" smtClean="0"/>
              <a:t>олы?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691680" y="476672"/>
            <a:ext cx="6624736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ПРЕДЛОЖЕНИЕ, ТЕКСТ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84784"/>
            <a:ext cx="345638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«ПЕРЕСЕЛЕНИЕ ДУШ»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484784"/>
            <a:ext cx="3672408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«ЭФФЕКТ ЗАМОЧНОЙ СКВАЖИНЫ»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88" y="3717032"/>
            <a:ext cx="3779912" cy="299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17032"/>
            <a:ext cx="3096344" cy="299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9245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167</TotalTime>
  <Words>534</Words>
  <Application>Microsoft Office PowerPoint</Application>
  <PresentationFormat>Экран (4:3)</PresentationFormat>
  <Paragraphs>144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Тема: «Детское речевое творчество как условие полноценного развития личности.»</vt:lpstr>
      <vt:lpstr>Презентация PowerPoint</vt:lpstr>
      <vt:lpstr>Презентация PowerPoint</vt:lpstr>
      <vt:lpstr>Приступая к работе, учитель должен изучить:</vt:lpstr>
      <vt:lpstr>Методы, лежащие в основе формирования речевых умений.</vt:lpstr>
      <vt:lpstr>Критерии уровня речевого развития</vt:lpstr>
      <vt:lpstr>Требования к учебным заданиям: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«Детское речевое творчество как условие полноценного развития речи</dc:title>
  <dc:creator>лена</dc:creator>
  <cp:lastModifiedBy>Леново</cp:lastModifiedBy>
  <cp:revision>19</cp:revision>
  <dcterms:created xsi:type="dcterms:W3CDTF">2014-04-13T04:11:37Z</dcterms:created>
  <dcterms:modified xsi:type="dcterms:W3CDTF">2014-04-13T17:34:31Z</dcterms:modified>
</cp:coreProperties>
</file>