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7" autoAdjust="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A7E8A-73A9-4BF8-A89A-6881D2FFDC9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12083-C928-4053-9DC1-F7DA0DBC2F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3.jpeg"/><Relationship Id="rId3" Type="http://schemas.openxmlformats.org/officeDocument/2006/relationships/image" Target="../media/image15.jpeg"/><Relationship Id="rId7" Type="http://schemas.openxmlformats.org/officeDocument/2006/relationships/image" Target="../media/image6.jpeg"/><Relationship Id="rId12" Type="http://schemas.openxmlformats.org/officeDocument/2006/relationships/image" Target="../media/image1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image" Target="../media/image5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4.jpeg"/><Relationship Id="rId9" Type="http://schemas.openxmlformats.org/officeDocument/2006/relationships/image" Target="../media/image7.jpeg"/><Relationship Id="rId1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sz="3200" b="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278688" cy="412812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The 1</a:t>
            </a:r>
            <a:r>
              <a:rPr lang="ru-RU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0</a:t>
            </a:r>
            <a:r>
              <a:rPr lang="en-US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-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th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 of October</a:t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Century Schoolbook" pitchFamily="18" charset="0"/>
              </a:rPr>
              <a:t>Friday 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There are … in the living room</a:t>
            </a:r>
          </a:p>
          <a:p>
            <a:r>
              <a:rPr lang="en-US" sz="4400" dirty="0" smtClean="0"/>
              <a:t>There are books in the living room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14127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564904"/>
            <a:ext cx="1584176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>Are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1835696" y="1628800"/>
            <a:ext cx="1944216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there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628800"/>
            <a:ext cx="1224136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>Is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Содержимое 7"/>
          <p:cNvSpPr txBox="1">
            <a:spLocks/>
          </p:cNvSpPr>
          <p:nvPr/>
        </p:nvSpPr>
        <p:spPr>
          <a:xfrm>
            <a:off x="2195736" y="2564904"/>
            <a:ext cx="1800200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any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7944" y="177281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</a:t>
            </a:r>
            <a:r>
              <a:rPr lang="ru-RU" sz="2400" dirty="0" smtClean="0"/>
              <a:t>говорим об одном предмете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995936" y="2708920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-</a:t>
            </a:r>
            <a:r>
              <a:rPr lang="ru-RU" sz="2000" dirty="0" smtClean="0"/>
              <a:t>говорим о нескольких предметах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uiExpand="1" build="p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503920" cy="496855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Is there a…</a:t>
            </a:r>
            <a:r>
              <a:rPr lang="ru-RU" sz="4000" dirty="0" smtClean="0"/>
              <a:t>?</a:t>
            </a:r>
          </a:p>
          <a:p>
            <a:pPr>
              <a:buNone/>
            </a:pPr>
            <a:r>
              <a:rPr lang="en-US" sz="4000" dirty="0" smtClean="0"/>
              <a:t>Yes</a:t>
            </a:r>
            <a:r>
              <a:rPr lang="ru-RU" sz="4000" dirty="0" smtClean="0"/>
              <a:t>, </a:t>
            </a:r>
            <a:r>
              <a:rPr lang="en-US" sz="4000" dirty="0" smtClean="0"/>
              <a:t>there is./ No, there isn’t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3200" dirty="0" smtClean="0"/>
              <a:t>Is there a sofa in the living room</a:t>
            </a:r>
            <a:r>
              <a:rPr lang="ru-RU" sz="3200" dirty="0" smtClean="0"/>
              <a:t>? </a:t>
            </a:r>
          </a:p>
          <a:p>
            <a:pPr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Yes, there is. </a:t>
            </a:r>
          </a:p>
          <a:p>
            <a:pPr>
              <a:buNone/>
            </a:pPr>
            <a:r>
              <a:rPr lang="en-US" sz="3200" dirty="0" smtClean="0">
                <a:solidFill>
                  <a:schemeClr val="bg2">
                    <a:lumMod val="10000"/>
                  </a:schemeClr>
                </a:solidFill>
              </a:rPr>
              <a:t>Is there the piano in the living room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?</a:t>
            </a: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No, there isn’t</a:t>
            </a:r>
          </a:p>
          <a:p>
            <a:pPr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ru-RU" sz="4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971600" y="2132856"/>
            <a:ext cx="180020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123728" y="2060848"/>
            <a:ext cx="2160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Are there any…</a:t>
            </a:r>
            <a:r>
              <a:rPr lang="ru-RU" sz="3600" dirty="0" smtClean="0"/>
              <a:t>?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Yes, there are./ </a:t>
            </a:r>
            <a:r>
              <a:rPr lang="en-US" sz="3600" dirty="0" smtClean="0"/>
              <a:t>No</a:t>
            </a:r>
            <a:r>
              <a:rPr lang="ru-RU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 smtClean="0"/>
              <a:t>there aren’t</a:t>
            </a:r>
            <a:endParaRPr lang="ru-RU" sz="3600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3200" dirty="0" smtClean="0"/>
              <a:t>Are there any books in the living room</a:t>
            </a:r>
            <a:r>
              <a:rPr lang="ru-RU" sz="3200" dirty="0" smtClean="0"/>
              <a:t>?</a:t>
            </a:r>
          </a:p>
          <a:p>
            <a:pPr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Yes, there are</a:t>
            </a:r>
          </a:p>
          <a:p>
            <a:pPr>
              <a:buNone/>
            </a:pPr>
            <a:r>
              <a:rPr lang="en-US" sz="3200" dirty="0" smtClean="0"/>
              <a:t>Are there any toys in the living room</a:t>
            </a:r>
            <a:r>
              <a:rPr lang="ru-RU" sz="3200" dirty="0" smtClean="0"/>
              <a:t>?</a:t>
            </a:r>
          </a:p>
          <a:p>
            <a:pPr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No</a:t>
            </a:r>
            <a:r>
              <a:rPr lang="ru-RU" sz="3200" dirty="0" smtClean="0">
                <a:solidFill>
                  <a:srgbClr val="7030A0"/>
                </a:solidFill>
              </a:rPr>
              <a:t>,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smtClean="0">
                <a:solidFill>
                  <a:srgbClr val="7030A0"/>
                </a:solidFill>
              </a:rPr>
              <a:t>there aren’t</a:t>
            </a:r>
            <a:endParaRPr lang="ru-RU" sz="32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979712" y="1988840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115616" y="2060848"/>
            <a:ext cx="172819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60648"/>
            <a:ext cx="8503920" cy="61926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Is there are        pictures           in the living room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 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Are there a         fireplace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fire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shelf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armchairs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lamps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piano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sofa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table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TV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chair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floor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000" dirty="0" smtClean="0"/>
              <a:t>Yes</a:t>
            </a:r>
            <a:r>
              <a:rPr lang="ru-RU" sz="2000" dirty="0" smtClean="0"/>
              <a:t>, </a:t>
            </a:r>
            <a:r>
              <a:rPr lang="en-US" sz="2000" dirty="0" smtClean="0"/>
              <a:t>there is./ No, there isn’t</a:t>
            </a:r>
            <a:r>
              <a:rPr lang="ru-RU" sz="2000" dirty="0" smtClean="0"/>
              <a:t> – говорим об одном объекте</a:t>
            </a:r>
          </a:p>
          <a:p>
            <a:pPr>
              <a:buNone/>
            </a:pPr>
            <a:r>
              <a:rPr lang="en-US" sz="2000" dirty="0" smtClean="0"/>
              <a:t>Yes, there are./ No there aren’t</a:t>
            </a:r>
            <a:r>
              <a:rPr lang="ru-RU" sz="2000" dirty="0" smtClean="0"/>
              <a:t> – говорим о множестве объектах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051720" y="260648"/>
            <a:ext cx="72008" cy="5256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139952" y="188640"/>
            <a:ext cx="0" cy="5256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homework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(</a:t>
            </a:r>
            <a:r>
              <a:rPr lang="en-US" sz="4000" dirty="0" err="1" smtClean="0"/>
              <a:t>Wb</a:t>
            </a:r>
            <a:r>
              <a:rPr lang="en-US" sz="4000" dirty="0" smtClean="0"/>
              <a:t>)- p.</a:t>
            </a:r>
            <a:r>
              <a:rPr lang="ru-RU" sz="4000" dirty="0" smtClean="0"/>
              <a:t>27</a:t>
            </a:r>
            <a:r>
              <a:rPr lang="en-US" sz="4000" dirty="0" smtClean="0"/>
              <a:t> ex.</a:t>
            </a:r>
            <a:r>
              <a:rPr lang="ru-RU" sz="4000" dirty="0" smtClean="0"/>
              <a:t>18 –сравнить</a:t>
            </a:r>
          </a:p>
          <a:p>
            <a:r>
              <a:rPr lang="en-US" sz="4000" dirty="0" smtClean="0"/>
              <a:t>ex.</a:t>
            </a:r>
            <a:r>
              <a:rPr lang="ru-RU" sz="4000" dirty="0" smtClean="0"/>
              <a:t>19- читать, переводить.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[æ]</a:t>
            </a:r>
          </a:p>
          <a:p>
            <a:pPr algn="ctr"/>
            <a:r>
              <a:rPr lang="en-US" sz="6000" dirty="0" smtClean="0"/>
              <a:t>[</a:t>
            </a:r>
            <a:r>
              <a:rPr lang="en-US" sz="8800" dirty="0" smtClean="0"/>
              <a:t>æ</a:t>
            </a:r>
            <a:r>
              <a:rPr lang="en-US" sz="5400" dirty="0" smtClean="0"/>
              <a:t>]</a:t>
            </a:r>
          </a:p>
          <a:p>
            <a:r>
              <a:rPr lang="en-US" sz="6000" dirty="0" smtClean="0"/>
              <a:t>[</a:t>
            </a:r>
            <a:r>
              <a:rPr lang="en-US" sz="8800" dirty="0" smtClean="0"/>
              <a:t>æ</a:t>
            </a:r>
            <a:r>
              <a:rPr lang="en-US" sz="5400" dirty="0" smtClean="0"/>
              <a:t>]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989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[</a:t>
            </a:r>
            <a:r>
              <a:rPr lang="en-US" sz="5300" dirty="0" smtClean="0"/>
              <a:t>æ</a:t>
            </a:r>
            <a:r>
              <a:rPr lang="en-US" sz="3100" dirty="0" smtClean="0"/>
              <a:t>]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</a:t>
            </a:r>
          </a:p>
          <a:p>
            <a:r>
              <a:rPr lang="en-US" dirty="0" smtClean="0"/>
              <a:t>A bl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ck 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</a:t>
            </a:r>
          </a:p>
          <a:p>
            <a:r>
              <a:rPr lang="en-US" dirty="0" smtClean="0"/>
              <a:t>A bl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ck 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s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on a m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</a:t>
            </a:r>
          </a:p>
          <a:p>
            <a:r>
              <a:rPr lang="en-US" dirty="0" smtClean="0"/>
              <a:t>A bl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ck 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s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on a m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and ate</a:t>
            </a:r>
          </a:p>
          <a:p>
            <a:r>
              <a:rPr lang="en-US" dirty="0" smtClean="0"/>
              <a:t>A bl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ck 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s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on a m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and ate a f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r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[</a:t>
            </a:r>
            <a:r>
              <a:rPr lang="en-US" sz="5300" dirty="0" smtClean="0"/>
              <a:t>æ</a:t>
            </a:r>
            <a:r>
              <a:rPr lang="en-US" sz="3100" dirty="0" smtClean="0"/>
              <a:t>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r>
              <a:rPr lang="en-US" sz="4000" dirty="0" smtClean="0"/>
              <a:t>t</a:t>
            </a:r>
          </a:p>
          <a:p>
            <a:r>
              <a:rPr lang="en-US" sz="4000" dirty="0" smtClean="0"/>
              <a:t>bl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r>
              <a:rPr lang="en-US" sz="4000" dirty="0" smtClean="0"/>
              <a:t>ck</a:t>
            </a:r>
          </a:p>
          <a:p>
            <a:r>
              <a:rPr lang="en-US" sz="4000" dirty="0" smtClean="0"/>
              <a:t>s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r>
              <a:rPr lang="en-US" sz="4000" dirty="0" smtClean="0"/>
              <a:t>t</a:t>
            </a:r>
          </a:p>
          <a:p>
            <a:pPr algn="ctr"/>
            <a:r>
              <a:rPr lang="en-US" sz="4000" dirty="0" smtClean="0"/>
              <a:t>m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r>
              <a:rPr lang="en-US" sz="4000" dirty="0" smtClean="0"/>
              <a:t>t</a:t>
            </a:r>
          </a:p>
          <a:p>
            <a:pPr algn="ctr"/>
            <a:r>
              <a:rPr lang="en-US" sz="4000" dirty="0" smtClean="0"/>
              <a:t>f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r>
              <a:rPr lang="en-US" sz="4000" dirty="0" smtClean="0"/>
              <a:t>t</a:t>
            </a:r>
          </a:p>
          <a:p>
            <a:pPr algn="ctr"/>
            <a:r>
              <a:rPr lang="en-US" sz="4000" dirty="0" smtClean="0"/>
              <a:t>r</a:t>
            </a:r>
            <a:r>
              <a:rPr lang="en-US" sz="4000" dirty="0" smtClean="0">
                <a:solidFill>
                  <a:srgbClr val="FF0000"/>
                </a:solidFill>
              </a:rPr>
              <a:t>a</a:t>
            </a:r>
            <a:r>
              <a:rPr lang="en-US" sz="4000" dirty="0" smtClean="0"/>
              <a:t>t</a:t>
            </a:r>
          </a:p>
          <a:p>
            <a:endParaRPr lang="en-US" sz="3600" dirty="0" smtClean="0"/>
          </a:p>
          <a:p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989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[</a:t>
            </a:r>
            <a:r>
              <a:rPr lang="en-US" sz="5300" dirty="0" smtClean="0"/>
              <a:t>æ</a:t>
            </a:r>
            <a:r>
              <a:rPr lang="en-US" sz="3100" dirty="0" smtClean="0"/>
              <a:t>]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</a:t>
            </a:r>
          </a:p>
          <a:p>
            <a:r>
              <a:rPr lang="en-US" dirty="0" smtClean="0"/>
              <a:t>A bl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ck 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</a:t>
            </a:r>
          </a:p>
          <a:p>
            <a:r>
              <a:rPr lang="en-US" dirty="0" smtClean="0"/>
              <a:t>A bl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ck 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s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on a m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</a:t>
            </a:r>
          </a:p>
          <a:p>
            <a:r>
              <a:rPr lang="en-US" dirty="0" smtClean="0"/>
              <a:t>A bl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ck 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s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on a m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and ate</a:t>
            </a:r>
          </a:p>
          <a:p>
            <a:r>
              <a:rPr lang="en-US" dirty="0" smtClean="0"/>
              <a:t>A bl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ck c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s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on a m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and ate a f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 r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t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404664"/>
            <a:ext cx="8503920" cy="56943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600" dirty="0" smtClean="0"/>
              <a:t>Picture</a:t>
            </a:r>
            <a:r>
              <a:rPr lang="ru-RU" sz="3600" dirty="0" smtClean="0"/>
              <a:t> </a:t>
            </a:r>
          </a:p>
          <a:p>
            <a:pPr>
              <a:buNone/>
            </a:pPr>
            <a:r>
              <a:rPr lang="en-US" sz="3600" dirty="0" smtClean="0"/>
              <a:t>Fireplace</a:t>
            </a:r>
          </a:p>
          <a:p>
            <a:pPr>
              <a:buNone/>
            </a:pPr>
            <a:r>
              <a:rPr lang="en-US" sz="3600" dirty="0" smtClean="0"/>
              <a:t>TV</a:t>
            </a:r>
          </a:p>
          <a:p>
            <a:pPr>
              <a:buNone/>
            </a:pPr>
            <a:r>
              <a:rPr lang="en-US" sz="3600" dirty="0" smtClean="0"/>
              <a:t>Fire</a:t>
            </a:r>
          </a:p>
          <a:p>
            <a:pPr>
              <a:buNone/>
            </a:pPr>
            <a:r>
              <a:rPr lang="en-US" sz="3600" dirty="0" smtClean="0"/>
              <a:t>Shelf</a:t>
            </a:r>
          </a:p>
          <a:p>
            <a:pPr>
              <a:buNone/>
            </a:pPr>
            <a:r>
              <a:rPr lang="en-US" sz="3600" dirty="0" smtClean="0"/>
              <a:t>Chair</a:t>
            </a:r>
          </a:p>
          <a:p>
            <a:pPr>
              <a:buNone/>
            </a:pPr>
            <a:r>
              <a:rPr lang="en-US" sz="3600" dirty="0" smtClean="0"/>
              <a:t>Floor</a:t>
            </a:r>
          </a:p>
          <a:p>
            <a:pPr>
              <a:buNone/>
            </a:pPr>
            <a:r>
              <a:rPr lang="en-US" sz="3600" dirty="0" smtClean="0"/>
              <a:t>Piano</a:t>
            </a:r>
          </a:p>
          <a:p>
            <a:pPr>
              <a:buNone/>
            </a:pPr>
            <a:r>
              <a:rPr lang="en-US" sz="3600" dirty="0" smtClean="0"/>
              <a:t>Carpet</a:t>
            </a:r>
          </a:p>
          <a:p>
            <a:pPr>
              <a:buNone/>
            </a:pPr>
            <a:r>
              <a:rPr lang="en-US" sz="3600" dirty="0" smtClean="0"/>
              <a:t>Armchair</a:t>
            </a:r>
          </a:p>
          <a:p>
            <a:pPr>
              <a:buNone/>
            </a:pPr>
            <a:r>
              <a:rPr lang="en-US" sz="3600" dirty="0" smtClean="0"/>
              <a:t>Lamp</a:t>
            </a:r>
          </a:p>
          <a:p>
            <a:pPr>
              <a:buNone/>
            </a:pPr>
            <a:r>
              <a:rPr lang="en-US" sz="3600" dirty="0" smtClean="0"/>
              <a:t>Table </a:t>
            </a:r>
          </a:p>
          <a:p>
            <a:pPr>
              <a:buNone/>
            </a:pPr>
            <a:endParaRPr lang="ru-RU" sz="3600" dirty="0"/>
          </a:p>
        </p:txBody>
      </p:sp>
      <p:pic>
        <p:nvPicPr>
          <p:cNvPr id="5" name="Рисунок 4" descr="картин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1412776"/>
            <a:ext cx="4216863" cy="3162647"/>
          </a:xfrm>
          <a:prstGeom prst="rect">
            <a:avLst/>
          </a:prstGeom>
        </p:spPr>
      </p:pic>
      <p:pic>
        <p:nvPicPr>
          <p:cNvPr id="6" name="Рисунок 5" descr="ками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1412776"/>
            <a:ext cx="4248472" cy="3186354"/>
          </a:xfrm>
          <a:prstGeom prst="rect">
            <a:avLst/>
          </a:prstGeom>
        </p:spPr>
      </p:pic>
      <p:pic>
        <p:nvPicPr>
          <p:cNvPr id="7" name="Рисунок 6" descr="телек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4" y="1412776"/>
            <a:ext cx="3744416" cy="4070017"/>
          </a:xfrm>
          <a:prstGeom prst="rect">
            <a:avLst/>
          </a:prstGeom>
        </p:spPr>
      </p:pic>
      <p:pic>
        <p:nvPicPr>
          <p:cNvPr id="8" name="Рисунок 7" descr="огонь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31840" y="1412776"/>
            <a:ext cx="4320480" cy="3240360"/>
          </a:xfrm>
          <a:prstGeom prst="rect">
            <a:avLst/>
          </a:prstGeom>
        </p:spPr>
      </p:pic>
      <p:pic>
        <p:nvPicPr>
          <p:cNvPr id="9" name="Рисунок 8" descr="полка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43808" y="1340767"/>
            <a:ext cx="4608512" cy="4147661"/>
          </a:xfrm>
          <a:prstGeom prst="rect">
            <a:avLst/>
          </a:prstGeom>
        </p:spPr>
      </p:pic>
      <p:pic>
        <p:nvPicPr>
          <p:cNvPr id="10" name="Рисунок 9" descr="стул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43808" y="836712"/>
            <a:ext cx="4762500" cy="4762500"/>
          </a:xfrm>
          <a:prstGeom prst="rect">
            <a:avLst/>
          </a:prstGeom>
        </p:spPr>
      </p:pic>
      <p:pic>
        <p:nvPicPr>
          <p:cNvPr id="11" name="Рисунок 10" descr="пол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771800" y="1412776"/>
            <a:ext cx="5472608" cy="4104456"/>
          </a:xfrm>
          <a:prstGeom prst="rect">
            <a:avLst/>
          </a:prstGeom>
        </p:spPr>
      </p:pic>
      <p:pic>
        <p:nvPicPr>
          <p:cNvPr id="12" name="Рисунок 11" descr="пиано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843808" y="1412776"/>
            <a:ext cx="4899904" cy="4248472"/>
          </a:xfrm>
          <a:prstGeom prst="rect">
            <a:avLst/>
          </a:prstGeom>
        </p:spPr>
      </p:pic>
      <p:pic>
        <p:nvPicPr>
          <p:cNvPr id="13" name="Рисунок 12" descr="ковёр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491880" y="1124744"/>
            <a:ext cx="3456384" cy="4756492"/>
          </a:xfrm>
          <a:prstGeom prst="rect">
            <a:avLst/>
          </a:prstGeom>
        </p:spPr>
      </p:pic>
      <p:pic>
        <p:nvPicPr>
          <p:cNvPr id="14" name="Рисунок 13" descr="кресло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131840" y="1268760"/>
            <a:ext cx="4176464" cy="4204494"/>
          </a:xfrm>
          <a:prstGeom prst="rect">
            <a:avLst/>
          </a:prstGeom>
        </p:spPr>
      </p:pic>
      <p:pic>
        <p:nvPicPr>
          <p:cNvPr id="15" name="Рисунок 14" descr="лампа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915816" y="1124744"/>
            <a:ext cx="4536504" cy="4895508"/>
          </a:xfrm>
          <a:prstGeom prst="rect">
            <a:avLst/>
          </a:prstGeom>
        </p:spPr>
      </p:pic>
      <p:pic>
        <p:nvPicPr>
          <p:cNvPr id="16" name="Рисунок 15" descr="стол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843808" y="1124744"/>
            <a:ext cx="5409721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иано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5647347" cy="4896544"/>
          </a:xfrm>
        </p:spPr>
      </p:pic>
      <p:pic>
        <p:nvPicPr>
          <p:cNvPr id="5" name="Рисунок 4" descr="дива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620688"/>
            <a:ext cx="5040560" cy="5040560"/>
          </a:xfrm>
          <a:prstGeom prst="rect">
            <a:avLst/>
          </a:prstGeom>
        </p:spPr>
      </p:pic>
      <p:pic>
        <p:nvPicPr>
          <p:cNvPr id="6" name="Рисунок 5" descr="камин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548680"/>
            <a:ext cx="6192688" cy="4644516"/>
          </a:xfrm>
          <a:prstGeom prst="rect">
            <a:avLst/>
          </a:prstGeom>
        </p:spPr>
      </p:pic>
      <p:pic>
        <p:nvPicPr>
          <p:cNvPr id="7" name="Рисунок 6" descr="картинк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79" y="548680"/>
            <a:ext cx="5856651" cy="4392488"/>
          </a:xfrm>
          <a:prstGeom prst="rect">
            <a:avLst/>
          </a:prstGeom>
        </p:spPr>
      </p:pic>
      <p:pic>
        <p:nvPicPr>
          <p:cNvPr id="8" name="Рисунок 7" descr="ковёр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27784" y="404664"/>
            <a:ext cx="3816424" cy="5251960"/>
          </a:xfrm>
          <a:prstGeom prst="rect">
            <a:avLst/>
          </a:prstGeom>
        </p:spPr>
      </p:pic>
      <p:pic>
        <p:nvPicPr>
          <p:cNvPr id="9" name="Рисунок 8" descr="огонь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35696" y="692696"/>
            <a:ext cx="6192688" cy="4644516"/>
          </a:xfrm>
          <a:prstGeom prst="rect">
            <a:avLst/>
          </a:prstGeom>
        </p:spPr>
      </p:pic>
      <p:pic>
        <p:nvPicPr>
          <p:cNvPr id="10" name="Рисунок 9" descr="пол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691680" y="476672"/>
            <a:ext cx="6192688" cy="4644516"/>
          </a:xfrm>
          <a:prstGeom prst="rect">
            <a:avLst/>
          </a:prstGeom>
        </p:spPr>
      </p:pic>
      <p:pic>
        <p:nvPicPr>
          <p:cNvPr id="11" name="Рисунок 10" descr="полка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547664" y="476671"/>
            <a:ext cx="6912768" cy="6221491"/>
          </a:xfrm>
          <a:prstGeom prst="rect">
            <a:avLst/>
          </a:prstGeom>
        </p:spPr>
      </p:pic>
      <p:pic>
        <p:nvPicPr>
          <p:cNvPr id="12" name="Рисунок 11" descr="стул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483768" y="692696"/>
            <a:ext cx="4762500" cy="4762500"/>
          </a:xfrm>
          <a:prstGeom prst="rect">
            <a:avLst/>
          </a:prstGeom>
        </p:spPr>
      </p:pic>
      <p:pic>
        <p:nvPicPr>
          <p:cNvPr id="13" name="Рисунок 12" descr="телек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195736" y="620688"/>
            <a:ext cx="4896544" cy="5322330"/>
          </a:xfrm>
          <a:prstGeom prst="rect">
            <a:avLst/>
          </a:prstGeom>
        </p:spPr>
      </p:pic>
      <p:pic>
        <p:nvPicPr>
          <p:cNvPr id="14" name="Рисунок 13" descr="кресло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483768" y="764704"/>
            <a:ext cx="5760640" cy="5799302"/>
          </a:xfrm>
          <a:prstGeom prst="rect">
            <a:avLst/>
          </a:prstGeom>
        </p:spPr>
      </p:pic>
      <p:pic>
        <p:nvPicPr>
          <p:cNvPr id="15" name="Рисунок 14" descr="лампа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23728" y="404663"/>
            <a:ext cx="5544616" cy="5983399"/>
          </a:xfrm>
          <a:prstGeom prst="rect">
            <a:avLst/>
          </a:prstGeom>
        </p:spPr>
      </p:pic>
      <p:pic>
        <p:nvPicPr>
          <p:cNvPr id="16" name="Рисунок 15" descr="стол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907704" y="476672"/>
            <a:ext cx="6510003" cy="5112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4800" dirty="0" smtClean="0">
                <a:solidFill>
                  <a:schemeClr val="accent2">
                    <a:lumMod val="75000"/>
                  </a:schemeClr>
                </a:solidFill>
              </a:rPr>
              <a:t>What do you have at home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sz="4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A have a TV at home.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There is…</a:t>
            </a:r>
          </a:p>
          <a:p>
            <a:pPr>
              <a:buNone/>
            </a:pPr>
            <a:r>
              <a:rPr lang="en-US" sz="6000" dirty="0" smtClean="0">
                <a:solidFill>
                  <a:schemeClr val="accent1">
                    <a:lumMod val="50000"/>
                  </a:schemeClr>
                </a:solidFill>
              </a:rPr>
              <a:t>There are…</a:t>
            </a:r>
          </a:p>
          <a:p>
            <a:pPr>
              <a:buNone/>
            </a:pPr>
            <a:r>
              <a:rPr lang="en-US" sz="4800" dirty="0" smtClean="0">
                <a:solidFill>
                  <a:schemeClr val="bg2">
                    <a:lumMod val="10000"/>
                  </a:schemeClr>
                </a:solidFill>
              </a:rPr>
              <a:t>There is a picture in the living room.</a:t>
            </a:r>
            <a:endParaRPr lang="ru-RU" sz="4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135</TotalTime>
  <Words>291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The 10-th of October Friday </vt:lpstr>
      <vt:lpstr>Слайд 2</vt:lpstr>
      <vt:lpstr> [æ]</vt:lpstr>
      <vt:lpstr>[æ]</vt:lpstr>
      <vt:lpstr> [æ]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homework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18-th of October Friday </dc:title>
  <cp:lastModifiedBy>Ягода</cp:lastModifiedBy>
  <cp:revision>17</cp:revision>
  <dcterms:modified xsi:type="dcterms:W3CDTF">2014-10-09T20:19:04Z</dcterms:modified>
</cp:coreProperties>
</file>