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A8B519-E339-483E-8BCA-3B261943052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21C967-0467-4889-9B26-D93EE4D01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love-cats.com/forums/cat-book-reviews/19723-spider-man-black-cat-evil.html" TargetMode="External"/><Relationship Id="rId2" Type="http://schemas.openxmlformats.org/officeDocument/2006/relationships/hyperlink" Target="http://allforchildren.ru/pictures/showimg/cat/cat052gif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0%90%D0%B2%D1%82%D0%BE%D0%B1%D1%83%D1%81%3C%2Fb%3E" TargetMode="External"/><Relationship Id="rId5" Type="http://schemas.openxmlformats.org/officeDocument/2006/relationships/hyperlink" Target="http://dogpic.com.ua/nezhnye-i-milye-shhenki-sredneaziatskoj-ovcharki/" TargetMode="External"/><Relationship Id="rId4" Type="http://schemas.openxmlformats.org/officeDocument/2006/relationships/hyperlink" Target="http://hot-girls.postwe.com/tag/how-to-draw-cute-animal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4327727/rubric/2071688" TargetMode="External"/><Relationship Id="rId7" Type="http://schemas.openxmlformats.org/officeDocument/2006/relationships/hyperlink" Target="http://43fss.forum2x2.ru/t6-topic" TargetMode="External"/><Relationship Id="rId2" Type="http://schemas.openxmlformats.org/officeDocument/2006/relationships/hyperlink" Target="http://news2d.ru/category/%D0%BC%D1%83%D0%B7%D1%8B%D0%BA%D0%B0/page/25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users/nina_versta/rubric/1268955/" TargetMode="External"/><Relationship Id="rId5" Type="http://schemas.openxmlformats.org/officeDocument/2006/relationships/hyperlink" Target="http://www.pbshop.ru/?do=igri-chistim-zubi" TargetMode="External"/><Relationship Id="rId4" Type="http://schemas.openxmlformats.org/officeDocument/2006/relationships/hyperlink" Target="http://www.seven-decor.ru/figurine/vnut-int/statuetki/statuetki_319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snyesaity.ru/2012/01/13/vektor-moda-zhenshhiny-pokupki/" TargetMode="External"/><Relationship Id="rId2" Type="http://schemas.openxmlformats.org/officeDocument/2006/relationships/hyperlink" Target="http://www.ast-express.ru/2011/11/%D1%81%D0%BF%D0%B5%D1%86%D0%B8%D0%B0%D0%BB%D1%8C%D0%BD%D0%BE-%D0%B4%D0%BB%D1%8F-asrtexpress-%D0%BC%D0%B8%D0%B4%D0%B8%D0%B8-%D0%B4%D0%BB%D1%8F-%D0%BF%D0%BE%D1%82%D0%B5%D0%BD%D1%86%D0%B8%D0%B8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lfpix.ru/grafika/vektor.html?page=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класс</a:t>
            </a:r>
            <a:b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Множественное число существительных»</a:t>
            </a:r>
            <a:endParaRPr lang="ru-RU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003322"/>
            <a:ext cx="3314696" cy="17118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Петрова Лариса Николаевна</a:t>
            </a:r>
          </a:p>
          <a:p>
            <a:r>
              <a:rPr lang="ru-RU" dirty="0" smtClean="0"/>
              <a:t>МКОУ Нечаевская ООШ</a:t>
            </a:r>
          </a:p>
          <a:p>
            <a:r>
              <a:rPr lang="ru-RU" dirty="0" smtClean="0"/>
              <a:t>Гусь – Хрустальный район</a:t>
            </a:r>
          </a:p>
          <a:p>
            <a:r>
              <a:rPr lang="ru-RU" dirty="0" smtClean="0"/>
              <a:t>Владимирская область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man – men</a:t>
            </a:r>
          </a:p>
          <a:p>
            <a:endParaRPr lang="ru-RU" sz="4000" dirty="0"/>
          </a:p>
        </p:txBody>
      </p:sp>
      <p:pic>
        <p:nvPicPr>
          <p:cNvPr id="27650" name="Picture 2" descr="http://vectora.ru/images/vportfolio/works/full_size/man_in_glas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3715832" cy="3960000"/>
          </a:xfrm>
          <a:prstGeom prst="rect">
            <a:avLst/>
          </a:prstGeom>
          <a:noFill/>
        </p:spPr>
      </p:pic>
      <p:pic>
        <p:nvPicPr>
          <p:cNvPr id="5" name="Picture 2" descr="http://vectora.ru/images/vportfolio/works/full_size/man_in_glas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643182"/>
            <a:ext cx="3715832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woman – women</a:t>
            </a:r>
          </a:p>
          <a:p>
            <a:endParaRPr lang="ru-RU" sz="4000" dirty="0"/>
          </a:p>
        </p:txBody>
      </p:sp>
      <p:pic>
        <p:nvPicPr>
          <p:cNvPr id="26626" name="Picture 2" descr="http://interesnyesaity.ru/wp-content/uploads/2012010920123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00306"/>
            <a:ext cx="2700005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fish – fish </a:t>
            </a:r>
            <a:endParaRPr lang="ru-RU" sz="4000" dirty="0"/>
          </a:p>
        </p:txBody>
      </p:sp>
      <p:pic>
        <p:nvPicPr>
          <p:cNvPr id="25602" name="Picture 2" descr="http://elfpix.ru/files/elfpix/imagecache/w/image/1/2009/05/22/10e1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57430"/>
            <a:ext cx="3130431" cy="432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allforchildren.ru/pictures/showimg/cat/cat052gif.htm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www.i-love-cats.com/forums/cat-book-reviews/19723-spider-man-black-cat-evil.html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hot-girls.postwe.com/tag/how-to-draw-cute-animals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http://dogpic.com.ua/nezhnye-i-milye-shhenki-sredneaziatskoj-ovcharki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r>
              <a:rPr lang="en-GB" sz="2100" dirty="0" smtClean="0"/>
              <a:t>http://go.mail.ru/search_images?q=+%D0%BA%D0%B0%D1%80%D1%82%D0%B8%D0%BD%D0%BA%D0%B0+%D0%B0%D0%B2%D1%82%D0%BE%D0%B1%D1%83%D1%81#w=719&amp;h=541&amp;s=46960&amp;pic=http%3A%2F%2Fwww.tunnel.ru%2Fuserfiles%2Fck%2Fimages%2F3313%2FAvtobus..</a:t>
            </a:r>
            <a:r>
              <a:rPr lang="en-GB" sz="2100" dirty="0" err="1" smtClean="0"/>
              <a:t>jpg&amp;page</a:t>
            </a:r>
            <a:r>
              <a:rPr lang="en-GB" sz="2100" dirty="0" smtClean="0"/>
              <a:t>=http%3A%2F%2Fwww.tunnel.ru%2Fview%2Fpost%3A183178&amp;pretty=http%3A%2F%2Ftunnel.ru&amp;descr=%3Cb%3E%D</a:t>
            </a:r>
            <a:r>
              <a:rPr lang="en-GB" sz="2100" dirty="0" smtClean="0">
                <a:hlinkClick r:id="rId6" action="ppaction://hlinkfile"/>
              </a:rPr>
              <a:t>0%90%D0%B2%D1%82%D0%BE%D0%B1%D1%83%D1%81%3C%2Fb%3E</a:t>
            </a:r>
            <a:r>
              <a:rPr lang="en-GB" sz="2100" dirty="0" smtClean="0"/>
              <a:t>.</a:t>
            </a:r>
          </a:p>
          <a:p>
            <a:endParaRPr lang="en-GB" sz="21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http://news2d.ru/category/%D0%BC%D1%83%D0%B7%D1%8B%D0%BA%D0%B0/page/252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www.liveinternet.ru/users/4327727/rubric/2071688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www.seven-decor.ru/figurine/vnut-int/statuetki/statuetki_319.html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http://www.pbshop.ru/?</a:t>
            </a:r>
            <a:r>
              <a:rPr lang="en-GB" dirty="0" smtClean="0">
                <a:hlinkClick r:id="rId5"/>
              </a:rPr>
              <a:t>do=igri-chistim-zubi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http://www.liveinternet.ru/users/nina_versta/rubric/1268955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43fss.forum2x2.ru/t6-topic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http://www.ast-express.ru/2011/11/%D1%81%D0%BF%D0%B5%D1%86%D0%B8%D0%B0%D0%BB%D1%8C%D0%BD%D0%BE-%D0%B4%D0%BB%D1%8F-asrtexpress-%D0%BC%D0%B8%D0%B4%D0%B8%D0%B8-%D0%B4%D0%BB%D1%8F-%D0%BF%D0%BE%D1%82%D0%B5%D0%BD%D1%86%D0%B8%D0%B8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http://interesnyesaity.ru/2012/01/13/vektor-moda-zhenshhiny-pokupki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elfpix.ru/grafika/vektor.html?page=27</a:t>
            </a:r>
            <a:endParaRPr lang="en-GB" dirty="0" smtClean="0"/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Основной способ образования множественного числа существительных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Прибавление к основе единственного числа окончания –</a:t>
            </a:r>
            <a:r>
              <a:rPr lang="ru-RU" b="1" dirty="0" err="1" smtClean="0"/>
              <a:t>s</a:t>
            </a:r>
            <a:r>
              <a:rPr lang="ru-RU" b="1" dirty="0" smtClean="0"/>
              <a:t>(</a:t>
            </a:r>
            <a:r>
              <a:rPr lang="ru-RU" b="1" dirty="0" err="1" smtClean="0"/>
              <a:t>es</a:t>
            </a:r>
            <a:r>
              <a:rPr lang="ru-RU" b="1" dirty="0" smtClean="0"/>
              <a:t>)</a:t>
            </a:r>
          </a:p>
          <a:p>
            <a:r>
              <a:rPr lang="en-US" b="1" dirty="0" smtClean="0"/>
              <a:t>A cat - cats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funforkids.ru/pictures/cat/cat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214554"/>
            <a:ext cx="1865725" cy="1800000"/>
          </a:xfrm>
          <a:prstGeom prst="rect">
            <a:avLst/>
          </a:prstGeom>
          <a:noFill/>
        </p:spPr>
      </p:pic>
      <p:pic>
        <p:nvPicPr>
          <p:cNvPr id="5" name="Picture 2" descr="http://funforkids.ru/pictures/cat/cat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071810"/>
            <a:ext cx="1865725" cy="1800000"/>
          </a:xfrm>
          <a:prstGeom prst="rect">
            <a:avLst/>
          </a:prstGeom>
          <a:noFill/>
        </p:spPr>
      </p:pic>
      <p:pic>
        <p:nvPicPr>
          <p:cNvPr id="6" name="Picture 2" descr="http://funforkids.ru/pictures/cat/cat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429132"/>
            <a:ext cx="1865725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окончаний –</a:t>
            </a:r>
            <a:r>
              <a:rPr lang="ru-RU" b="1" dirty="0" err="1" smtClean="0"/>
              <a:t>s</a:t>
            </a:r>
            <a:r>
              <a:rPr lang="ru-RU" b="1" dirty="0" smtClean="0"/>
              <a:t>(</a:t>
            </a:r>
            <a:r>
              <a:rPr lang="ru-RU" b="1" dirty="0" err="1" smtClean="0"/>
              <a:t>es</a:t>
            </a:r>
            <a:r>
              <a:rPr lang="ru-RU" b="1" dirty="0" smtClean="0"/>
              <a:t>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baseline="0" dirty="0" smtClean="0"/>
                        <a:t> s 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[ z 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[ </a:t>
                      </a:r>
                      <a:r>
                        <a:rPr lang="en-US" dirty="0" err="1" smtClean="0"/>
                        <a:t>iz</a:t>
                      </a:r>
                      <a:r>
                        <a:rPr lang="en-US" dirty="0" smtClean="0"/>
                        <a:t> ]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слово заканчивается</a:t>
                      </a:r>
                      <a:r>
                        <a:rPr lang="ru-RU" baseline="0" dirty="0" smtClean="0"/>
                        <a:t> на глухую согласную</a:t>
                      </a:r>
                    </a:p>
                    <a:p>
                      <a:r>
                        <a:rPr lang="en-US" baseline="0" dirty="0" smtClean="0"/>
                        <a:t>a cat - cats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слово заканчивается на звонкую согласную или гласную</a:t>
                      </a:r>
                    </a:p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dog – dogs</a:t>
                      </a:r>
                    </a:p>
                    <a:p>
                      <a:r>
                        <a:rPr lang="en-US" baseline="0" dirty="0" smtClean="0"/>
                        <a:t>a potato - potatoes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слово заканчивается на 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-s,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baseline="0" dirty="0" err="1" smtClean="0"/>
                        <a:t>ss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sh</a:t>
                      </a:r>
                      <a:r>
                        <a:rPr lang="en-US" baseline="0" dirty="0" smtClean="0"/>
                        <a:t>, x, </a:t>
                      </a:r>
                      <a:r>
                        <a:rPr lang="en-US" baseline="0" dirty="0" err="1" smtClean="0"/>
                        <a:t>ch</a:t>
                      </a:r>
                      <a:endParaRPr lang="ru-RU" baseline="0" dirty="0" smtClean="0"/>
                    </a:p>
                    <a:p>
                      <a:r>
                        <a:rPr lang="en-US" baseline="0" dirty="0" smtClean="0"/>
                        <a:t>a bus - buses</a:t>
                      </a:r>
                    </a:p>
                    <a:p>
                      <a:r>
                        <a:rPr lang="en-US" baseline="0" dirty="0" smtClean="0"/>
                        <a:t>a bench - benches</a:t>
                      </a:r>
                    </a:p>
                    <a:p>
                      <a:endParaRPr lang="en-US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www.i-love-cats.com/images/new/cute-c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1324220" cy="1440000"/>
          </a:xfrm>
          <a:prstGeom prst="rect">
            <a:avLst/>
          </a:prstGeom>
          <a:noFill/>
        </p:spPr>
      </p:pic>
      <p:pic>
        <p:nvPicPr>
          <p:cNvPr id="8196" name="Picture 4" descr="http://www.i-love-cats.com/images/new/cute-c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86322"/>
            <a:ext cx="1324220" cy="1440000"/>
          </a:xfrm>
          <a:prstGeom prst="rect">
            <a:avLst/>
          </a:prstGeom>
          <a:noFill/>
        </p:spPr>
      </p:pic>
      <p:pic>
        <p:nvPicPr>
          <p:cNvPr id="8198" name="Picture 6" descr="http://static.ddmcdn.com/gif/how-to-draw-animals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857760"/>
            <a:ext cx="1536000" cy="14400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</p:pic>
      <p:pic>
        <p:nvPicPr>
          <p:cNvPr id="7" name="Picture 6" descr="http://static.ddmcdn.com/gif/how-to-draw-animals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857760"/>
            <a:ext cx="1536000" cy="14400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</p:pic>
      <p:pic>
        <p:nvPicPr>
          <p:cNvPr id="8200" name="Picture 8" descr="http://go4.imgsmail.ru/imgpreview?key=http%3A//www.tunnel.ru/userfiles/ck/images/3313/Avtobus..jpg&amp;mb=imgdb_preview_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1922776" cy="1440000"/>
          </a:xfrm>
          <a:prstGeom prst="rect">
            <a:avLst/>
          </a:prstGeom>
          <a:noFill/>
        </p:spPr>
      </p:pic>
      <p:pic>
        <p:nvPicPr>
          <p:cNvPr id="9" name="Picture 8" descr="http://go4.imgsmail.ru/imgpreview?key=http%3A//www.tunnel.ru/userfiles/ck/images/3313/Avtobus..jpg&amp;mb=imgdb_preview_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715016"/>
            <a:ext cx="1922776" cy="144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Существительные </a:t>
            </a:r>
            <a:r>
              <a:rPr lang="en-US" dirty="0" smtClean="0"/>
              <a:t>  </a:t>
            </a:r>
            <a:r>
              <a:rPr lang="ru-RU" dirty="0" smtClean="0"/>
              <a:t>на </a:t>
            </a:r>
            <a:r>
              <a:rPr lang="en-US" dirty="0" smtClean="0"/>
              <a:t>  -y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15404" cy="4873752"/>
          </a:xfrm>
        </p:spPr>
        <p:txBody>
          <a:bodyPr/>
          <a:lstStyle/>
          <a:p>
            <a:r>
              <a:rPr lang="en-US" sz="4000" dirty="0" smtClean="0"/>
              <a:t>1)</a:t>
            </a:r>
            <a:r>
              <a:rPr lang="en-US" dirty="0" smtClean="0"/>
              <a:t> </a:t>
            </a:r>
            <a:r>
              <a:rPr lang="en-US" sz="4400" dirty="0" smtClean="0"/>
              <a:t>a </a:t>
            </a:r>
            <a:r>
              <a:rPr lang="en-US" sz="2800" dirty="0" smtClean="0"/>
              <a:t> </a:t>
            </a:r>
            <a:r>
              <a:rPr lang="en-US" sz="4400" dirty="0" smtClean="0"/>
              <a:t>pupp</a:t>
            </a:r>
            <a:r>
              <a:rPr lang="en-US" sz="4400" u="sng" dirty="0" smtClean="0"/>
              <a:t>y</a:t>
            </a:r>
            <a:r>
              <a:rPr lang="en-US" sz="4400" dirty="0" smtClean="0"/>
              <a:t> – pupp</a:t>
            </a:r>
            <a:r>
              <a:rPr lang="en-US" sz="4400" u="sng" dirty="0" smtClean="0"/>
              <a:t>i</a:t>
            </a:r>
            <a:r>
              <a:rPr lang="en-US" sz="4400" dirty="0" smtClean="0"/>
              <a:t>es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2) </a:t>
            </a:r>
            <a:r>
              <a:rPr lang="en-US" sz="4400" dirty="0" smtClean="0"/>
              <a:t>a toy - toys</a:t>
            </a:r>
            <a:endParaRPr lang="ru-RU" sz="4000" dirty="0"/>
          </a:p>
        </p:txBody>
      </p:sp>
      <p:pic>
        <p:nvPicPr>
          <p:cNvPr id="7170" name="Picture 2" descr="http://dogpic.com.ua/wp-content/uploads/2011/07/httpdogpic.com_.uanezhnye-i-milye-shhenki-sredneaziatskoj-ovchar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357298"/>
            <a:ext cx="2334300" cy="1440000"/>
          </a:xfrm>
          <a:prstGeom prst="rect">
            <a:avLst/>
          </a:prstGeom>
          <a:noFill/>
        </p:spPr>
      </p:pic>
      <p:pic>
        <p:nvPicPr>
          <p:cNvPr id="7172" name="Picture 4" descr="http://gl00.weburg.net/00/news/8/35989/original/5168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Существительные на   -</a:t>
            </a:r>
            <a:r>
              <a:rPr lang="en-US" sz="5400" dirty="0" smtClean="0">
                <a:latin typeface="Bookshelf Symbol 7" pitchFamily="2" charset="2"/>
              </a:rPr>
              <a:t> </a:t>
            </a:r>
            <a:r>
              <a:rPr lang="en-US" sz="5400" i="1" dirty="0" smtClean="0">
                <a:latin typeface="Bauhaus 93" pitchFamily="82" charset="0"/>
              </a:rPr>
              <a:t>f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 wol</a:t>
            </a:r>
            <a:r>
              <a:rPr lang="en-US" sz="6600" u="sng" dirty="0" smtClean="0"/>
              <a:t>f</a:t>
            </a:r>
            <a:r>
              <a:rPr lang="en-US" sz="6600" dirty="0" smtClean="0"/>
              <a:t> - wol</a:t>
            </a:r>
            <a:r>
              <a:rPr lang="en-US" sz="6600" u="sng" dirty="0" smtClean="0"/>
              <a:t>v</a:t>
            </a:r>
            <a:r>
              <a:rPr lang="en-US" sz="6600" dirty="0" smtClean="0"/>
              <a:t>es</a:t>
            </a:r>
            <a:endParaRPr lang="ru-RU" sz="6600" dirty="0"/>
          </a:p>
        </p:txBody>
      </p:sp>
      <p:pic>
        <p:nvPicPr>
          <p:cNvPr id="6146" name="Picture 2" descr="http://www.seven-decor.ru/netcat_files/172/207/87132.17.00.73__22cm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2621280" cy="3048000"/>
          </a:xfrm>
          <a:prstGeom prst="rect">
            <a:avLst/>
          </a:prstGeom>
          <a:noFill/>
        </p:spPr>
      </p:pic>
      <p:pic>
        <p:nvPicPr>
          <p:cNvPr id="6148" name="Picture 4" descr="http://www.seven-decor.ru/netcat_files/172/207/87132.17.00.73__22cm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262128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>Исключения</a:t>
            </a:r>
            <a:r>
              <a:rPr lang="ru-RU" sz="5400" b="1" i="1" dirty="0" smtClean="0"/>
              <a:t> 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child – children</a:t>
            </a:r>
          </a:p>
          <a:p>
            <a:endParaRPr lang="ru-RU" sz="4000" dirty="0"/>
          </a:p>
        </p:txBody>
      </p:sp>
      <p:pic>
        <p:nvPicPr>
          <p:cNvPr id="5122" name="Picture 2" descr="http://img-fotki.yandex.ru/get/5502/ladyo2004.34/0_4c56e_7b40d80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428868"/>
            <a:ext cx="3586032" cy="4063492"/>
          </a:xfrm>
          <a:prstGeom prst="rect">
            <a:avLst/>
          </a:prstGeom>
          <a:noFill/>
        </p:spPr>
      </p:pic>
      <p:pic>
        <p:nvPicPr>
          <p:cNvPr id="5" name="Picture 2" descr="http://img-fotki.yandex.ru/get/5502/ladyo2004.34/0_4c56e_7b40d80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3586032" cy="406349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tooth - teeth</a:t>
            </a:r>
            <a:endParaRPr lang="ru-RU" sz="3200" dirty="0"/>
          </a:p>
        </p:txBody>
      </p:sp>
      <p:pic>
        <p:nvPicPr>
          <p:cNvPr id="4098" name="Picture 2" descr="http://kidslife.ru/images/stories/chistim_zub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3175000" cy="3048000"/>
          </a:xfrm>
          <a:prstGeom prst="rect">
            <a:avLst/>
          </a:prstGeom>
          <a:noFill/>
        </p:spPr>
      </p:pic>
      <p:pic>
        <p:nvPicPr>
          <p:cNvPr id="5" name="Picture 2" descr="http://kidslife.ru/images/stories/chistim_zub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175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mouse – mice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3074" name="Picture 2" descr="http://www.artsides.ru/big/item_2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3453240" cy="2880000"/>
          </a:xfrm>
          <a:prstGeom prst="rect">
            <a:avLst/>
          </a:prstGeom>
          <a:noFill/>
        </p:spPr>
      </p:pic>
      <p:pic>
        <p:nvPicPr>
          <p:cNvPr id="5" name="Picture 2" descr="http://www.artsides.ru/big/item_2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3453240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foot – feet</a:t>
            </a:r>
          </a:p>
          <a:p>
            <a:endParaRPr lang="ru-RU" sz="3600" dirty="0"/>
          </a:p>
        </p:txBody>
      </p:sp>
      <p:pic>
        <p:nvPicPr>
          <p:cNvPr id="2050" name="Picture 2" descr="http://img0.liveinternet.ru/images/attach/c/2/72/324/72324910_83093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326380" cy="376428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rgbClr val="C4E1F2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</TotalTime>
  <Words>222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4 класс « Множественное число существительных»</vt:lpstr>
      <vt:lpstr>Основной способ образования множественного числа существительных </vt:lpstr>
      <vt:lpstr>Чтение окончаний –s(es)</vt:lpstr>
      <vt:lpstr>Существительные   на   -y</vt:lpstr>
      <vt:lpstr>Существительные на   - f</vt:lpstr>
      <vt:lpstr>Исключения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23</cp:revision>
  <dcterms:created xsi:type="dcterms:W3CDTF">2013-11-27T16:56:53Z</dcterms:created>
  <dcterms:modified xsi:type="dcterms:W3CDTF">2013-12-22T18:15:31Z</dcterms:modified>
</cp:coreProperties>
</file>